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8.xml"/>
  <Override ContentType="application/vnd.ms-office.chartcolorstyle+xml" PartName="/ppt/charts/colors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7.xml"/>
  <Override ContentType="application/vnd.ms-office.chartstyle+xml" PartName="/ppt/charts/style8.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y="6858000" cx="12192000"/>
  <p:notesSz cx="6858000" cy="9144000"/>
  <p:embeddedFontLst>
    <p:embeddedFont>
      <p:font typeface="Constantia"/>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52" roundtripDataSignature="AMtx7mi2rti0Kj/XV+TipjEoVj4actit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Constantia-regular.fntdata"/><Relationship Id="rId47" Type="http://schemas.openxmlformats.org/officeDocument/2006/relationships/slide" Target="slides/slide40.xml"/><Relationship Id="rId49" Type="http://schemas.openxmlformats.org/officeDocument/2006/relationships/font" Target="fonts/Constantia-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Constantia-boldItalic.fntdata"/><Relationship Id="rId50" Type="http://schemas.openxmlformats.org/officeDocument/2006/relationships/font" Target="fonts/Constantia-italic.fntdata"/><Relationship Id="rId52"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embeddings/oleObject1.bin"/><Relationship Id="rId3"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embeddings/oleObject7.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1.xlsx"/></Relationships>
</file>

<file path=ppt/charts/_rels/chart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2.xlsx"/></Relationships>
</file>

<file path=ppt/charts/_rels/chart6.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3.xlsx"/></Relationships>
</file>

<file path=ppt/charts/_rels/chart7.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embeddings/oleObject4.bin"/><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embeddings/oleObject5.bin"/></Relationships>
</file>

<file path=ppt/charts/_rels/chart9.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a:pPr>
            <a:r>
              <a:rPr lang="en-US"/>
              <a:t>Number of Acute Items</a:t>
            </a:r>
          </a:p>
          <a:p>
            <a:pPr>
              <a:defRPr lang="en-US"/>
            </a:pPr>
            <a:r>
              <a:rPr lang="en-US"/>
              <a:t> (incl Re-Authorisations) per 1000 patients</a:t>
            </a:r>
          </a:p>
        </c:rich>
      </c:tx>
      <c:overlay val="0"/>
    </c:title>
    <c:autoTitleDeleted val="0"/>
    <c:plotArea>
      <c:layout/>
      <c:barChart>
        <c:barDir val="col"/>
        <c:grouping val="clustered"/>
        <c:varyColors val="0"/>
        <c:ser>
          <c:idx val="0"/>
          <c:order val="0"/>
          <c:invertIfNegative val="0"/>
          <c:dPt>
            <c:idx val="0"/>
            <c:invertIfNegative val="0"/>
            <c:bubble3D val="0"/>
            <c:spPr>
              <a:solidFill>
                <a:srgbClr val="00B050"/>
              </a:solidFill>
            </c:spPr>
            <c:extLst>
              <c:ext xmlns:c16="http://schemas.microsoft.com/office/drawing/2014/chart" uri="{C3380CC4-5D6E-409C-BE32-E72D297353CC}">
                <c16:uniqueId val="{00000001-2CA8-4561-B933-1E85CD0A1957}"/>
              </c:ext>
            </c:extLst>
          </c:dPt>
          <c:dPt>
            <c:idx val="1"/>
            <c:invertIfNegative val="0"/>
            <c:bubble3D val="0"/>
            <c:spPr>
              <a:solidFill>
                <a:srgbClr val="00B050"/>
              </a:solidFill>
            </c:spPr>
            <c:extLst>
              <c:ext xmlns:c16="http://schemas.microsoft.com/office/drawing/2014/chart" uri="{C3380CC4-5D6E-409C-BE32-E72D297353CC}">
                <c16:uniqueId val="{00000003-2CA8-4561-B933-1E85CD0A1957}"/>
              </c:ext>
            </c:extLst>
          </c:dPt>
          <c:dPt>
            <c:idx val="2"/>
            <c:invertIfNegative val="0"/>
            <c:bubble3D val="0"/>
            <c:spPr>
              <a:solidFill>
                <a:srgbClr val="00B050"/>
              </a:solidFill>
            </c:spPr>
            <c:extLst>
              <c:ext xmlns:c16="http://schemas.microsoft.com/office/drawing/2014/chart" uri="{C3380CC4-5D6E-409C-BE32-E72D297353CC}">
                <c16:uniqueId val="{00000005-2CA8-4561-B933-1E85CD0A1957}"/>
              </c:ext>
            </c:extLst>
          </c:dPt>
          <c:dPt>
            <c:idx val="3"/>
            <c:invertIfNegative val="0"/>
            <c:bubble3D val="0"/>
            <c:spPr>
              <a:solidFill>
                <a:srgbClr val="DF7925"/>
              </a:solidFill>
            </c:spPr>
            <c:extLst>
              <c:ext xmlns:c16="http://schemas.microsoft.com/office/drawing/2014/chart" uri="{C3380CC4-5D6E-409C-BE32-E72D297353CC}">
                <c16:uniqueId val="{00000007-2CA8-4561-B933-1E85CD0A1957}"/>
              </c:ext>
            </c:extLst>
          </c:dPt>
          <c:dPt>
            <c:idx val="4"/>
            <c:invertIfNegative val="0"/>
            <c:bubble3D val="0"/>
            <c:spPr>
              <a:solidFill>
                <a:srgbClr val="DF7925"/>
              </a:solidFill>
            </c:spPr>
            <c:extLst>
              <c:ext xmlns:c16="http://schemas.microsoft.com/office/drawing/2014/chart" uri="{C3380CC4-5D6E-409C-BE32-E72D297353CC}">
                <c16:uniqueId val="{00000009-2CA8-4561-B933-1E85CD0A1957}"/>
              </c:ext>
            </c:extLst>
          </c:dPt>
          <c:dPt>
            <c:idx val="5"/>
            <c:invertIfNegative val="0"/>
            <c:bubble3D val="0"/>
            <c:spPr>
              <a:solidFill>
                <a:srgbClr val="DF7925"/>
              </a:solidFill>
            </c:spPr>
            <c:extLst>
              <c:ext xmlns:c16="http://schemas.microsoft.com/office/drawing/2014/chart" uri="{C3380CC4-5D6E-409C-BE32-E72D297353CC}">
                <c16:uniqueId val="{0000000B-2CA8-4561-B933-1E85CD0A1957}"/>
              </c:ext>
            </c:extLst>
          </c:dPt>
          <c:dPt>
            <c:idx val="6"/>
            <c:invertIfNegative val="0"/>
            <c:bubble3D val="0"/>
            <c:spPr>
              <a:solidFill>
                <a:srgbClr val="FF0000"/>
              </a:solidFill>
            </c:spPr>
            <c:extLst>
              <c:ext xmlns:c16="http://schemas.microsoft.com/office/drawing/2014/chart" uri="{C3380CC4-5D6E-409C-BE32-E72D297353CC}">
                <c16:uniqueId val="{0000000D-2CA8-4561-B933-1E85CD0A1957}"/>
              </c:ext>
            </c:extLst>
          </c:dPt>
          <c:dPt>
            <c:idx val="7"/>
            <c:invertIfNegative val="0"/>
            <c:bubble3D val="0"/>
            <c:spPr>
              <a:solidFill>
                <a:srgbClr val="FF0000"/>
              </a:solidFill>
            </c:spPr>
            <c:extLst>
              <c:ext xmlns:c16="http://schemas.microsoft.com/office/drawing/2014/chart" uri="{C3380CC4-5D6E-409C-BE32-E72D297353CC}">
                <c16:uniqueId val="{0000000F-2CA8-4561-B933-1E85CD0A1957}"/>
              </c:ext>
            </c:extLst>
          </c:dPt>
          <c:dPt>
            <c:idx val="8"/>
            <c:invertIfNegative val="0"/>
            <c:bubble3D val="0"/>
            <c:spPr>
              <a:solidFill>
                <a:srgbClr val="FF0000"/>
              </a:solidFill>
            </c:spPr>
            <c:extLst>
              <c:ext xmlns:c16="http://schemas.microsoft.com/office/drawing/2014/chart" uri="{C3380CC4-5D6E-409C-BE32-E72D297353CC}">
                <c16:uniqueId val="{00000011-2CA8-4561-B933-1E85CD0A1957}"/>
              </c:ext>
            </c:extLst>
          </c:dPt>
          <c:dPt>
            <c:idx val="10"/>
            <c:invertIfNegative val="0"/>
            <c:bubble3D val="0"/>
            <c:spPr>
              <a:solidFill>
                <a:srgbClr val="FF0000"/>
              </a:solidFill>
            </c:spPr>
            <c:extLst>
              <c:ext xmlns:c16="http://schemas.microsoft.com/office/drawing/2014/chart" uri="{C3380CC4-5D6E-409C-BE32-E72D297353CC}">
                <c16:uniqueId val="{00000013-2CA8-4561-B933-1E85CD0A1957}"/>
              </c:ext>
            </c:extLst>
          </c:dPt>
          <c:dPt>
            <c:idx val="11"/>
            <c:invertIfNegative val="0"/>
            <c:bubble3D val="0"/>
            <c:spPr>
              <a:solidFill>
                <a:srgbClr val="FF0000"/>
              </a:solidFill>
            </c:spPr>
            <c:extLst>
              <c:ext xmlns:c16="http://schemas.microsoft.com/office/drawing/2014/chart" uri="{C3380CC4-5D6E-409C-BE32-E72D297353CC}">
                <c16:uniqueId val="{00000015-2CA8-4561-B933-1E85CD0A1957}"/>
              </c:ext>
            </c:extLst>
          </c:dPt>
          <c:dPt>
            <c:idx val="12"/>
            <c:invertIfNegative val="0"/>
            <c:bubble3D val="0"/>
            <c:spPr>
              <a:solidFill>
                <a:srgbClr val="FF0000"/>
              </a:solidFill>
            </c:spPr>
            <c:extLst>
              <c:ext xmlns:c16="http://schemas.microsoft.com/office/drawing/2014/chart" uri="{C3380CC4-5D6E-409C-BE32-E72D297353CC}">
                <c16:uniqueId val="{00000017-2CA8-4561-B933-1E85CD0A1957}"/>
              </c:ext>
            </c:extLst>
          </c:dPt>
          <c:dPt>
            <c:idx val="17"/>
            <c:invertIfNegative val="0"/>
            <c:bubble3D val="0"/>
            <c:spPr>
              <a:solidFill>
                <a:srgbClr val="FF0000"/>
              </a:solidFill>
            </c:spPr>
            <c:extLst>
              <c:ext xmlns:c16="http://schemas.microsoft.com/office/drawing/2014/chart" uri="{C3380CC4-5D6E-409C-BE32-E72D297353CC}">
                <c16:uniqueId val="{00000019-2CA8-4561-B933-1E85CD0A1957}"/>
              </c:ext>
            </c:extLst>
          </c:dPt>
          <c:cat>
            <c:strRef>
              <c:f>'Graph - full'!$A$3:$A$20</c:f>
              <c:strCache>
                <c:ptCount val="18"/>
                <c:pt idx="0">
                  <c:v>3-4</c:v>
                </c:pt>
                <c:pt idx="1">
                  <c:v>4-5</c:v>
                </c:pt>
                <c:pt idx="2">
                  <c:v>5-6</c:v>
                </c:pt>
                <c:pt idx="3">
                  <c:v>6-7</c:v>
                </c:pt>
                <c:pt idx="4">
                  <c:v>7-8</c:v>
                </c:pt>
                <c:pt idx="5">
                  <c:v>8-9</c:v>
                </c:pt>
                <c:pt idx="6">
                  <c:v>9-10</c:v>
                </c:pt>
                <c:pt idx="7">
                  <c:v>10-11</c:v>
                </c:pt>
                <c:pt idx="8">
                  <c:v>11-12</c:v>
                </c:pt>
                <c:pt idx="9">
                  <c:v>12-13</c:v>
                </c:pt>
                <c:pt idx="10">
                  <c:v>13-14</c:v>
                </c:pt>
                <c:pt idx="11">
                  <c:v>14-15</c:v>
                </c:pt>
                <c:pt idx="12">
                  <c:v>15-16</c:v>
                </c:pt>
                <c:pt idx="13">
                  <c:v>16-17</c:v>
                </c:pt>
                <c:pt idx="14">
                  <c:v>17-18</c:v>
                </c:pt>
                <c:pt idx="15">
                  <c:v>18-19</c:v>
                </c:pt>
                <c:pt idx="16">
                  <c:v>19-20</c:v>
                </c:pt>
                <c:pt idx="17">
                  <c:v>20+</c:v>
                </c:pt>
              </c:strCache>
            </c:strRef>
          </c:cat>
          <c:val>
            <c:numRef>
              <c:f>'Graph - full'!$B$3:$B$20</c:f>
              <c:numCache>
                <c:formatCode>@</c:formatCode>
                <c:ptCount val="18"/>
                <c:pt idx="0">
                  <c:v>3</c:v>
                </c:pt>
                <c:pt idx="1">
                  <c:v>3</c:v>
                </c:pt>
                <c:pt idx="2" formatCode="General">
                  <c:v>12</c:v>
                </c:pt>
                <c:pt idx="3" formatCode="General">
                  <c:v>5</c:v>
                </c:pt>
                <c:pt idx="4">
                  <c:v>7</c:v>
                </c:pt>
                <c:pt idx="5">
                  <c:v>5</c:v>
                </c:pt>
                <c:pt idx="6">
                  <c:v>4</c:v>
                </c:pt>
                <c:pt idx="7">
                  <c:v>3</c:v>
                </c:pt>
                <c:pt idx="8">
                  <c:v>1</c:v>
                </c:pt>
                <c:pt idx="10">
                  <c:v>3</c:v>
                </c:pt>
                <c:pt idx="11">
                  <c:v>1</c:v>
                </c:pt>
                <c:pt idx="12">
                  <c:v>1</c:v>
                </c:pt>
                <c:pt idx="14">
                  <c:v>1</c:v>
                </c:pt>
                <c:pt idx="17">
                  <c:v>2</c:v>
                </c:pt>
              </c:numCache>
            </c:numRef>
          </c:val>
          <c:extLst>
            <c:ext xmlns:c16="http://schemas.microsoft.com/office/drawing/2014/chart" uri="{C3380CC4-5D6E-409C-BE32-E72D297353CC}">
              <c16:uniqueId val="{0000001A-2CA8-4561-B933-1E85CD0A1957}"/>
            </c:ext>
          </c:extLst>
        </c:ser>
        <c:dLbls>
          <c:showLegendKey val="0"/>
          <c:showVal val="0"/>
          <c:showCatName val="0"/>
          <c:showSerName val="0"/>
          <c:showPercent val="0"/>
          <c:showBubbleSize val="0"/>
        </c:dLbls>
        <c:gapWidth val="150"/>
        <c:axId val="239498368"/>
        <c:axId val="239500672"/>
      </c:barChart>
      <c:catAx>
        <c:axId val="239498368"/>
        <c:scaling>
          <c:orientation val="minMax"/>
        </c:scaling>
        <c:delete val="0"/>
        <c:axPos val="b"/>
        <c:title>
          <c:tx>
            <c:rich>
              <a:bodyPr/>
              <a:lstStyle/>
              <a:p>
                <a:pPr>
                  <a:defRPr lang="en-US"/>
                </a:pPr>
                <a:r>
                  <a:rPr lang="en-US"/>
                  <a:t>Number of items /1000 patients per day</a:t>
                </a:r>
              </a:p>
            </c:rich>
          </c:tx>
          <c:overlay val="0"/>
        </c:title>
        <c:numFmt formatCode="General" sourceLinked="0"/>
        <c:majorTickMark val="none"/>
        <c:minorTickMark val="none"/>
        <c:tickLblPos val="nextTo"/>
        <c:txPr>
          <a:bodyPr/>
          <a:lstStyle/>
          <a:p>
            <a:pPr>
              <a:defRPr lang="en-US"/>
            </a:pPr>
            <a:endParaRPr lang="en-US"/>
          </a:p>
        </c:txPr>
        <c:crossAx val="239500672"/>
        <c:crosses val="autoZero"/>
        <c:auto val="1"/>
        <c:lblAlgn val="ctr"/>
        <c:lblOffset val="100"/>
        <c:noMultiLvlLbl val="0"/>
      </c:catAx>
      <c:valAx>
        <c:axId val="239500672"/>
        <c:scaling>
          <c:orientation val="minMax"/>
        </c:scaling>
        <c:delete val="0"/>
        <c:axPos val="l"/>
        <c:majorGridlines/>
        <c:title>
          <c:tx>
            <c:rich>
              <a:bodyPr/>
              <a:lstStyle/>
              <a:p>
                <a:pPr>
                  <a:defRPr lang="en-US"/>
                </a:pPr>
                <a:r>
                  <a:rPr lang="en-US"/>
                  <a:t>Number of Practices</a:t>
                </a:r>
              </a:p>
            </c:rich>
          </c:tx>
          <c:overlay val="0"/>
        </c:title>
        <c:numFmt formatCode="@" sourceLinked="1"/>
        <c:majorTickMark val="out"/>
        <c:minorTickMark val="none"/>
        <c:tickLblPos val="nextTo"/>
        <c:txPr>
          <a:bodyPr/>
          <a:lstStyle/>
          <a:p>
            <a:pPr>
              <a:defRPr lang="en-US"/>
            </a:pPr>
            <a:endParaRPr lang="en-US"/>
          </a:p>
        </c:txPr>
        <c:crossAx val="239498368"/>
        <c:crosses val="autoZero"/>
        <c:crossBetween val="between"/>
      </c:valAx>
    </c:plotArea>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Frequencies!$L$35</c:f>
              <c:strCache>
                <c:ptCount val="1"/>
                <c:pt idx="0">
                  <c:v>Strong potential</c:v>
                </c:pt>
              </c:strCache>
            </c:strRef>
          </c:tx>
          <c:spPr>
            <a:solidFill>
              <a:srgbClr val="4F81BD"/>
            </a:solidFill>
            <a:ln w="19050">
              <a:solidFill>
                <a:srgbClr val="4F81BD">
                  <a:alpha val="40000"/>
                </a:srgbClr>
              </a:solidFill>
            </a:ln>
            <a:effectLst/>
          </c:spPr>
          <c:invertIfNegative val="0"/>
          <c:cat>
            <c:strRef>
              <c:f>Frequencies!$K$36:$K$42</c:f>
              <c:strCache>
                <c:ptCount val="7"/>
                <c:pt idx="0">
                  <c:v>Community Link Workers</c:v>
                </c:pt>
                <c:pt idx="1">
                  <c:v>Staff to support (non-COVID-19) vaccination programmes</c:v>
                </c:pt>
                <c:pt idx="2">
                  <c:v>Community Treatment and Care staff (e.g. treatment room nurses or phlebotomists)</c:v>
                </c:pt>
                <c:pt idx="3">
                  <c:v>Advanced practice physiotherapy staff</c:v>
                </c:pt>
                <c:pt idx="4">
                  <c:v>Urgent care staff (e.g. advanced nurse practitioners)</c:v>
                </c:pt>
                <c:pt idx="5">
                  <c:v>Mental health practitioners</c:v>
                </c:pt>
                <c:pt idx="6">
                  <c:v>Pharmacy staff</c:v>
                </c:pt>
              </c:strCache>
            </c:strRef>
          </c:cat>
          <c:val>
            <c:numRef>
              <c:f>Frequencies!$L$36:$L$42</c:f>
              <c:numCache>
                <c:formatCode>0%</c:formatCode>
                <c:ptCount val="7"/>
                <c:pt idx="0">
                  <c:v>0.49122807017543857</c:v>
                </c:pt>
                <c:pt idx="1">
                  <c:v>0.55223880597014929</c:v>
                </c:pt>
                <c:pt idx="2">
                  <c:v>0.58904109589041098</c:v>
                </c:pt>
                <c:pt idx="3">
                  <c:v>0.76</c:v>
                </c:pt>
                <c:pt idx="4">
                  <c:v>0.84</c:v>
                </c:pt>
                <c:pt idx="5">
                  <c:v>0.8666666666666667</c:v>
                </c:pt>
                <c:pt idx="6">
                  <c:v>0.89333333333333331</c:v>
                </c:pt>
              </c:numCache>
            </c:numRef>
          </c:val>
          <c:extLst>
            <c:ext xmlns:c16="http://schemas.microsoft.com/office/drawing/2014/chart" uri="{C3380CC4-5D6E-409C-BE32-E72D297353CC}">
              <c16:uniqueId val="{00000000-65C0-4C65-BC44-9E8E668BD0AD}"/>
            </c:ext>
          </c:extLst>
        </c:ser>
        <c:ser>
          <c:idx val="1"/>
          <c:order val="1"/>
          <c:tx>
            <c:strRef>
              <c:f>Frequencies!$M$35</c:f>
              <c:strCache>
                <c:ptCount val="1"/>
                <c:pt idx="0">
                  <c:v>Some potential</c:v>
                </c:pt>
              </c:strCache>
            </c:strRef>
          </c:tx>
          <c:spPr>
            <a:pattFill prst="smCheck">
              <a:fgClr>
                <a:srgbClr val="4BACC6"/>
              </a:fgClr>
              <a:bgClr>
                <a:schemeClr val="bg1"/>
              </a:bgClr>
            </a:pattFill>
            <a:ln w="19050">
              <a:solidFill>
                <a:srgbClr val="4BACC6">
                  <a:alpha val="40000"/>
                </a:srgbClr>
              </a:solidFill>
            </a:ln>
            <a:effectLst/>
          </c:spPr>
          <c:invertIfNegative val="0"/>
          <c:cat>
            <c:strRef>
              <c:f>Frequencies!$K$36:$K$42</c:f>
              <c:strCache>
                <c:ptCount val="7"/>
                <c:pt idx="0">
                  <c:v>Community Link Workers</c:v>
                </c:pt>
                <c:pt idx="1">
                  <c:v>Staff to support (non-COVID-19) vaccination programmes</c:v>
                </c:pt>
                <c:pt idx="2">
                  <c:v>Community Treatment and Care staff (e.g. treatment room nurses or phlebotomists)</c:v>
                </c:pt>
                <c:pt idx="3">
                  <c:v>Advanced practice physiotherapy staff</c:v>
                </c:pt>
                <c:pt idx="4">
                  <c:v>Urgent care staff (e.g. advanced nurse practitioners)</c:v>
                </c:pt>
                <c:pt idx="5">
                  <c:v>Mental health practitioners</c:v>
                </c:pt>
                <c:pt idx="6">
                  <c:v>Pharmacy staff</c:v>
                </c:pt>
              </c:strCache>
            </c:strRef>
          </c:cat>
          <c:val>
            <c:numRef>
              <c:f>Frequencies!$M$36:$M$42</c:f>
              <c:numCache>
                <c:formatCode>0%</c:formatCode>
                <c:ptCount val="7"/>
                <c:pt idx="0">
                  <c:v>0.42105263157894735</c:v>
                </c:pt>
                <c:pt idx="1">
                  <c:v>0.41791044776119401</c:v>
                </c:pt>
                <c:pt idx="2">
                  <c:v>0.36986301369863012</c:v>
                </c:pt>
                <c:pt idx="3">
                  <c:v>0.24</c:v>
                </c:pt>
                <c:pt idx="4">
                  <c:v>0.14666666666666667</c:v>
                </c:pt>
                <c:pt idx="5">
                  <c:v>0.13333333333333333</c:v>
                </c:pt>
                <c:pt idx="6">
                  <c:v>0.10666666666666667</c:v>
                </c:pt>
              </c:numCache>
            </c:numRef>
          </c:val>
          <c:extLst>
            <c:ext xmlns:c16="http://schemas.microsoft.com/office/drawing/2014/chart" uri="{C3380CC4-5D6E-409C-BE32-E72D297353CC}">
              <c16:uniqueId val="{00000001-65C0-4C65-BC44-9E8E668BD0AD}"/>
            </c:ext>
          </c:extLst>
        </c:ser>
        <c:ser>
          <c:idx val="2"/>
          <c:order val="2"/>
          <c:tx>
            <c:strRef>
              <c:f>Frequencies!$N$35</c:f>
              <c:strCache>
                <c:ptCount val="1"/>
                <c:pt idx="0">
                  <c:v>No potential</c:v>
                </c:pt>
              </c:strCache>
            </c:strRef>
          </c:tx>
          <c:spPr>
            <a:pattFill prst="divot">
              <a:fgClr>
                <a:srgbClr val="8064A2"/>
              </a:fgClr>
              <a:bgClr>
                <a:schemeClr val="bg1"/>
              </a:bgClr>
            </a:pattFill>
            <a:ln w="19050">
              <a:solidFill>
                <a:srgbClr val="8064A2">
                  <a:alpha val="40000"/>
                </a:srgbClr>
              </a:solidFill>
            </a:ln>
            <a:effectLst/>
          </c:spPr>
          <c:invertIfNegative val="0"/>
          <c:cat>
            <c:strRef>
              <c:f>Frequencies!$K$36:$K$42</c:f>
              <c:strCache>
                <c:ptCount val="7"/>
                <c:pt idx="0">
                  <c:v>Community Link Workers</c:v>
                </c:pt>
                <c:pt idx="1">
                  <c:v>Staff to support (non-COVID-19) vaccination programmes</c:v>
                </c:pt>
                <c:pt idx="2">
                  <c:v>Community Treatment and Care staff (e.g. treatment room nurses or phlebotomists)</c:v>
                </c:pt>
                <c:pt idx="3">
                  <c:v>Advanced practice physiotherapy staff</c:v>
                </c:pt>
                <c:pt idx="4">
                  <c:v>Urgent care staff (e.g. advanced nurse practitioners)</c:v>
                </c:pt>
                <c:pt idx="5">
                  <c:v>Mental health practitioners</c:v>
                </c:pt>
                <c:pt idx="6">
                  <c:v>Pharmacy staff</c:v>
                </c:pt>
              </c:strCache>
            </c:strRef>
          </c:cat>
          <c:val>
            <c:numRef>
              <c:f>Frequencies!$N$36:$N$42</c:f>
              <c:numCache>
                <c:formatCode>0%</c:formatCode>
                <c:ptCount val="7"/>
                <c:pt idx="0">
                  <c:v>8.771929824561403E-2</c:v>
                </c:pt>
                <c:pt idx="1">
                  <c:v>2.9850746268656716E-2</c:v>
                </c:pt>
                <c:pt idx="2">
                  <c:v>4.1095890410958902E-2</c:v>
                </c:pt>
                <c:pt idx="3">
                  <c:v>0</c:v>
                </c:pt>
                <c:pt idx="4">
                  <c:v>1.3333333333333334E-2</c:v>
                </c:pt>
                <c:pt idx="5">
                  <c:v>0</c:v>
                </c:pt>
                <c:pt idx="6">
                  <c:v>0</c:v>
                </c:pt>
              </c:numCache>
            </c:numRef>
          </c:val>
          <c:extLst>
            <c:ext xmlns:c16="http://schemas.microsoft.com/office/drawing/2014/chart" uri="{C3380CC4-5D6E-409C-BE32-E72D297353CC}">
              <c16:uniqueId val="{00000002-65C0-4C65-BC44-9E8E668BD0AD}"/>
            </c:ext>
          </c:extLst>
        </c:ser>
        <c:dLbls>
          <c:showLegendKey val="0"/>
          <c:showVal val="0"/>
          <c:showCatName val="0"/>
          <c:showSerName val="0"/>
          <c:showPercent val="0"/>
          <c:showBubbleSize val="0"/>
        </c:dLbls>
        <c:gapWidth val="150"/>
        <c:overlap val="100"/>
        <c:axId val="449750208"/>
        <c:axId val="449751296"/>
      </c:barChart>
      <c:catAx>
        <c:axId val="449750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449751296"/>
        <c:crosses val="autoZero"/>
        <c:auto val="1"/>
        <c:lblAlgn val="ctr"/>
        <c:lblOffset val="100"/>
        <c:noMultiLvlLbl val="0"/>
      </c:catAx>
      <c:valAx>
        <c:axId val="4497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4497502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'Full Survey'!$B$1</c:f>
              <c:strCache>
                <c:ptCount val="1"/>
                <c:pt idx="0">
                  <c:v>0</c:v>
                </c:pt>
              </c:strCache>
            </c:strRef>
          </c:tx>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Survey'!$B$2:$B$20</c:f>
            </c:numRef>
          </c:val>
          <c:extLst>
            <c:ext xmlns:c16="http://schemas.microsoft.com/office/drawing/2014/chart" uri="{C3380CC4-5D6E-409C-BE32-E72D297353CC}">
              <c16:uniqueId val="{00000000-FE13-4C31-BAFC-229145258EFB}"/>
            </c:ext>
          </c:extLst>
        </c:ser>
        <c:ser>
          <c:idx val="1"/>
          <c:order val="1"/>
          <c:tx>
            <c:strRef>
              <c:f>'Full Survey'!$C$1</c:f>
              <c:strCache>
                <c:ptCount val="1"/>
                <c:pt idx="0">
                  <c:v>1</c:v>
                </c:pt>
              </c:strCache>
            </c:strRef>
          </c:tx>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Survey'!$C$2:$C$20</c:f>
            </c:numRef>
          </c:val>
          <c:extLst>
            <c:ext xmlns:c16="http://schemas.microsoft.com/office/drawing/2014/chart" uri="{C3380CC4-5D6E-409C-BE32-E72D297353CC}">
              <c16:uniqueId val="{00000001-FE13-4C31-BAFC-229145258EFB}"/>
            </c:ext>
          </c:extLst>
        </c:ser>
        <c:ser>
          <c:idx val="2"/>
          <c:order val="2"/>
          <c:tx>
            <c:strRef>
              <c:f>'Full Survey'!$D$1</c:f>
              <c:strCache>
                <c:ptCount val="1"/>
                <c:pt idx="0">
                  <c:v>2</c:v>
                </c:pt>
              </c:strCache>
            </c:strRef>
          </c:tx>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Survey'!$D$2:$D$20</c:f>
            </c:numRef>
          </c:val>
          <c:extLst>
            <c:ext xmlns:c16="http://schemas.microsoft.com/office/drawing/2014/chart" uri="{C3380CC4-5D6E-409C-BE32-E72D297353CC}">
              <c16:uniqueId val="{00000002-FE13-4C31-BAFC-229145258EFB}"/>
            </c:ext>
          </c:extLst>
        </c:ser>
        <c:ser>
          <c:idx val="3"/>
          <c:order val="3"/>
          <c:tx>
            <c:strRef>
              <c:f>'Full Survey'!$E$1</c:f>
              <c:strCache>
                <c:ptCount val="1"/>
                <c:pt idx="0">
                  <c:v>3</c:v>
                </c:pt>
              </c:strCache>
            </c:strRef>
          </c:tx>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Survey'!$E$2:$E$20</c:f>
            </c:numRef>
          </c:val>
          <c:extLst>
            <c:ext xmlns:c16="http://schemas.microsoft.com/office/drawing/2014/chart" uri="{C3380CC4-5D6E-409C-BE32-E72D297353CC}">
              <c16:uniqueId val="{00000003-FE13-4C31-BAFC-229145258EFB}"/>
            </c:ext>
          </c:extLst>
        </c:ser>
        <c:ser>
          <c:idx val="4"/>
          <c:order val="4"/>
          <c:tx>
            <c:strRef>
              <c:f>'Full Survey'!$F$1</c:f>
              <c:strCache>
                <c:ptCount val="1"/>
                <c:pt idx="0">
                  <c:v>4</c:v>
                </c:pt>
              </c:strCache>
            </c:strRef>
          </c:tx>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Survey'!$F$2:$F$20</c:f>
            </c:numRef>
          </c:val>
          <c:extLst>
            <c:ext xmlns:c16="http://schemas.microsoft.com/office/drawing/2014/chart" uri="{C3380CC4-5D6E-409C-BE32-E72D297353CC}">
              <c16:uniqueId val="{00000004-FE13-4C31-BAFC-229145258EFB}"/>
            </c:ext>
          </c:extLst>
        </c:ser>
        <c:ser>
          <c:idx val="5"/>
          <c:order val="5"/>
          <c:tx>
            <c:strRef>
              <c:f>'Full Survey'!$G$1</c:f>
              <c:strCache>
                <c:ptCount val="1"/>
                <c:pt idx="0">
                  <c:v>5</c:v>
                </c:pt>
              </c:strCache>
            </c:strRef>
          </c:tx>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Survey'!$G$2:$G$20</c:f>
            </c:numRef>
          </c:val>
          <c:extLst>
            <c:ext xmlns:c16="http://schemas.microsoft.com/office/drawing/2014/chart" uri="{C3380CC4-5D6E-409C-BE32-E72D297353CC}">
              <c16:uniqueId val="{00000005-FE13-4C31-BAFC-229145258EFB}"/>
            </c:ext>
          </c:extLst>
        </c:ser>
        <c:ser>
          <c:idx val="6"/>
          <c:order val="6"/>
          <c:tx>
            <c:strRef>
              <c:f>'Full Survey'!$H$1</c:f>
              <c:strCache>
                <c:ptCount val="1"/>
                <c:pt idx="0">
                  <c:v>6</c:v>
                </c:pt>
              </c:strCache>
            </c:strRef>
          </c:tx>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Survey'!$H$2:$H$20</c:f>
            </c:numRef>
          </c:val>
          <c:extLst>
            <c:ext xmlns:c16="http://schemas.microsoft.com/office/drawing/2014/chart" uri="{C3380CC4-5D6E-409C-BE32-E72D297353CC}">
              <c16:uniqueId val="{00000006-FE13-4C31-BAFC-229145258EFB}"/>
            </c:ext>
          </c:extLst>
        </c:ser>
        <c:ser>
          <c:idx val="7"/>
          <c:order val="7"/>
          <c:tx>
            <c:strRef>
              <c:f>'Full Survey'!$I$1</c:f>
              <c:strCache>
                <c:ptCount val="1"/>
                <c:pt idx="0">
                  <c:v>7</c:v>
                </c:pt>
              </c:strCache>
            </c:strRef>
          </c:tx>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Survey'!$I$2:$I$20</c:f>
            </c:numRef>
          </c:val>
          <c:extLst>
            <c:ext xmlns:c16="http://schemas.microsoft.com/office/drawing/2014/chart" uri="{C3380CC4-5D6E-409C-BE32-E72D297353CC}">
              <c16:uniqueId val="{00000007-FE13-4C31-BAFC-229145258EFB}"/>
            </c:ext>
          </c:extLst>
        </c:ser>
        <c:ser>
          <c:idx val="8"/>
          <c:order val="8"/>
          <c:tx>
            <c:strRef>
              <c:f>'Full Survey'!$J$1</c:f>
              <c:strCache>
                <c:ptCount val="1"/>
                <c:pt idx="0">
                  <c:v>8</c:v>
                </c:pt>
              </c:strCache>
            </c:strRef>
          </c:tx>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Survey'!$J$2:$J$20</c:f>
            </c:numRef>
          </c:val>
          <c:extLst>
            <c:ext xmlns:c16="http://schemas.microsoft.com/office/drawing/2014/chart" uri="{C3380CC4-5D6E-409C-BE32-E72D297353CC}">
              <c16:uniqueId val="{00000008-FE13-4C31-BAFC-229145258EFB}"/>
            </c:ext>
          </c:extLst>
        </c:ser>
        <c:ser>
          <c:idx val="9"/>
          <c:order val="9"/>
          <c:tx>
            <c:strRef>
              <c:f>'Full Survey'!$K$1</c:f>
              <c:strCache>
                <c:ptCount val="1"/>
                <c:pt idx="0">
                  <c:v>9</c:v>
                </c:pt>
              </c:strCache>
            </c:strRef>
          </c:tx>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Survey'!$K$2:$K$20</c:f>
            </c:numRef>
          </c:val>
          <c:extLst>
            <c:ext xmlns:c16="http://schemas.microsoft.com/office/drawing/2014/chart" uri="{C3380CC4-5D6E-409C-BE32-E72D297353CC}">
              <c16:uniqueId val="{00000009-FE13-4C31-BAFC-229145258EFB}"/>
            </c:ext>
          </c:extLst>
        </c:ser>
        <c:ser>
          <c:idx val="10"/>
          <c:order val="10"/>
          <c:tx>
            <c:strRef>
              <c:f>'Full Survey'!$L$1</c:f>
              <c:strCache>
                <c:ptCount val="1"/>
                <c:pt idx="0">
                  <c:v>10</c:v>
                </c:pt>
              </c:strCache>
            </c:strRef>
          </c:tx>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Survey'!$L$2:$L$20</c:f>
            </c:numRef>
          </c:val>
          <c:extLst>
            <c:ext xmlns:c16="http://schemas.microsoft.com/office/drawing/2014/chart" uri="{C3380CC4-5D6E-409C-BE32-E72D297353CC}">
              <c16:uniqueId val="{0000000A-FE13-4C31-BAFC-229145258EFB}"/>
            </c:ext>
          </c:extLst>
        </c:ser>
        <c:ser>
          <c:idx val="11"/>
          <c:order val="11"/>
          <c:tx>
            <c:strRef>
              <c:f>'Full Survey'!$M$1</c:f>
              <c:strCache>
                <c:ptCount val="1"/>
                <c:pt idx="0">
                  <c:v>Avg</c:v>
                </c:pt>
              </c:strCache>
            </c:strRef>
          </c:tx>
          <c:spPr>
            <a:solidFill>
              <a:srgbClr val="4A7EE6"/>
            </a:solidFill>
          </c:spPr>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Survey'!$M$2:$M$20</c:f>
              <c:numCache>
                <c:formatCode>General</c:formatCode>
                <c:ptCount val="19"/>
                <c:pt idx="0">
                  <c:v>9</c:v>
                </c:pt>
                <c:pt idx="1">
                  <c:v>8.66</c:v>
                </c:pt>
                <c:pt idx="2">
                  <c:v>8.2199999999999989</c:v>
                </c:pt>
                <c:pt idx="3">
                  <c:v>7.91</c:v>
                </c:pt>
                <c:pt idx="4">
                  <c:v>7.8199999999999985</c:v>
                </c:pt>
                <c:pt idx="5">
                  <c:v>7.67</c:v>
                </c:pt>
                <c:pt idx="6">
                  <c:v>7.53</c:v>
                </c:pt>
                <c:pt idx="7">
                  <c:v>7.49</c:v>
                </c:pt>
                <c:pt idx="8">
                  <c:v>7.21</c:v>
                </c:pt>
                <c:pt idx="9">
                  <c:v>7.2</c:v>
                </c:pt>
                <c:pt idx="10">
                  <c:v>7.04</c:v>
                </c:pt>
                <c:pt idx="11">
                  <c:v>6.63</c:v>
                </c:pt>
                <c:pt idx="12">
                  <c:v>6.54</c:v>
                </c:pt>
                <c:pt idx="13">
                  <c:v>6.4300000000000024</c:v>
                </c:pt>
                <c:pt idx="14">
                  <c:v>5.6899999999999995</c:v>
                </c:pt>
                <c:pt idx="15">
                  <c:v>5.31</c:v>
                </c:pt>
                <c:pt idx="16">
                  <c:v>5.2700000000000014</c:v>
                </c:pt>
                <c:pt idx="17">
                  <c:v>4.9800000000000004</c:v>
                </c:pt>
              </c:numCache>
            </c:numRef>
          </c:val>
          <c:extLst>
            <c:ext xmlns:c16="http://schemas.microsoft.com/office/drawing/2014/chart" uri="{C3380CC4-5D6E-409C-BE32-E72D297353CC}">
              <c16:uniqueId val="{0000000B-FE13-4C31-BAFC-229145258EFB}"/>
            </c:ext>
          </c:extLst>
        </c:ser>
        <c:ser>
          <c:idx val="12"/>
          <c:order val="12"/>
          <c:tx>
            <c:strRef>
              <c:f>'Full Survey'!$N$1</c:f>
              <c:strCache>
                <c:ptCount val="1"/>
                <c:pt idx="0">
                  <c:v>Median</c:v>
                </c:pt>
              </c:strCache>
            </c:strRef>
          </c:tx>
          <c:spPr>
            <a:solidFill>
              <a:schemeClr val="accent2"/>
            </a:solidFill>
          </c:spPr>
          <c:invertIfNegative val="0"/>
          <c:cat>
            <c:strRef>
              <c:f>'Full Survey'!$A$2:$A$20</c:f>
              <c:strCache>
                <c:ptCount val="18"/>
                <c:pt idx="0">
                  <c:v>Pharmacotherapy Level 1 </c:v>
                </c:pt>
                <c:pt idx="1">
                  <c:v>PCMHN</c:v>
                </c:pt>
                <c:pt idx="2">
                  <c:v>Pharmacotherapy Level 2 </c:v>
                </c:pt>
                <c:pt idx="3">
                  <c:v>Urgent  same day apt</c:v>
                </c:pt>
                <c:pt idx="4">
                  <c:v>MSK  APP</c:v>
                </c:pt>
                <c:pt idx="5">
                  <c:v>Pharmacotherapy Level 3 </c:v>
                </c:pt>
                <c:pt idx="6">
                  <c:v> care home </c:v>
                </c:pt>
                <c:pt idx="7">
                  <c:v>Full treatment room</c:v>
                </c:pt>
                <c:pt idx="8">
                  <c:v> house call </c:v>
                </c:pt>
                <c:pt idx="9">
                  <c:v>Pre-School</c:v>
                </c:pt>
                <c:pt idx="10">
                  <c:v>Travel</c:v>
                </c:pt>
                <c:pt idx="11">
                  <c:v>Children's Flu</c:v>
                </c:pt>
                <c:pt idx="12">
                  <c:v>Pregnancy</c:v>
                </c:pt>
                <c:pt idx="13">
                  <c:v>Adult Flu</c:v>
                </c:pt>
                <c:pt idx="14">
                  <c:v>Phlebotomy </c:v>
                </c:pt>
                <c:pt idx="15">
                  <c:v>CD monitoring </c:v>
                </c:pt>
                <c:pt idx="16">
                  <c:v>Community Link Worker </c:v>
                </c:pt>
                <c:pt idx="17">
                  <c:v>Specialist Link Worker </c:v>
                </c:pt>
              </c:strCache>
            </c:strRef>
          </c:cat>
          <c:val>
            <c:numRef>
              <c:f>'Full Survey'!$N$2:$N$20</c:f>
              <c:numCache>
                <c:formatCode>General</c:formatCode>
                <c:ptCount val="19"/>
                <c:pt idx="0">
                  <c:v>10</c:v>
                </c:pt>
                <c:pt idx="1">
                  <c:v>10</c:v>
                </c:pt>
                <c:pt idx="2">
                  <c:v>9</c:v>
                </c:pt>
                <c:pt idx="3">
                  <c:v>8</c:v>
                </c:pt>
                <c:pt idx="4">
                  <c:v>8</c:v>
                </c:pt>
                <c:pt idx="5">
                  <c:v>9</c:v>
                </c:pt>
                <c:pt idx="6">
                  <c:v>8</c:v>
                </c:pt>
                <c:pt idx="7">
                  <c:v>9</c:v>
                </c:pt>
                <c:pt idx="8">
                  <c:v>7</c:v>
                </c:pt>
                <c:pt idx="9">
                  <c:v>8</c:v>
                </c:pt>
                <c:pt idx="10">
                  <c:v>8.5</c:v>
                </c:pt>
                <c:pt idx="11">
                  <c:v>7.5</c:v>
                </c:pt>
                <c:pt idx="12">
                  <c:v>7</c:v>
                </c:pt>
                <c:pt idx="13">
                  <c:v>6.5</c:v>
                </c:pt>
                <c:pt idx="14">
                  <c:v>5</c:v>
                </c:pt>
                <c:pt idx="15">
                  <c:v>5</c:v>
                </c:pt>
                <c:pt idx="16">
                  <c:v>5</c:v>
                </c:pt>
                <c:pt idx="17">
                  <c:v>5</c:v>
                </c:pt>
              </c:numCache>
            </c:numRef>
          </c:val>
          <c:extLst>
            <c:ext xmlns:c16="http://schemas.microsoft.com/office/drawing/2014/chart" uri="{C3380CC4-5D6E-409C-BE32-E72D297353CC}">
              <c16:uniqueId val="{0000000C-FE13-4C31-BAFC-229145258EFB}"/>
            </c:ext>
          </c:extLst>
        </c:ser>
        <c:dLbls>
          <c:showLegendKey val="0"/>
          <c:showVal val="0"/>
          <c:showCatName val="0"/>
          <c:showSerName val="0"/>
          <c:showPercent val="0"/>
          <c:showBubbleSize val="0"/>
        </c:dLbls>
        <c:gapWidth val="150"/>
        <c:axId val="110619264"/>
        <c:axId val="157618560"/>
      </c:barChart>
      <c:catAx>
        <c:axId val="110619264"/>
        <c:scaling>
          <c:orientation val="minMax"/>
        </c:scaling>
        <c:delete val="0"/>
        <c:axPos val="b"/>
        <c:numFmt formatCode="General" sourceLinked="0"/>
        <c:majorTickMark val="out"/>
        <c:minorTickMark val="none"/>
        <c:tickLblPos val="nextTo"/>
        <c:crossAx val="157618560"/>
        <c:crosses val="autoZero"/>
        <c:auto val="1"/>
        <c:lblAlgn val="ctr"/>
        <c:lblOffset val="100"/>
        <c:noMultiLvlLbl val="0"/>
      </c:catAx>
      <c:valAx>
        <c:axId val="157618560"/>
        <c:scaling>
          <c:orientation val="minMax"/>
          <c:max val="10"/>
        </c:scaling>
        <c:delete val="0"/>
        <c:axPos val="l"/>
        <c:majorGridlines/>
        <c:numFmt formatCode="General" sourceLinked="1"/>
        <c:majorTickMark val="out"/>
        <c:minorTickMark val="none"/>
        <c:tickLblPos val="nextTo"/>
        <c:crossAx val="110619264"/>
        <c:crosses val="autoZero"/>
        <c:crossBetween val="between"/>
      </c:valAx>
    </c:plotArea>
    <c:legend>
      <c:legendPos val="r"/>
      <c:overlay val="0"/>
    </c:legend>
    <c:plotVisOnly val="1"/>
    <c:dispBlanksAs val="gap"/>
    <c:showDLblsOverMax val="0"/>
  </c:chart>
  <c:txPr>
    <a:bodyPr/>
    <a:lstStyle/>
    <a:p>
      <a:pPr>
        <a:defRPr sz="1800">
          <a:solidFill>
            <a:srgbClr val="00206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rgbClr val="000000"/>
                </a:solidFill>
                <a:latin typeface="+mn-lt"/>
                <a:ea typeface="+mn-ea"/>
                <a:cs typeface="+mn-cs"/>
              </a:defRPr>
            </a:pPr>
            <a:r>
              <a:rPr lang="en-US" dirty="0"/>
              <a:t>Workforce in place, May 22</a:t>
            </a:r>
          </a:p>
        </c:rich>
      </c:tx>
      <c:overlay val="0"/>
      <c:spPr>
        <a:noFill/>
        <a:ln>
          <a:noFill/>
        </a:ln>
        <a:effectLst/>
      </c:spPr>
      <c:txPr>
        <a:bodyPr rot="0" spcFirstLastPara="1" vertOverflow="ellipsis" vert="horz" wrap="square" anchor="ctr" anchorCtr="1"/>
        <a:lstStyle/>
        <a:p>
          <a:pPr>
            <a:defRPr sz="2400" b="0" i="0" u="none" strike="noStrike" kern="1200" spc="0" baseline="0">
              <a:solidFill>
                <a:srgbClr val="000000"/>
              </a:solidFill>
              <a:latin typeface="+mn-lt"/>
              <a:ea typeface="+mn-ea"/>
              <a:cs typeface="+mn-cs"/>
            </a:defRPr>
          </a:pPr>
          <a:endParaRPr lang="en-US"/>
        </a:p>
      </c:txPr>
    </c:title>
    <c:autoTitleDeleted val="0"/>
    <c:plotArea>
      <c:layout/>
      <c:barChart>
        <c:barDir val="bar"/>
        <c:grouping val="percentStacked"/>
        <c:varyColors val="0"/>
        <c:ser>
          <c:idx val="0"/>
          <c:order val="0"/>
          <c:tx>
            <c:strRef>
              <c:f>'[Workforce Tracker Monthly Charts_ 1st MAY 22_RL.xlsx]Total'!$M$4</c:f>
              <c:strCache>
                <c:ptCount val="1"/>
                <c:pt idx="0">
                  <c:v>WTE in place</c:v>
                </c:pt>
              </c:strCache>
            </c:strRef>
          </c:tx>
          <c:spPr>
            <a:solidFill>
              <a:schemeClr val="accent2">
                <a:shade val="65000"/>
              </a:schemeClr>
            </a:solidFill>
            <a:ln>
              <a:noFill/>
            </a:ln>
            <a:effectLst/>
          </c:spPr>
          <c:invertIfNegative val="0"/>
          <c:dLbls>
            <c:spPr>
              <a:solidFill>
                <a:srgbClr val="80808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Tracker Monthly Charts_ 1st MAY 22_RL.xlsx]Total'!$K$5:$K$11</c:f>
              <c:strCache>
                <c:ptCount val="7"/>
                <c:pt idx="0">
                  <c:v>Advanced Practice Physio</c:v>
                </c:pt>
                <c:pt idx="1">
                  <c:v>Primary Care Mental Health Nurse</c:v>
                </c:pt>
                <c:pt idx="2">
                  <c:v>Advanced Practioner Urgent Care</c:v>
                </c:pt>
                <c:pt idx="3">
                  <c:v>Pharmacotherapy</c:v>
                </c:pt>
                <c:pt idx="4">
                  <c:v>CTAC</c:v>
                </c:pt>
                <c:pt idx="5">
                  <c:v>Immunisations</c:v>
                </c:pt>
                <c:pt idx="6">
                  <c:v>Link workers</c:v>
                </c:pt>
              </c:strCache>
            </c:strRef>
          </c:cat>
          <c:val>
            <c:numRef>
              <c:f>'[Workforce Tracker Monthly Charts_ 1st MAY 22_RL.xlsx]Total'!$M$5:$M$11</c:f>
              <c:numCache>
                <c:formatCode>General</c:formatCode>
                <c:ptCount val="7"/>
                <c:pt idx="0">
                  <c:v>13.1</c:v>
                </c:pt>
                <c:pt idx="1">
                  <c:v>21.75</c:v>
                </c:pt>
                <c:pt idx="2">
                  <c:v>23.050000000000004</c:v>
                </c:pt>
                <c:pt idx="3">
                  <c:v>47.47</c:v>
                </c:pt>
                <c:pt idx="4" formatCode="0.00">
                  <c:v>32.819999999999993</c:v>
                </c:pt>
                <c:pt idx="5" formatCode="0.00">
                  <c:v>15.2</c:v>
                </c:pt>
                <c:pt idx="6">
                  <c:v>5</c:v>
                </c:pt>
              </c:numCache>
            </c:numRef>
          </c:val>
          <c:extLst>
            <c:ext xmlns:c16="http://schemas.microsoft.com/office/drawing/2014/chart" uri="{C3380CC4-5D6E-409C-BE32-E72D297353CC}">
              <c16:uniqueId val="{00000000-C072-4389-A9C6-0D5C5EB9F9D8}"/>
            </c:ext>
          </c:extLst>
        </c:ser>
        <c:ser>
          <c:idx val="1"/>
          <c:order val="1"/>
          <c:tx>
            <c:strRef>
              <c:f>'[Workforce Tracker Monthly Charts_ 1st MAY 22_RL.xlsx]Total'!$N$4</c:f>
              <c:strCache>
                <c:ptCount val="1"/>
                <c:pt idx="0">
                  <c:v>Gap</c:v>
                </c:pt>
              </c:strCache>
            </c:strRef>
          </c:tx>
          <c:spPr>
            <a:solidFill>
              <a:srgbClr val="F4B0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Tracker Monthly Charts_ 1st MAY 22_RL.xlsx]Total'!$K$5:$K$11</c:f>
              <c:strCache>
                <c:ptCount val="7"/>
                <c:pt idx="0">
                  <c:v>Advanced Practice Physio</c:v>
                </c:pt>
                <c:pt idx="1">
                  <c:v>Primary Care Mental Health Nurse</c:v>
                </c:pt>
                <c:pt idx="2">
                  <c:v>Advanced Practioner Urgent Care</c:v>
                </c:pt>
                <c:pt idx="3">
                  <c:v>Pharmacotherapy</c:v>
                </c:pt>
                <c:pt idx="4">
                  <c:v>CTAC</c:v>
                </c:pt>
                <c:pt idx="5">
                  <c:v>Immunisations</c:v>
                </c:pt>
                <c:pt idx="6">
                  <c:v>Link workers</c:v>
                </c:pt>
              </c:strCache>
            </c:strRef>
          </c:cat>
          <c:val>
            <c:numRef>
              <c:f>'[Workforce Tracker Monthly Charts_ 1st MAY 22_RL.xlsx]Total'!$N$5:$N$11</c:f>
              <c:numCache>
                <c:formatCode>0.0</c:formatCode>
                <c:ptCount val="7"/>
                <c:pt idx="0">
                  <c:v>1.2999999999999989</c:v>
                </c:pt>
                <c:pt idx="1">
                  <c:v>0</c:v>
                </c:pt>
                <c:pt idx="2">
                  <c:v>2.7499999999999964</c:v>
                </c:pt>
                <c:pt idx="3">
                  <c:v>7.0299999999999923</c:v>
                </c:pt>
                <c:pt idx="4" formatCode="0.00">
                  <c:v>1.3800000000000026</c:v>
                </c:pt>
                <c:pt idx="5" formatCode="0.00">
                  <c:v>2</c:v>
                </c:pt>
                <c:pt idx="6" formatCode="General">
                  <c:v>3</c:v>
                </c:pt>
              </c:numCache>
            </c:numRef>
          </c:val>
          <c:extLst>
            <c:ext xmlns:c16="http://schemas.microsoft.com/office/drawing/2014/chart" uri="{C3380CC4-5D6E-409C-BE32-E72D297353CC}">
              <c16:uniqueId val="{00000001-C072-4389-A9C6-0D5C5EB9F9D8}"/>
            </c:ext>
          </c:extLst>
        </c:ser>
        <c:ser>
          <c:idx val="2"/>
          <c:order val="2"/>
          <c:tx>
            <c:strRef>
              <c:f>'[Workforce Tracker Monthly Charts_ 1st MAY 22_RL.xlsx]Total'!$O$4</c:f>
              <c:strCache>
                <c:ptCount val="1"/>
                <c:pt idx="0">
                  <c:v>WTE in Training/Mat Leave/LTL</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'[Workforce Tracker Monthly Charts_ 1st MAY 22_RL.xlsx]Total'!$K$5:$K$11</c:f>
              <c:strCache>
                <c:ptCount val="7"/>
                <c:pt idx="0">
                  <c:v>Advanced Practice Physio</c:v>
                </c:pt>
                <c:pt idx="1">
                  <c:v>Primary Care Mental Health Nurse</c:v>
                </c:pt>
                <c:pt idx="2">
                  <c:v>Advanced Practioner Urgent Care</c:v>
                </c:pt>
                <c:pt idx="3">
                  <c:v>Pharmacotherapy</c:v>
                </c:pt>
                <c:pt idx="4">
                  <c:v>CTAC</c:v>
                </c:pt>
                <c:pt idx="5">
                  <c:v>Immunisations</c:v>
                </c:pt>
                <c:pt idx="6">
                  <c:v>Link workers</c:v>
                </c:pt>
              </c:strCache>
            </c:strRef>
          </c:cat>
          <c:val>
            <c:numRef>
              <c:f>'[Workforce Tracker Monthly Charts_ 1st MAY 22_RL.xlsx]Total'!$O$5:$O$11</c:f>
              <c:numCache>
                <c:formatCode>General</c:formatCode>
                <c:ptCount val="7"/>
                <c:pt idx="0" formatCode="0.00">
                  <c:v>1.4</c:v>
                </c:pt>
                <c:pt idx="3" formatCode="0.00">
                  <c:v>9.4</c:v>
                </c:pt>
              </c:numCache>
            </c:numRef>
          </c:val>
          <c:extLst>
            <c:ext xmlns:c16="http://schemas.microsoft.com/office/drawing/2014/chart" uri="{C3380CC4-5D6E-409C-BE32-E72D297353CC}">
              <c16:uniqueId val="{00000002-C072-4389-A9C6-0D5C5EB9F9D8}"/>
            </c:ext>
          </c:extLst>
        </c:ser>
        <c:dLbls>
          <c:showLegendKey val="0"/>
          <c:showVal val="0"/>
          <c:showCatName val="0"/>
          <c:showSerName val="0"/>
          <c:showPercent val="0"/>
          <c:showBubbleSize val="0"/>
        </c:dLbls>
        <c:gapWidth val="150"/>
        <c:overlap val="100"/>
        <c:axId val="338668840"/>
        <c:axId val="1818493992"/>
      </c:barChart>
      <c:catAx>
        <c:axId val="338668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1818493992"/>
        <c:crosses val="autoZero"/>
        <c:auto val="1"/>
        <c:lblAlgn val="ctr"/>
        <c:lblOffset val="100"/>
        <c:noMultiLvlLbl val="0"/>
      </c:catAx>
      <c:valAx>
        <c:axId val="18184939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668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Sheet1!$D$47</c:f>
              <c:strCache>
                <c:ptCount val="1"/>
                <c:pt idx="0">
                  <c:v>self help</c:v>
                </c:pt>
              </c:strCache>
            </c:strRef>
          </c:tx>
          <c:spPr>
            <a:solidFill>
              <a:srgbClr val="4A7EE6"/>
            </a:solidFill>
            <a:ln>
              <a:noFill/>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lang="en-US" sz="105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Sheet1!$C$48:$C$50</c:f>
              <c:strCache>
                <c:ptCount val="3"/>
                <c:pt idx="0">
                  <c:v>Audit 1</c:v>
                </c:pt>
                <c:pt idx="1">
                  <c:v>Audit 2</c:v>
                </c:pt>
                <c:pt idx="2">
                  <c:v>Audit 3</c:v>
                </c:pt>
              </c:strCache>
            </c:strRef>
          </c:cat>
          <c:val>
            <c:numRef>
              <c:f>Sheet1!$D$48:$D$50</c:f>
              <c:numCache>
                <c:formatCode>0.0%</c:formatCode>
                <c:ptCount val="3"/>
                <c:pt idx="0">
                  <c:v>0.38300000000000006</c:v>
                </c:pt>
                <c:pt idx="1">
                  <c:v>0.45</c:v>
                </c:pt>
                <c:pt idx="2">
                  <c:v>0.51</c:v>
                </c:pt>
              </c:numCache>
            </c:numRef>
          </c:val>
          <c:extLst>
            <c:ext xmlns:c16="http://schemas.microsoft.com/office/drawing/2014/chart" uri="{C3380CC4-5D6E-409C-BE32-E72D297353CC}">
              <c16:uniqueId val="{00000000-F44F-4071-8E07-F1D485540A28}"/>
            </c:ext>
          </c:extLst>
        </c:ser>
        <c:dLbls>
          <c:showLegendKey val="0"/>
          <c:showVal val="0"/>
          <c:showCatName val="0"/>
          <c:showSerName val="0"/>
          <c:showPercent val="0"/>
          <c:showBubbleSize val="0"/>
        </c:dLbls>
        <c:gapWidth val="25"/>
        <c:axId val="159184384"/>
        <c:axId val="159185920"/>
      </c:barChart>
      <c:catAx>
        <c:axId val="159184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9185920"/>
        <c:crosses val="autoZero"/>
        <c:auto val="1"/>
        <c:lblAlgn val="ctr"/>
        <c:lblOffset val="100"/>
        <c:noMultiLvlLbl val="0"/>
      </c:catAx>
      <c:valAx>
        <c:axId val="159185920"/>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91843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Sheet1!$E$47</c:f>
              <c:strCache>
                <c:ptCount val="1"/>
                <c:pt idx="0">
                  <c:v>referral back to GP</c:v>
                </c:pt>
              </c:strCache>
            </c:strRef>
          </c:tx>
          <c:spPr>
            <a:solidFill>
              <a:srgbClr val="FFC000"/>
            </a:solidFill>
            <a:ln>
              <a:no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lang="en-US" sz="105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Sheet1!$C$48:$C$50</c:f>
              <c:strCache>
                <c:ptCount val="3"/>
                <c:pt idx="0">
                  <c:v>Audit 1</c:v>
                </c:pt>
                <c:pt idx="1">
                  <c:v>Audit 2</c:v>
                </c:pt>
                <c:pt idx="2">
                  <c:v>Audit 3</c:v>
                </c:pt>
              </c:strCache>
            </c:strRef>
          </c:cat>
          <c:val>
            <c:numRef>
              <c:f>Sheet1!$E$48:$E$50</c:f>
              <c:numCache>
                <c:formatCode>0.0%</c:formatCode>
                <c:ptCount val="3"/>
                <c:pt idx="0">
                  <c:v>1.8001800180018006E-2</c:v>
                </c:pt>
                <c:pt idx="1">
                  <c:v>2.4126984126984129E-2</c:v>
                </c:pt>
                <c:pt idx="2">
                  <c:v>5.5172413793103453E-3</c:v>
                </c:pt>
              </c:numCache>
            </c:numRef>
          </c:val>
          <c:extLst>
            <c:ext xmlns:c16="http://schemas.microsoft.com/office/drawing/2014/chart" uri="{C3380CC4-5D6E-409C-BE32-E72D297353CC}">
              <c16:uniqueId val="{00000000-75F5-4753-BD2B-5E4BED3FF3D6}"/>
            </c:ext>
          </c:extLst>
        </c:ser>
        <c:dLbls>
          <c:showLegendKey val="0"/>
          <c:showVal val="0"/>
          <c:showCatName val="0"/>
          <c:showSerName val="0"/>
          <c:showPercent val="0"/>
          <c:showBubbleSize val="0"/>
        </c:dLbls>
        <c:gapWidth val="25"/>
        <c:axId val="159852800"/>
        <c:axId val="159870976"/>
      </c:barChart>
      <c:catAx>
        <c:axId val="159852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9870976"/>
        <c:crosses val="autoZero"/>
        <c:auto val="1"/>
        <c:lblAlgn val="ctr"/>
        <c:lblOffset val="100"/>
        <c:noMultiLvlLbl val="0"/>
      </c:catAx>
      <c:valAx>
        <c:axId val="15987097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98528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Sheet1!$F$47</c:f>
              <c:strCache>
                <c:ptCount val="1"/>
                <c:pt idx="0">
                  <c:v>Med Prescribed by MHN</c:v>
                </c:pt>
              </c:strCache>
            </c:strRef>
          </c:tx>
          <c:spPr>
            <a:solidFill>
              <a:schemeClr val="accent2"/>
            </a:solidFill>
            <a:ln>
              <a:solidFill>
                <a:schemeClr val="accent4">
                  <a:lumMod val="75000"/>
                </a:schemeClr>
              </a:solid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lang="en-US" sz="105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Sheet1!$C$48:$C$50</c:f>
              <c:strCache>
                <c:ptCount val="3"/>
                <c:pt idx="0">
                  <c:v>Audit 1</c:v>
                </c:pt>
                <c:pt idx="1">
                  <c:v>Audit 2</c:v>
                </c:pt>
                <c:pt idx="2">
                  <c:v>Audit 3</c:v>
                </c:pt>
              </c:strCache>
            </c:strRef>
          </c:cat>
          <c:val>
            <c:numRef>
              <c:f>Sheet1!$F$48:$F$50</c:f>
              <c:numCache>
                <c:formatCode>0.0%</c:formatCode>
                <c:ptCount val="3"/>
                <c:pt idx="0">
                  <c:v>2.6102610261026105E-2</c:v>
                </c:pt>
                <c:pt idx="1">
                  <c:v>4.5079365079365066E-2</c:v>
                </c:pt>
                <c:pt idx="2">
                  <c:v>9.1724137931034511E-2</c:v>
                </c:pt>
              </c:numCache>
            </c:numRef>
          </c:val>
          <c:extLst>
            <c:ext xmlns:c16="http://schemas.microsoft.com/office/drawing/2014/chart" uri="{C3380CC4-5D6E-409C-BE32-E72D297353CC}">
              <c16:uniqueId val="{00000000-7991-4236-90DB-B5D44C95FB07}"/>
            </c:ext>
          </c:extLst>
        </c:ser>
        <c:dLbls>
          <c:showLegendKey val="0"/>
          <c:showVal val="0"/>
          <c:showCatName val="0"/>
          <c:showSerName val="0"/>
          <c:showPercent val="0"/>
          <c:showBubbleSize val="0"/>
        </c:dLbls>
        <c:gapWidth val="25"/>
        <c:axId val="159943680"/>
        <c:axId val="159949568"/>
      </c:barChart>
      <c:catAx>
        <c:axId val="159943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9949568"/>
        <c:crosses val="autoZero"/>
        <c:auto val="1"/>
        <c:lblAlgn val="ctr"/>
        <c:lblOffset val="100"/>
        <c:noMultiLvlLbl val="0"/>
      </c:catAx>
      <c:valAx>
        <c:axId val="15994956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99436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7099166951958"/>
          <c:y val="4.5639553970219349E-2"/>
          <c:w val="0.83695944084337526"/>
          <c:h val="0.72358595610085552"/>
        </c:manualLayout>
      </c:layout>
      <c:lineChart>
        <c:grouping val="standard"/>
        <c:varyColors val="0"/>
        <c:ser>
          <c:idx val="0"/>
          <c:order val="0"/>
          <c:spPr>
            <a:ln w="25400" cap="rnd">
              <a:solidFill>
                <a:schemeClr val="accent1"/>
              </a:solidFill>
              <a:round/>
            </a:ln>
            <a:effectLst/>
          </c:spPr>
          <c:marker>
            <c:symbol val="circle"/>
            <c:size val="5"/>
            <c:spPr>
              <a:solidFill>
                <a:schemeClr val="accent1"/>
              </a:solidFill>
              <a:ln w="9525">
                <a:solidFill>
                  <a:schemeClr val="accent1"/>
                </a:solidFill>
              </a:ln>
              <a:effectLst/>
            </c:spPr>
          </c:marker>
          <c:dPt>
            <c:idx val="0"/>
            <c:marker>
              <c:symbol val="circle"/>
              <c:size val="5"/>
              <c:spPr>
                <a:solidFill>
                  <a:schemeClr val="accent2"/>
                </a:solidFill>
                <a:ln w="9525">
                  <a:solidFill>
                    <a:schemeClr val="accent2"/>
                  </a:solidFill>
                </a:ln>
                <a:effectLst/>
              </c:spPr>
            </c:marker>
            <c:bubble3D val="0"/>
            <c:spPr>
              <a:ln w="25400" cap="rnd">
                <a:solidFill>
                  <a:schemeClr val="accent2"/>
                </a:solidFill>
                <a:prstDash val="dash"/>
                <a:round/>
              </a:ln>
              <a:effectLst/>
            </c:spPr>
            <c:extLst>
              <c:ext xmlns:c16="http://schemas.microsoft.com/office/drawing/2014/chart" uri="{C3380CC4-5D6E-409C-BE32-E72D297353CC}">
                <c16:uniqueId val="{00000001-8886-47A1-978D-F6D7A2F4EAAF}"/>
              </c:ext>
            </c:extLst>
          </c:dPt>
          <c:dPt>
            <c:idx val="1"/>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03-8886-47A1-978D-F6D7A2F4EAAF}"/>
              </c:ext>
            </c:extLst>
          </c:dPt>
          <c:dPt>
            <c:idx val="2"/>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05-8886-47A1-978D-F6D7A2F4EAAF}"/>
              </c:ext>
            </c:extLst>
          </c:dPt>
          <c:dPt>
            <c:idx val="3"/>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07-8886-47A1-978D-F6D7A2F4EAAF}"/>
              </c:ext>
            </c:extLst>
          </c:dPt>
          <c:dPt>
            <c:idx val="4"/>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09-8886-47A1-978D-F6D7A2F4EAAF}"/>
              </c:ext>
            </c:extLst>
          </c:dPt>
          <c:dPt>
            <c:idx val="5"/>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0B-8886-47A1-978D-F6D7A2F4EAAF}"/>
              </c:ext>
            </c:extLst>
          </c:dPt>
          <c:dPt>
            <c:idx val="6"/>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0D-8886-47A1-978D-F6D7A2F4EAAF}"/>
              </c:ext>
            </c:extLst>
          </c:dPt>
          <c:dPt>
            <c:idx val="7"/>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0F-8886-47A1-978D-F6D7A2F4EAAF}"/>
              </c:ext>
            </c:extLst>
          </c:dPt>
          <c:dPt>
            <c:idx val="8"/>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11-8886-47A1-978D-F6D7A2F4EAAF}"/>
              </c:ext>
            </c:extLst>
          </c:dPt>
          <c:dPt>
            <c:idx val="9"/>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13-8886-47A1-978D-F6D7A2F4EAAF}"/>
              </c:ext>
            </c:extLst>
          </c:dPt>
          <c:dPt>
            <c:idx val="10"/>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15-8886-47A1-978D-F6D7A2F4EAAF}"/>
              </c:ext>
            </c:extLst>
          </c:dPt>
          <c:dPt>
            <c:idx val="11"/>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17-8886-47A1-978D-F6D7A2F4EAAF}"/>
              </c:ext>
            </c:extLst>
          </c:dPt>
          <c:dPt>
            <c:idx val="12"/>
            <c:marker>
              <c:symbol val="circle"/>
              <c:size val="5"/>
              <c:spPr>
                <a:solidFill>
                  <a:schemeClr val="accent1"/>
                </a:solidFill>
                <a:ln w="9525">
                  <a:solidFill>
                    <a:schemeClr val="accent1"/>
                  </a:solidFill>
                </a:ln>
                <a:effectLst/>
              </c:spPr>
            </c:marker>
            <c:bubble3D val="0"/>
            <c:spPr>
              <a:ln w="25400" cap="rnd">
                <a:solidFill>
                  <a:schemeClr val="accent2"/>
                </a:solidFill>
                <a:round/>
              </a:ln>
              <a:effectLst/>
            </c:spPr>
            <c:extLst>
              <c:ext xmlns:c16="http://schemas.microsoft.com/office/drawing/2014/chart" uri="{C3380CC4-5D6E-409C-BE32-E72D297353CC}">
                <c16:uniqueId val="{00000019-8886-47A1-978D-F6D7A2F4EAAF}"/>
              </c:ext>
            </c:extLst>
          </c:dPt>
          <c:dPt>
            <c:idx val="13"/>
            <c:marker>
              <c:symbol val="circle"/>
              <c:size val="5"/>
              <c:spPr>
                <a:solidFill>
                  <a:schemeClr val="accent1"/>
                </a:solidFill>
                <a:ln w="9525">
                  <a:solidFill>
                    <a:schemeClr val="accent1"/>
                  </a:solidFill>
                </a:ln>
                <a:effectLst/>
              </c:spPr>
            </c:marker>
            <c:bubble3D val="0"/>
            <c:spPr>
              <a:ln w="25400" cap="rnd">
                <a:solidFill>
                  <a:schemeClr val="accent1"/>
                </a:solidFill>
                <a:round/>
              </a:ln>
              <a:effectLst/>
            </c:spPr>
            <c:extLst>
              <c:ext xmlns:c16="http://schemas.microsoft.com/office/drawing/2014/chart" uri="{C3380CC4-5D6E-409C-BE32-E72D297353CC}">
                <c16:uniqueId val="{0000001B-8886-47A1-978D-F6D7A2F4EAAF}"/>
              </c:ext>
            </c:extLst>
          </c:dPt>
          <c:dPt>
            <c:idx val="14"/>
            <c:marker>
              <c:symbol val="circle"/>
              <c:size val="5"/>
              <c:spPr>
                <a:solidFill>
                  <a:schemeClr val="accent1"/>
                </a:solidFill>
                <a:ln w="9525">
                  <a:solidFill>
                    <a:schemeClr val="accent1"/>
                  </a:solidFill>
                </a:ln>
                <a:effectLst/>
              </c:spPr>
            </c:marker>
            <c:bubble3D val="0"/>
            <c:spPr>
              <a:ln w="25400" cap="rnd">
                <a:solidFill>
                  <a:schemeClr val="accent1"/>
                </a:solidFill>
                <a:round/>
              </a:ln>
              <a:effectLst/>
            </c:spPr>
            <c:extLst>
              <c:ext xmlns:c16="http://schemas.microsoft.com/office/drawing/2014/chart" uri="{C3380CC4-5D6E-409C-BE32-E72D297353CC}">
                <c16:uniqueId val="{0000001D-8886-47A1-978D-F6D7A2F4EAAF}"/>
              </c:ext>
            </c:extLst>
          </c:dPt>
          <c:dPt>
            <c:idx val="15"/>
            <c:marker>
              <c:symbol val="circle"/>
              <c:size val="5"/>
              <c:spPr>
                <a:solidFill>
                  <a:schemeClr val="accent1"/>
                </a:solidFill>
                <a:ln w="9525">
                  <a:solidFill>
                    <a:schemeClr val="accent1"/>
                  </a:solidFill>
                </a:ln>
                <a:effectLst/>
              </c:spPr>
            </c:marker>
            <c:bubble3D val="0"/>
            <c:spPr>
              <a:ln w="25400" cap="rnd">
                <a:solidFill>
                  <a:schemeClr val="accent1"/>
                </a:solidFill>
                <a:round/>
              </a:ln>
              <a:effectLst/>
            </c:spPr>
            <c:extLst>
              <c:ext xmlns:c16="http://schemas.microsoft.com/office/drawing/2014/chart" uri="{C3380CC4-5D6E-409C-BE32-E72D297353CC}">
                <c16:uniqueId val="{0000001F-8886-47A1-978D-F6D7A2F4EAAF}"/>
              </c:ext>
            </c:extLst>
          </c:dPt>
          <c:dPt>
            <c:idx val="16"/>
            <c:marker>
              <c:symbol val="circle"/>
              <c:size val="5"/>
              <c:spPr>
                <a:solidFill>
                  <a:schemeClr val="accent1"/>
                </a:solidFill>
                <a:ln w="9525">
                  <a:solidFill>
                    <a:schemeClr val="accent1"/>
                  </a:solidFill>
                </a:ln>
                <a:effectLst/>
              </c:spPr>
            </c:marker>
            <c:bubble3D val="0"/>
            <c:spPr>
              <a:ln w="25400" cap="rnd">
                <a:solidFill>
                  <a:schemeClr val="accent1"/>
                </a:solidFill>
                <a:round/>
              </a:ln>
              <a:effectLst/>
            </c:spPr>
            <c:extLst>
              <c:ext xmlns:c16="http://schemas.microsoft.com/office/drawing/2014/chart" uri="{C3380CC4-5D6E-409C-BE32-E72D297353CC}">
                <c16:uniqueId val="{00000021-8886-47A1-978D-F6D7A2F4EAAF}"/>
              </c:ext>
            </c:extLst>
          </c:dPt>
          <c:dPt>
            <c:idx val="23"/>
            <c:marker>
              <c:symbol val="circle"/>
              <c:size val="5"/>
              <c:spPr>
                <a:solidFill>
                  <a:schemeClr val="accent1"/>
                </a:solidFill>
                <a:ln w="9525">
                  <a:solidFill>
                    <a:schemeClr val="accent1"/>
                  </a:solidFill>
                </a:ln>
                <a:effectLst/>
              </c:spPr>
            </c:marker>
            <c:bubble3D val="0"/>
            <c:spPr>
              <a:ln w="25400" cap="rnd">
                <a:solidFill>
                  <a:schemeClr val="bg1">
                    <a:lumMod val="75000"/>
                  </a:schemeClr>
                </a:solidFill>
                <a:prstDash val="sysDash"/>
                <a:round/>
              </a:ln>
              <a:effectLst/>
            </c:spPr>
            <c:extLst>
              <c:ext xmlns:c16="http://schemas.microsoft.com/office/drawing/2014/chart" uri="{C3380CC4-5D6E-409C-BE32-E72D297353CC}">
                <c16:uniqueId val="{00000023-8886-47A1-978D-F6D7A2F4EAAF}"/>
              </c:ext>
            </c:extLst>
          </c:dPt>
          <c:dPt>
            <c:idx val="24"/>
            <c:marker>
              <c:symbol val="circle"/>
              <c:size val="5"/>
              <c:spPr>
                <a:solidFill>
                  <a:schemeClr val="accent1"/>
                </a:solidFill>
                <a:ln w="9525">
                  <a:solidFill>
                    <a:schemeClr val="accent1"/>
                  </a:solidFill>
                </a:ln>
                <a:effectLst/>
              </c:spPr>
            </c:marker>
            <c:bubble3D val="0"/>
            <c:spPr>
              <a:ln w="25400" cap="rnd">
                <a:solidFill>
                  <a:schemeClr val="bg1">
                    <a:lumMod val="75000"/>
                  </a:schemeClr>
                </a:solidFill>
                <a:prstDash val="sysDash"/>
                <a:round/>
              </a:ln>
              <a:effectLst/>
            </c:spPr>
            <c:extLst>
              <c:ext xmlns:c16="http://schemas.microsoft.com/office/drawing/2014/chart" uri="{C3380CC4-5D6E-409C-BE32-E72D297353CC}">
                <c16:uniqueId val="{00000025-8886-47A1-978D-F6D7A2F4EAAF}"/>
              </c:ext>
            </c:extLst>
          </c:dPt>
          <c:cat>
            <c:numRef>
              <c:f>'Physio - No. referrals'!$B$32:$B$56</c:f>
              <c:numCache>
                <c:formatCode>mmm\-yy</c:formatCode>
                <c:ptCount val="25"/>
                <c:pt idx="0">
                  <c:v>43221</c:v>
                </c:pt>
                <c:pt idx="1">
                  <c:v>43252</c:v>
                </c:pt>
                <c:pt idx="2">
                  <c:v>43282</c:v>
                </c:pt>
                <c:pt idx="3">
                  <c:v>43313</c:v>
                </c:pt>
                <c:pt idx="4">
                  <c:v>43344</c:v>
                </c:pt>
                <c:pt idx="5">
                  <c:v>43374</c:v>
                </c:pt>
                <c:pt idx="6">
                  <c:v>43405</c:v>
                </c:pt>
                <c:pt idx="7">
                  <c:v>43435</c:v>
                </c:pt>
                <c:pt idx="8">
                  <c:v>43466</c:v>
                </c:pt>
                <c:pt idx="9">
                  <c:v>43497</c:v>
                </c:pt>
                <c:pt idx="10">
                  <c:v>43525</c:v>
                </c:pt>
                <c:pt idx="11">
                  <c:v>43556</c:v>
                </c:pt>
                <c:pt idx="12">
                  <c:v>43586</c:v>
                </c:pt>
                <c:pt idx="13">
                  <c:v>43617</c:v>
                </c:pt>
                <c:pt idx="14">
                  <c:v>43647</c:v>
                </c:pt>
                <c:pt idx="15">
                  <c:v>43678</c:v>
                </c:pt>
                <c:pt idx="16">
                  <c:v>43709</c:v>
                </c:pt>
                <c:pt idx="17">
                  <c:v>43739</c:v>
                </c:pt>
                <c:pt idx="18">
                  <c:v>43770</c:v>
                </c:pt>
                <c:pt idx="19">
                  <c:v>43800</c:v>
                </c:pt>
                <c:pt idx="20">
                  <c:v>43831</c:v>
                </c:pt>
                <c:pt idx="21">
                  <c:v>43862</c:v>
                </c:pt>
                <c:pt idx="22">
                  <c:v>43891</c:v>
                </c:pt>
                <c:pt idx="23">
                  <c:v>43922</c:v>
                </c:pt>
                <c:pt idx="24">
                  <c:v>43952</c:v>
                </c:pt>
              </c:numCache>
            </c:numRef>
          </c:cat>
          <c:val>
            <c:numRef>
              <c:f>'Physio - No. referrals'!$H$32:$H$56</c:f>
              <c:numCache>
                <c:formatCode>General</c:formatCode>
                <c:ptCount val="25"/>
                <c:pt idx="0">
                  <c:v>492</c:v>
                </c:pt>
                <c:pt idx="1">
                  <c:v>495</c:v>
                </c:pt>
                <c:pt idx="2">
                  <c:v>462</c:v>
                </c:pt>
                <c:pt idx="3">
                  <c:v>555</c:v>
                </c:pt>
                <c:pt idx="4">
                  <c:v>476</c:v>
                </c:pt>
                <c:pt idx="5">
                  <c:v>538</c:v>
                </c:pt>
                <c:pt idx="6">
                  <c:v>508</c:v>
                </c:pt>
                <c:pt idx="7">
                  <c:v>407</c:v>
                </c:pt>
                <c:pt idx="8">
                  <c:v>487</c:v>
                </c:pt>
                <c:pt idx="9">
                  <c:v>479</c:v>
                </c:pt>
                <c:pt idx="10">
                  <c:v>530</c:v>
                </c:pt>
                <c:pt idx="11">
                  <c:v>437</c:v>
                </c:pt>
                <c:pt idx="12">
                  <c:v>478</c:v>
                </c:pt>
                <c:pt idx="13">
                  <c:v>442</c:v>
                </c:pt>
                <c:pt idx="14">
                  <c:v>462</c:v>
                </c:pt>
                <c:pt idx="15">
                  <c:v>406</c:v>
                </c:pt>
                <c:pt idx="16">
                  <c:v>388</c:v>
                </c:pt>
                <c:pt idx="17">
                  <c:v>343</c:v>
                </c:pt>
                <c:pt idx="18">
                  <c:v>362</c:v>
                </c:pt>
                <c:pt idx="19">
                  <c:v>306</c:v>
                </c:pt>
                <c:pt idx="20">
                  <c:v>386</c:v>
                </c:pt>
                <c:pt idx="21">
                  <c:v>308</c:v>
                </c:pt>
                <c:pt idx="22">
                  <c:v>229</c:v>
                </c:pt>
                <c:pt idx="23">
                  <c:v>0</c:v>
                </c:pt>
                <c:pt idx="24">
                  <c:v>0</c:v>
                </c:pt>
              </c:numCache>
            </c:numRef>
          </c:val>
          <c:smooth val="0"/>
          <c:extLst>
            <c:ext xmlns:c16="http://schemas.microsoft.com/office/drawing/2014/chart" uri="{C3380CC4-5D6E-409C-BE32-E72D297353CC}">
              <c16:uniqueId val="{00000026-8886-47A1-978D-F6D7A2F4EAAF}"/>
            </c:ext>
          </c:extLst>
        </c:ser>
        <c:ser>
          <c:idx val="1"/>
          <c:order val="1"/>
          <c:spPr>
            <a:ln w="28575" cap="rnd">
              <a:solidFill>
                <a:schemeClr val="accent2"/>
              </a:solidFill>
              <a:round/>
            </a:ln>
            <a:effectLst/>
          </c:spPr>
          <c:marker>
            <c:symbol val="none"/>
          </c:marker>
          <c:val>
            <c:numRef>
              <c:f>'Physio - No. referrals'!$I$32:$I$54</c:f>
              <c:numCache>
                <c:formatCode>General</c:formatCode>
                <c:ptCount val="23"/>
                <c:pt idx="0">
                  <c:v>489.5</c:v>
                </c:pt>
                <c:pt idx="1">
                  <c:v>489.5</c:v>
                </c:pt>
                <c:pt idx="2">
                  <c:v>489.5</c:v>
                </c:pt>
                <c:pt idx="3">
                  <c:v>489.5</c:v>
                </c:pt>
                <c:pt idx="4">
                  <c:v>489.5</c:v>
                </c:pt>
                <c:pt idx="5">
                  <c:v>489.5</c:v>
                </c:pt>
                <c:pt idx="6">
                  <c:v>489.5</c:v>
                </c:pt>
                <c:pt idx="7">
                  <c:v>489.5</c:v>
                </c:pt>
                <c:pt idx="8">
                  <c:v>489.5</c:v>
                </c:pt>
                <c:pt idx="9">
                  <c:v>489.5</c:v>
                </c:pt>
                <c:pt idx="10">
                  <c:v>489.5</c:v>
                </c:pt>
                <c:pt idx="11">
                  <c:v>489.5</c:v>
                </c:pt>
                <c:pt idx="12">
                  <c:v>489.5</c:v>
                </c:pt>
              </c:numCache>
            </c:numRef>
          </c:val>
          <c:smooth val="0"/>
          <c:extLst>
            <c:ext xmlns:c16="http://schemas.microsoft.com/office/drawing/2014/chart" uri="{C3380CC4-5D6E-409C-BE32-E72D297353CC}">
              <c16:uniqueId val="{00000027-8886-47A1-978D-F6D7A2F4EAAF}"/>
            </c:ext>
          </c:extLst>
        </c:ser>
        <c:ser>
          <c:idx val="2"/>
          <c:order val="2"/>
          <c:spPr>
            <a:ln w="28575" cap="rnd">
              <a:solidFill>
                <a:schemeClr val="accent1"/>
              </a:solidFill>
              <a:round/>
            </a:ln>
            <a:effectLst/>
          </c:spPr>
          <c:marker>
            <c:symbol val="none"/>
          </c:marker>
          <c:val>
            <c:numRef>
              <c:f>'Physio - No. referrals'!$J$32:$J$54</c:f>
              <c:numCache>
                <c:formatCode>General</c:formatCode>
                <c:ptCount val="23"/>
                <c:pt idx="12">
                  <c:v>386</c:v>
                </c:pt>
                <c:pt idx="13">
                  <c:v>386</c:v>
                </c:pt>
                <c:pt idx="14">
                  <c:v>386</c:v>
                </c:pt>
                <c:pt idx="15">
                  <c:v>386</c:v>
                </c:pt>
                <c:pt idx="16">
                  <c:v>386</c:v>
                </c:pt>
                <c:pt idx="17">
                  <c:v>386</c:v>
                </c:pt>
                <c:pt idx="18">
                  <c:v>386</c:v>
                </c:pt>
                <c:pt idx="19">
                  <c:v>386</c:v>
                </c:pt>
                <c:pt idx="20">
                  <c:v>386</c:v>
                </c:pt>
                <c:pt idx="21">
                  <c:v>386</c:v>
                </c:pt>
                <c:pt idx="22">
                  <c:v>386</c:v>
                </c:pt>
              </c:numCache>
            </c:numRef>
          </c:val>
          <c:smooth val="0"/>
          <c:extLst>
            <c:ext xmlns:c16="http://schemas.microsoft.com/office/drawing/2014/chart" uri="{C3380CC4-5D6E-409C-BE32-E72D297353CC}">
              <c16:uniqueId val="{00000028-8886-47A1-978D-F6D7A2F4EAAF}"/>
            </c:ext>
          </c:extLst>
        </c:ser>
        <c:dLbls>
          <c:showLegendKey val="0"/>
          <c:showVal val="0"/>
          <c:showCatName val="0"/>
          <c:showSerName val="0"/>
          <c:showPercent val="0"/>
          <c:showBubbleSize val="0"/>
        </c:dLbls>
        <c:marker val="1"/>
        <c:smooth val="0"/>
        <c:axId val="534171288"/>
        <c:axId val="534171616"/>
      </c:lineChart>
      <c:catAx>
        <c:axId val="5341712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4171616"/>
        <c:crosses val="autoZero"/>
        <c:auto val="0"/>
        <c:lblAlgn val="ctr"/>
        <c:lblOffset val="100"/>
        <c:noMultiLvlLbl val="1"/>
      </c:catAx>
      <c:valAx>
        <c:axId val="53417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Number of Referrals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4171288"/>
        <c:crosses val="autoZero"/>
        <c:crossBetween val="between"/>
      </c:valAx>
      <c:spPr>
        <a:noFill/>
        <a:ln>
          <a:noFill/>
          <a:prstDash val="dash"/>
        </a:ln>
        <a:effectLst/>
      </c:spPr>
    </c:plotArea>
    <c:plotVisOnly val="1"/>
    <c:dispBlanksAs val="gap"/>
    <c:showDLblsOverMax val="0"/>
  </c:chart>
  <c:spPr>
    <a:solidFill>
      <a:schemeClr val="bg1"/>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100"/>
              <a:t>Average Number of days until next contact by triage outcome and</a:t>
            </a:r>
            <a:r>
              <a:rPr lang="en-GB" sz="1100" baseline="0"/>
              <a:t> who conducted F2F</a:t>
            </a:r>
          </a:p>
        </c:rich>
      </c:tx>
      <c:layout>
        <c:manualLayout>
          <c:xMode val="edge"/>
          <c:yMode val="edge"/>
          <c:x val="0.10371269444977914"/>
          <c:y val="2.4922118380062305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tx>
            <c:strRef>
              <c:f>Sheet3!$J$26</c:f>
              <c:strCache>
                <c:ptCount val="1"/>
                <c:pt idx="0">
                  <c:v>GP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Sheet3!$I$27:$I$29</c:f>
              <c:strCache>
                <c:ptCount val="3"/>
                <c:pt idx="0">
                  <c:v>Advance</c:v>
                </c:pt>
                <c:pt idx="1">
                  <c:v>Same Day</c:v>
                </c:pt>
                <c:pt idx="2">
                  <c:v>All F2F</c:v>
                </c:pt>
              </c:strCache>
            </c:strRef>
          </c:cat>
          <c:val>
            <c:numRef>
              <c:f>Sheet3!$J$27:$J$29</c:f>
              <c:numCache>
                <c:formatCode>0.0</c:formatCode>
                <c:ptCount val="3"/>
                <c:pt idx="0">
                  <c:v>35.799999999999997</c:v>
                </c:pt>
                <c:pt idx="1">
                  <c:v>29.882352941176471</c:v>
                </c:pt>
                <c:pt idx="2">
                  <c:v>31.473118279569892</c:v>
                </c:pt>
              </c:numCache>
            </c:numRef>
          </c:val>
          <c:extLst>
            <c:ext xmlns:c16="http://schemas.microsoft.com/office/drawing/2014/chart" uri="{C3380CC4-5D6E-409C-BE32-E72D297353CC}">
              <c16:uniqueId val="{00000000-0446-4CF5-9EC1-138CF04BF485}"/>
            </c:ext>
          </c:extLst>
        </c:ser>
        <c:ser>
          <c:idx val="1"/>
          <c:order val="1"/>
          <c:tx>
            <c:v>ANP</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Sheet3!$I$27:$I$29</c:f>
              <c:strCache>
                <c:ptCount val="3"/>
                <c:pt idx="0">
                  <c:v>Advance</c:v>
                </c:pt>
                <c:pt idx="1">
                  <c:v>Same Day</c:v>
                </c:pt>
                <c:pt idx="2">
                  <c:v>All F2F</c:v>
                </c:pt>
              </c:strCache>
            </c:strRef>
          </c:cat>
          <c:val>
            <c:numRef>
              <c:f>Sheet3!$K$27:$K$29</c:f>
              <c:numCache>
                <c:formatCode>0.0</c:formatCode>
                <c:ptCount val="3"/>
                <c:pt idx="0" formatCode="General">
                  <c:v>12.6</c:v>
                </c:pt>
                <c:pt idx="1">
                  <c:v>31.28125</c:v>
                </c:pt>
                <c:pt idx="2">
                  <c:v>30.182352941176472</c:v>
                </c:pt>
              </c:numCache>
            </c:numRef>
          </c:val>
          <c:extLst>
            <c:ext xmlns:c16="http://schemas.microsoft.com/office/drawing/2014/chart" uri="{C3380CC4-5D6E-409C-BE32-E72D297353CC}">
              <c16:uniqueId val="{00000001-0446-4CF5-9EC1-138CF04BF485}"/>
            </c:ext>
          </c:extLst>
        </c:ser>
        <c:dLbls>
          <c:showLegendKey val="0"/>
          <c:showVal val="0"/>
          <c:showCatName val="0"/>
          <c:showSerName val="0"/>
          <c:showPercent val="0"/>
          <c:showBubbleSize val="0"/>
        </c:dLbls>
        <c:gapWidth val="182"/>
        <c:axId val="426353088"/>
        <c:axId val="426353744"/>
      </c:barChart>
      <c:catAx>
        <c:axId val="426353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26353744"/>
        <c:crosses val="autoZero"/>
        <c:auto val="1"/>
        <c:lblAlgn val="ctr"/>
        <c:lblOffset val="100"/>
        <c:noMultiLvlLbl val="0"/>
      </c:catAx>
      <c:valAx>
        <c:axId val="4263537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2635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Century Gothic" panose="020B0502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200"/>
              <a:t>7</a:t>
            </a:r>
            <a:r>
              <a:rPr lang="en-GB" sz="1200" baseline="0"/>
              <a:t> &amp; 28-day return rate - by F2F appointment professional</a:t>
            </a:r>
            <a:endParaRPr lang="en-GB"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2186217473631901"/>
          <c:y val="0.20979167134022778"/>
          <c:w val="0.87739111891953525"/>
          <c:h val="0.70451698745990088"/>
        </c:manualLayout>
      </c:layout>
      <c:barChart>
        <c:barDir val="col"/>
        <c:grouping val="clustered"/>
        <c:varyColors val="0"/>
        <c:ser>
          <c:idx val="0"/>
          <c:order val="0"/>
          <c:tx>
            <c:strRef>
              <c:f>Sheet3!$F$62</c:f>
              <c:strCache>
                <c:ptCount val="1"/>
                <c:pt idx="0">
                  <c:v>GP</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Sheet3!$G$61:$H$61</c:f>
              <c:strCache>
                <c:ptCount val="2"/>
                <c:pt idx="0">
                  <c:v>7 day return</c:v>
                </c:pt>
                <c:pt idx="1">
                  <c:v>28 day return</c:v>
                </c:pt>
              </c:strCache>
            </c:strRef>
          </c:cat>
          <c:val>
            <c:numRef>
              <c:f>Sheet3!$G$62:$H$62</c:f>
              <c:numCache>
                <c:formatCode>0.0%</c:formatCode>
                <c:ptCount val="2"/>
                <c:pt idx="0">
                  <c:v>0.13978494623655913</c:v>
                </c:pt>
                <c:pt idx="1">
                  <c:v>0.4946236559139785</c:v>
                </c:pt>
              </c:numCache>
            </c:numRef>
          </c:val>
          <c:extLst>
            <c:ext xmlns:c16="http://schemas.microsoft.com/office/drawing/2014/chart" uri="{C3380CC4-5D6E-409C-BE32-E72D297353CC}">
              <c16:uniqueId val="{00000000-38B7-48A0-901C-C5C20FCF5985}"/>
            </c:ext>
          </c:extLst>
        </c:ser>
        <c:ser>
          <c:idx val="1"/>
          <c:order val="1"/>
          <c:tx>
            <c:strRef>
              <c:f>Sheet3!$F$63</c:f>
              <c:strCache>
                <c:ptCount val="1"/>
                <c:pt idx="0">
                  <c:v>ANP</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Sheet3!$G$61:$H$61</c:f>
              <c:strCache>
                <c:ptCount val="2"/>
                <c:pt idx="0">
                  <c:v>7 day return</c:v>
                </c:pt>
                <c:pt idx="1">
                  <c:v>28 day return</c:v>
                </c:pt>
              </c:strCache>
            </c:strRef>
          </c:cat>
          <c:val>
            <c:numRef>
              <c:f>Sheet3!$G$63:$H$63</c:f>
              <c:numCache>
                <c:formatCode>0.0%</c:formatCode>
                <c:ptCount val="2"/>
                <c:pt idx="0">
                  <c:v>0.26470588235294118</c:v>
                </c:pt>
                <c:pt idx="1">
                  <c:v>0.47058823529411764</c:v>
                </c:pt>
              </c:numCache>
            </c:numRef>
          </c:val>
          <c:extLst>
            <c:ext xmlns:c16="http://schemas.microsoft.com/office/drawing/2014/chart" uri="{C3380CC4-5D6E-409C-BE32-E72D297353CC}">
              <c16:uniqueId val="{00000001-38B7-48A0-901C-C5C20FCF5985}"/>
            </c:ext>
          </c:extLst>
        </c:ser>
        <c:dLbls>
          <c:showLegendKey val="0"/>
          <c:showVal val="0"/>
          <c:showCatName val="0"/>
          <c:showSerName val="0"/>
          <c:showPercent val="0"/>
          <c:showBubbleSize val="0"/>
        </c:dLbls>
        <c:gapWidth val="78"/>
        <c:overlap val="-4"/>
        <c:axId val="582867624"/>
        <c:axId val="582866312"/>
      </c:barChart>
      <c:catAx>
        <c:axId val="58286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2866312"/>
        <c:crosses val="autoZero"/>
        <c:auto val="1"/>
        <c:lblAlgn val="ctr"/>
        <c:lblOffset val="100"/>
        <c:noMultiLvlLbl val="0"/>
      </c:catAx>
      <c:valAx>
        <c:axId val="5828663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2867624"/>
        <c:crosses val="autoZero"/>
        <c:crossBetween val="between"/>
      </c:valAx>
      <c:spPr>
        <a:noFill/>
        <a:ln>
          <a:noFill/>
        </a:ln>
        <a:effectLst/>
      </c:spPr>
    </c:plotArea>
    <c:legend>
      <c:legendPos val="b"/>
      <c:layout>
        <c:manualLayout>
          <c:xMode val="edge"/>
          <c:yMode val="edge"/>
          <c:x val="0.14161661511571119"/>
          <c:y val="0.23446171792628487"/>
          <c:w val="0.14213238062904682"/>
          <c:h val="7.69105424321959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4">
  <a:schemeClr val="accent2"/>
  <a:schemeClr val="accent2"/>
  <a:schemeClr val="accent2"/>
  <a:schemeClr val="accent2"/>
  <a:schemeClr val="accent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0.65756</cdr:x>
      <cdr:y>0.30411</cdr:y>
    </cdr:from>
    <cdr:to>
      <cdr:x>1</cdr:x>
      <cdr:y>0.54223</cdr:y>
    </cdr:to>
    <cdr:sp macro="" textlink="">
      <cdr:nvSpPr>
        <cdr:cNvPr id="2" name="TextBox 2">
          <a:extLst xmlns:a="http://schemas.openxmlformats.org/drawingml/2006/main">
            <a:ext uri="{FF2B5EF4-FFF2-40B4-BE49-F238E27FC236}">
              <a16:creationId xmlns:a16="http://schemas.microsoft.com/office/drawing/2014/main" id="{00000000-0008-0000-0100-000003000000}"/>
            </a:ext>
          </a:extLst>
        </cdr:cNvPr>
        <cdr:cNvSpPr txBox="1"/>
      </cdr:nvSpPr>
      <cdr:spPr>
        <a:xfrm xmlns:a="http://schemas.openxmlformats.org/drawingml/2006/main">
          <a:off x="5622952" y="1397208"/>
          <a:ext cx="2928257" cy="109401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2000" dirty="0"/>
            <a:t>Mean = 8.7</a:t>
          </a:r>
        </a:p>
        <a:p xmlns:a="http://schemas.openxmlformats.org/drawingml/2006/main">
          <a:r>
            <a:rPr lang="en-GB" sz="2000" dirty="0"/>
            <a:t>Mode = 5-6</a:t>
          </a:r>
        </a:p>
        <a:p xmlns:a="http://schemas.openxmlformats.org/drawingml/2006/main">
          <a:r>
            <a:rPr lang="en-GB" sz="2000" dirty="0"/>
            <a:t>Median = 7.6</a:t>
          </a:r>
        </a:p>
      </cdr:txBody>
    </cdr:sp>
  </cdr:relSizeAnchor>
</c:userShapes>
</file>

<file path=ppt/drawings/drawing2.xml><?xml version="1.0" encoding="utf-8"?>
<c:userShapes xmlns:c="http://schemas.openxmlformats.org/drawingml/2006/chart">
  <cdr:relSizeAnchor xmlns:cdr="http://schemas.openxmlformats.org/drawingml/2006/chartDrawing">
    <cdr:from>
      <cdr:x>0.53615</cdr:x>
      <cdr:y>0.05002</cdr:y>
    </cdr:from>
    <cdr:to>
      <cdr:x>0.53615</cdr:x>
      <cdr:y>0.76885</cdr:y>
    </cdr:to>
    <cdr:cxnSp macro="">
      <cdr:nvCxnSpPr>
        <cdr:cNvPr id="3" name="Straight Connector 2">
          <a:extLst xmlns:a="http://schemas.openxmlformats.org/drawingml/2006/main">
            <a:ext uri="{FF2B5EF4-FFF2-40B4-BE49-F238E27FC236}">
              <a16:creationId xmlns:a16="http://schemas.microsoft.com/office/drawing/2014/main" id="{348ED00B-297D-4949-A70B-A7FAEDEA33B5}"/>
            </a:ext>
          </a:extLst>
        </cdr:cNvPr>
        <cdr:cNvCxnSpPr/>
      </cdr:nvCxnSpPr>
      <cdr:spPr>
        <a:xfrm xmlns:a="http://schemas.openxmlformats.org/drawingml/2006/main">
          <a:off x="3196904" y="147092"/>
          <a:ext cx="0" cy="21140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NAdNUIYj_EI"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We anticipated workforce supply challenges and that spreading a little thinly would not generate the impact or the learning that we needed.  We therefore set out clusters off on different journeys, crossing over at mid point to grow to the full model.</a:t>
            </a:r>
            <a:endParaRPr/>
          </a:p>
          <a:p>
            <a:pPr indent="0" lvl="0" marL="0" rtl="0" algn="l">
              <a:lnSpc>
                <a:spcPct val="100000"/>
              </a:lnSpc>
              <a:spcBef>
                <a:spcPts val="0"/>
              </a:spcBef>
              <a:spcAft>
                <a:spcPts val="0"/>
              </a:spcAft>
              <a:buSzPts val="1400"/>
              <a:buNone/>
            </a:pPr>
            <a:r>
              <a:rPr lang="en-GB"/>
              <a:t>Resource optimisation – We had tripartite agreement to overcommit to our plan by £1.2m (15%).  This allowed us to plan for a fuller implementation across all workstreams.</a:t>
            </a:r>
            <a:endParaRPr/>
          </a:p>
          <a:p>
            <a:pPr indent="0" lvl="0" marL="0" rtl="0" algn="l">
              <a:lnSpc>
                <a:spcPct val="100000"/>
              </a:lnSpc>
              <a:spcBef>
                <a:spcPts val="0"/>
              </a:spcBef>
              <a:spcAft>
                <a:spcPts val="0"/>
              </a:spcAft>
              <a:buSzPts val="1400"/>
              <a:buNone/>
            </a:pPr>
            <a:r>
              <a:rPr lang="en-GB"/>
              <a:t>We also recognised early that slippage was a reality... accumulating slippage was not in the interest of the programme.   In an attempt to mitigate turnover loss – we approved a level of "over recruitment" </a:t>
            </a:r>
            <a:endParaRPr/>
          </a:p>
          <a:p>
            <a:pPr indent="0" lvl="0" marL="0" rtl="0" algn="l">
              <a:lnSpc>
                <a:spcPct val="100000"/>
              </a:lnSpc>
              <a:spcBef>
                <a:spcPts val="0"/>
              </a:spcBef>
              <a:spcAft>
                <a:spcPts val="0"/>
              </a:spcAft>
              <a:buSzPts val="1400"/>
              <a:buNone/>
            </a:pPr>
            <a:r>
              <a:t/>
            </a:r>
            <a:endParaRPr/>
          </a:p>
        </p:txBody>
      </p:sp>
      <p:sp>
        <p:nvSpPr>
          <p:cNvPr id="361" name="Google Shape;36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Then along came covid.</a:t>
            </a:r>
            <a:endParaRPr/>
          </a:p>
          <a:p>
            <a:pPr indent="0" lvl="0" marL="0" rtl="0" algn="l">
              <a:lnSpc>
                <a:spcPct val="100000"/>
              </a:lnSpc>
              <a:spcBef>
                <a:spcPts val="0"/>
              </a:spcBef>
              <a:spcAft>
                <a:spcPts val="0"/>
              </a:spcAft>
              <a:buSzPts val="1400"/>
              <a:buNone/>
            </a:pPr>
            <a:r>
              <a:rPr lang="en-GB"/>
              <a:t>Practices had to rapidly adapt to new ways of working.</a:t>
            </a:r>
            <a:endParaRPr/>
          </a:p>
          <a:p>
            <a:pPr indent="0" lvl="0" marL="0" rtl="0" algn="l">
              <a:lnSpc>
                <a:spcPct val="100000"/>
              </a:lnSpc>
              <a:spcBef>
                <a:spcPts val="0"/>
              </a:spcBef>
              <a:spcAft>
                <a:spcPts val="0"/>
              </a:spcAft>
              <a:buSzPts val="1400"/>
              <a:buNone/>
            </a:pPr>
            <a:r>
              <a:rPr lang="en-GB"/>
              <a:t>There was a rebalancing of remote versus F2F contact with patients and the rapid development of new workstreams.  The Covid Triage Hubs and Assessment Centres were clinically led by GPs and ANPs mainly taken from primary care, both in hour and OOH.  Managing the High Risk / shielding lists, and having ACP discussions with many of these patients placed a significant workload on 1y care.  When the issues with care home patients escalated, the majority of the workforce initially came from primary care supported by colleagues from 2y care and paramedics.  Some practices were hit badly by covid absences.  It became clear quite quickly that the PCIP team that we already had in place were playing a crucial role in supporting the practices through the crisis so it seemed only logical that  they would also be key in supporting primary care recovery and remobilisation.  We took the decision to keep as much of the current team in place to support primary care rather than redeploy them, and we were all agreed that we would embed PCIP progression as a key part of our remobilisation plan.  This was not easy as there were many competing issues for our attention, but we had a strong leadership and support team who were determined to push it through to support patients by supporting primary care and general practice.  We already had a draft of iteration 3 of our plan so were able to submit that, despite that no longer being required at that time.  </a:t>
            </a:r>
            <a:endParaRPr/>
          </a:p>
          <a:p>
            <a:pPr indent="0" lvl="0" marL="0" rtl="0" algn="l">
              <a:lnSpc>
                <a:spcPct val="100000"/>
              </a:lnSpc>
              <a:spcBef>
                <a:spcPts val="0"/>
              </a:spcBef>
              <a:spcAft>
                <a:spcPts val="0"/>
              </a:spcAft>
              <a:buSzPts val="1400"/>
              <a:buNone/>
            </a:pPr>
            <a:r>
              <a:rPr lang="en-GB"/>
              <a:t>We pushed on with service development and recruitment plans.</a:t>
            </a:r>
            <a:endParaRPr/>
          </a:p>
          <a:p>
            <a:pPr indent="0" lvl="0" marL="0" rtl="0" algn="l">
              <a:lnSpc>
                <a:spcPct val="100000"/>
              </a:lnSpc>
              <a:spcBef>
                <a:spcPts val="0"/>
              </a:spcBef>
              <a:spcAft>
                <a:spcPts val="0"/>
              </a:spcAft>
              <a:buSzPts val="1400"/>
              <a:buNone/>
            </a:pPr>
            <a:r>
              <a:rPr lang="en-GB"/>
              <a:t>We rapidly developed our VTP, who were already doing most of the childhood imms, to take on increasing numbers of the seasonal flu and then the covid vaccinations, releasing significant amount of clinical time for practices.</a:t>
            </a:r>
            <a:endParaRPr/>
          </a:p>
          <a:p>
            <a:pPr indent="0" lvl="0" marL="0" rtl="0" algn="l">
              <a:lnSpc>
                <a:spcPct val="100000"/>
              </a:lnSpc>
              <a:spcBef>
                <a:spcPts val="0"/>
              </a:spcBef>
              <a:spcAft>
                <a:spcPts val="0"/>
              </a:spcAft>
              <a:buSzPts val="1400"/>
              <a:buNone/>
            </a:pPr>
            <a:r>
              <a:rPr lang="en-GB"/>
              <a:t>Hand over to Lesley to do the postcovid bit</a:t>
            </a:r>
            <a:endParaRPr/>
          </a:p>
          <a:p>
            <a:pPr indent="0" lvl="0" marL="0" rtl="0" algn="l">
              <a:lnSpc>
                <a:spcPct val="100000"/>
              </a:lnSpc>
              <a:spcBef>
                <a:spcPts val="0"/>
              </a:spcBef>
              <a:spcAft>
                <a:spcPts val="0"/>
              </a:spcAft>
              <a:buSzPts val="1400"/>
              <a:buNone/>
            </a:pPr>
            <a:r>
              <a:t/>
            </a:r>
            <a:endParaRPr/>
          </a:p>
        </p:txBody>
      </p:sp>
      <p:sp>
        <p:nvSpPr>
          <p:cNvPr id="390" name="Google Shape;39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169.8 wte on the table in place = 158 direct posts, 12 training technicians and mat leaves -   </a:t>
            </a:r>
            <a:endParaRPr/>
          </a:p>
          <a:p>
            <a:pPr indent="0" lvl="0" marL="0" rtl="0" algn="l">
              <a:lnSpc>
                <a:spcPct val="100000"/>
              </a:lnSpc>
              <a:spcBef>
                <a:spcPts val="0"/>
              </a:spcBef>
              <a:spcAft>
                <a:spcPts val="0"/>
              </a:spcAft>
              <a:buSzPts val="1400"/>
              <a:buNone/>
            </a:pPr>
            <a:r>
              <a:rPr lang="en-GB"/>
              <a:t>15 or so vacancies</a:t>
            </a:r>
            <a:endParaRPr/>
          </a:p>
          <a:p>
            <a:pPr indent="0" lvl="0" marL="0" rtl="0" algn="l">
              <a:lnSpc>
                <a:spcPct val="100000"/>
              </a:lnSpc>
              <a:spcBef>
                <a:spcPts val="0"/>
              </a:spcBef>
              <a:spcAft>
                <a:spcPts val="0"/>
              </a:spcAft>
              <a:buSzPts val="1400"/>
              <a:buNone/>
            </a:pPr>
            <a:r>
              <a:rPr lang="en-GB"/>
              <a:t>10 service leads / AP trainers</a:t>
            </a:r>
            <a:endParaRPr/>
          </a:p>
          <a:p>
            <a:pPr indent="0" lvl="0" marL="0" rtl="0" algn="l">
              <a:lnSpc>
                <a:spcPct val="100000"/>
              </a:lnSpc>
              <a:spcBef>
                <a:spcPts val="0"/>
              </a:spcBef>
              <a:spcAft>
                <a:spcPts val="0"/>
              </a:spcAft>
              <a:buSzPts val="1400"/>
              <a:buNone/>
            </a:pPr>
            <a:r>
              <a:t/>
            </a:r>
            <a:endParaRPr/>
          </a:p>
        </p:txBody>
      </p:sp>
      <p:sp>
        <p:nvSpPr>
          <p:cNvPr id="412" name="Google Shape;41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t>Effective large scale transformational change is a bottom up emergent process that involves mobilising many people, teams and organisations toward a shared vision through collective action enabled by distributed leadership that embraces the principles of system leadership :</a:t>
            </a:r>
            <a:endParaRPr/>
          </a:p>
          <a:p>
            <a:pPr indent="0" lvl="0" marL="0" rtl="0" algn="l">
              <a:lnSpc>
                <a:spcPct val="100000"/>
              </a:lnSpc>
              <a:spcBef>
                <a:spcPts val="0"/>
              </a:spcBef>
              <a:spcAft>
                <a:spcPts val="0"/>
              </a:spcAft>
              <a:buClr>
                <a:schemeClr val="dk1"/>
              </a:buClr>
              <a:buSzPts val="1200"/>
              <a:buFont typeface="Arial"/>
              <a:buChar char="•"/>
            </a:pPr>
            <a:r>
              <a:rPr lang="en-GB" sz="1200"/>
              <a:t>the authorising environment tolerates risk and accepts multiple paths to outcomes </a:t>
            </a:r>
            <a:endParaRPr/>
          </a:p>
          <a:p>
            <a:pPr indent="0" lvl="0" marL="0" rtl="0" algn="l">
              <a:lnSpc>
                <a:spcPct val="100000"/>
              </a:lnSpc>
              <a:spcBef>
                <a:spcPts val="0"/>
              </a:spcBef>
              <a:spcAft>
                <a:spcPts val="0"/>
              </a:spcAft>
              <a:buClr>
                <a:schemeClr val="dk1"/>
              </a:buClr>
              <a:buSzPts val="1200"/>
              <a:buFont typeface="Arial"/>
              <a:buChar char="•"/>
            </a:pPr>
            <a:r>
              <a:rPr lang="en-GB" sz="1200"/>
              <a:t>there is willingness to cede organisational goals for collective ambition  - Tripartite approach – joint statements, Ability to be fleet of foot.  Authorising environment set out within the plan. Adaptively and agile to </a:t>
            </a:r>
            <a:endParaRPr sz="1200"/>
          </a:p>
          <a:p>
            <a:pPr indent="0" lvl="0" marL="0" rtl="0" algn="l">
              <a:lnSpc>
                <a:spcPct val="100000"/>
              </a:lnSpc>
              <a:spcBef>
                <a:spcPts val="0"/>
              </a:spcBef>
              <a:spcAft>
                <a:spcPts val="0"/>
              </a:spcAft>
              <a:buClr>
                <a:schemeClr val="dk1"/>
              </a:buClr>
              <a:buSzPts val="1200"/>
              <a:buFont typeface="Arial"/>
              <a:buChar char="•"/>
            </a:pPr>
            <a:r>
              <a:rPr lang="en-GB" sz="1200"/>
              <a:t>positional authority is not the only source of legitimacy </a:t>
            </a:r>
            <a:endParaRPr/>
          </a:p>
          <a:p>
            <a:pPr indent="0" lvl="0" marL="0" rtl="0" algn="l">
              <a:lnSpc>
                <a:spcPct val="100000"/>
              </a:lnSpc>
              <a:spcBef>
                <a:spcPts val="0"/>
              </a:spcBef>
              <a:spcAft>
                <a:spcPts val="0"/>
              </a:spcAft>
              <a:buClr>
                <a:schemeClr val="dk1"/>
              </a:buClr>
              <a:buSzPts val="1200"/>
              <a:buFont typeface="Arial"/>
              <a:buChar char="•"/>
            </a:pPr>
            <a:r>
              <a:rPr lang="en-GB" sz="1200"/>
              <a:t>it builds on local and place-based initiatives and networks </a:t>
            </a:r>
            <a:endParaRPr/>
          </a:p>
          <a:p>
            <a:pPr indent="0" lvl="0" marL="0" rtl="0" algn="l">
              <a:lnSpc>
                <a:spcPct val="100000"/>
              </a:lnSpc>
              <a:spcBef>
                <a:spcPts val="0"/>
              </a:spcBef>
              <a:spcAft>
                <a:spcPts val="0"/>
              </a:spcAft>
              <a:buClr>
                <a:schemeClr val="dk1"/>
              </a:buClr>
              <a:buSzPts val="1200"/>
              <a:buFont typeface="Arial"/>
              <a:buChar char="•"/>
            </a:pPr>
            <a:r>
              <a:rPr lang="en-GB" sz="1200"/>
              <a:t>relationships and influence allow challenge and difficult conversations </a:t>
            </a:r>
            <a:endParaRPr/>
          </a:p>
          <a:p>
            <a:pPr indent="0" lvl="0" marL="0" rtl="0" algn="l">
              <a:lnSpc>
                <a:spcPct val="100000"/>
              </a:lnSpc>
              <a:spcBef>
                <a:spcPts val="0"/>
              </a:spcBef>
              <a:spcAft>
                <a:spcPts val="0"/>
              </a:spcAft>
              <a:buClr>
                <a:schemeClr val="dk1"/>
              </a:buClr>
              <a:buSzPts val="1200"/>
              <a:buFont typeface="Arial"/>
              <a:buChar char="•"/>
            </a:pPr>
            <a:r>
              <a:rPr lang="en-GB" sz="1200"/>
              <a:t>challenge, conflict and ‘disturbing the system’ are integral </a:t>
            </a:r>
            <a:endParaRPr/>
          </a:p>
          <a:p>
            <a:pPr indent="0" lvl="0" marL="0" rtl="0" algn="l">
              <a:lnSpc>
                <a:spcPct val="100000"/>
              </a:lnSpc>
              <a:spcBef>
                <a:spcPts val="0"/>
              </a:spcBef>
              <a:spcAft>
                <a:spcPts val="0"/>
              </a:spcAft>
              <a:buSzPts val="1400"/>
              <a:buNone/>
            </a:pPr>
            <a:r>
              <a:t/>
            </a:r>
            <a:endParaRPr/>
          </a:p>
        </p:txBody>
      </p:sp>
      <p:sp>
        <p:nvSpPr>
          <p:cNvPr id="426" name="Google Shape;42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Forth Valley serves about 320000 patients in Stirling, Clackmannanshire, Falkirk and surrounding areas.  A mix of rural and urban with areas of both deprivation and significant wealth.  Geographically it is a large area stretching from Bo,ness in the South East to Tyndrum in the North West.  One Health Board and 2 IJBs, 3 local authorities and 52 practices</a:t>
            </a:r>
            <a:endParaRPr/>
          </a:p>
          <a:p>
            <a:pPr indent="0" lvl="0" marL="0" rtl="0" algn="l">
              <a:lnSpc>
                <a:spcPct val="100000"/>
              </a:lnSpc>
              <a:spcBef>
                <a:spcPts val="0"/>
              </a:spcBef>
              <a:spcAft>
                <a:spcPts val="0"/>
              </a:spcAft>
              <a:buSzPts val="1400"/>
              <a:buNone/>
            </a:pPr>
            <a:r>
              <a:rPr lang="en-GB"/>
              <a:t>In the years leading up to the new 2018 contract we had seen increasing concerns with GP sustainability.  Practices had performed well against the ever shifting targets of QOF but we had some of the lowest numbers of GPs per head of population.  We did have a long history of collaboration with local partners.</a:t>
            </a:r>
            <a:endParaRPr/>
          </a:p>
          <a:p>
            <a:pPr indent="0" lvl="0" marL="0" rtl="0" algn="l">
              <a:lnSpc>
                <a:spcPct val="100000"/>
              </a:lnSpc>
              <a:spcBef>
                <a:spcPts val="0"/>
              </a:spcBef>
              <a:spcAft>
                <a:spcPts val="0"/>
              </a:spcAft>
              <a:buSzPts val="1400"/>
              <a:buNone/>
            </a:pPr>
            <a:r>
              <a:rPr lang="en-GB"/>
              <a:t>By this time we had already taken on 3 large 2c practices with over 20,000 patients between them and due to an ageing GP and PN population there were others that were very vulnerable at that time. </a:t>
            </a:r>
            <a:endParaRPr/>
          </a:p>
          <a:p>
            <a:pPr indent="0" lvl="0" marL="0" rtl="0" algn="l">
              <a:lnSpc>
                <a:spcPct val="100000"/>
              </a:lnSpc>
              <a:spcBef>
                <a:spcPts val="0"/>
              </a:spcBef>
              <a:spcAft>
                <a:spcPts val="0"/>
              </a:spcAft>
              <a:buSzPts val="1400"/>
              <a:buNone/>
            </a:pPr>
            <a:r>
              <a:t/>
            </a:r>
            <a:endParaRPr/>
          </a:p>
        </p:txBody>
      </p:sp>
      <p:sp>
        <p:nvSpPr>
          <p:cNvPr id="285" name="Google Shape;285;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1200"/>
              <a:buFont typeface="Calibri"/>
              <a:buNone/>
            </a:pPr>
            <a:r>
              <a:rPr lang="en-GB">
                <a:solidFill>
                  <a:srgbClr val="002060"/>
                </a:solidFill>
              </a:rPr>
              <a:t>Forth Valley Primary Care managers and workstream leads have worked alongside PHS analysts to gather data and develop reporting to monitor primary care reform over the past 4 years as new health board staff were employed to support GP practices</a:t>
            </a:r>
            <a:endParaRPr/>
          </a:p>
          <a:p>
            <a:pPr indent="0" lvl="0" marL="0" rtl="0" algn="l">
              <a:lnSpc>
                <a:spcPct val="100000"/>
              </a:lnSpc>
              <a:spcBef>
                <a:spcPts val="0"/>
              </a:spcBef>
              <a:spcAft>
                <a:spcPts val="0"/>
              </a:spcAft>
              <a:buSzPts val="1400"/>
              <a:buNone/>
            </a:pPr>
            <a:r>
              <a:t/>
            </a:r>
            <a:endParaRPr/>
          </a:p>
        </p:txBody>
      </p:sp>
      <p:sp>
        <p:nvSpPr>
          <p:cNvPr id="475" name="Google Shape;47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FFFF"/>
              </a:buClr>
              <a:buSzPts val="1200"/>
              <a:buFont typeface="Arial"/>
              <a:buChar char="•"/>
            </a:pPr>
            <a:r>
              <a:rPr lang="en-GB">
                <a:solidFill>
                  <a:srgbClr val="FFFFFF"/>
                </a:solidFill>
              </a:rPr>
              <a:t>Primary Care Mental health Nurse</a:t>
            </a:r>
            <a:endParaRPr/>
          </a:p>
          <a:p>
            <a:pPr indent="-342900" lvl="0" marL="342900" rtl="0" algn="l">
              <a:lnSpc>
                <a:spcPct val="100000"/>
              </a:lnSpc>
              <a:spcBef>
                <a:spcPts val="0"/>
              </a:spcBef>
              <a:spcAft>
                <a:spcPts val="0"/>
              </a:spcAft>
              <a:buClr>
                <a:srgbClr val="FFFFFF"/>
              </a:buClr>
              <a:buSzPts val="1200"/>
              <a:buFont typeface="Arial"/>
              <a:buChar char="•"/>
            </a:pPr>
            <a:r>
              <a:rPr lang="en-GB">
                <a:solidFill>
                  <a:srgbClr val="FFFFFF"/>
                </a:solidFill>
              </a:rPr>
              <a:t>Advanced Practice Physio </a:t>
            </a:r>
            <a:endParaRPr/>
          </a:p>
          <a:p>
            <a:pPr indent="-342900" lvl="0" marL="342900" rtl="0" algn="l">
              <a:lnSpc>
                <a:spcPct val="100000"/>
              </a:lnSpc>
              <a:spcBef>
                <a:spcPts val="0"/>
              </a:spcBef>
              <a:spcAft>
                <a:spcPts val="0"/>
              </a:spcAft>
              <a:buClr>
                <a:srgbClr val="FFFFFF"/>
              </a:buClr>
              <a:buSzPts val="1200"/>
              <a:buFont typeface="Arial"/>
              <a:buChar char="•"/>
            </a:pPr>
            <a:r>
              <a:rPr lang="en-GB">
                <a:solidFill>
                  <a:srgbClr val="FFFFFF"/>
                </a:solidFill>
              </a:rPr>
              <a:t>Pharmacotherapy Service</a:t>
            </a:r>
            <a:endParaRPr/>
          </a:p>
          <a:p>
            <a:pPr indent="-342900" lvl="0" marL="342900" rtl="0" algn="l">
              <a:lnSpc>
                <a:spcPct val="100000"/>
              </a:lnSpc>
              <a:spcBef>
                <a:spcPts val="0"/>
              </a:spcBef>
              <a:spcAft>
                <a:spcPts val="0"/>
              </a:spcAft>
              <a:buClr>
                <a:srgbClr val="FFFFFF"/>
              </a:buClr>
              <a:buSzPts val="1200"/>
              <a:buFont typeface="Arial"/>
              <a:buChar char="•"/>
            </a:pPr>
            <a:r>
              <a:rPr lang="en-GB">
                <a:solidFill>
                  <a:srgbClr val="FFFFFF"/>
                </a:solidFill>
              </a:rPr>
              <a:t>Urgent Care Service (ANP, Paramedic)</a:t>
            </a:r>
            <a:endParaRPr/>
          </a:p>
          <a:p>
            <a:pPr indent="-342900" lvl="0" marL="342900" rtl="0" algn="l">
              <a:lnSpc>
                <a:spcPct val="100000"/>
              </a:lnSpc>
              <a:spcBef>
                <a:spcPts val="0"/>
              </a:spcBef>
              <a:spcAft>
                <a:spcPts val="0"/>
              </a:spcAft>
              <a:buClr>
                <a:srgbClr val="FFFFFF"/>
              </a:buClr>
              <a:buSzPts val="1200"/>
              <a:buFont typeface="Arial"/>
              <a:buChar char="•"/>
            </a:pPr>
            <a:r>
              <a:rPr lang="en-GB">
                <a:solidFill>
                  <a:srgbClr val="FFFFFF"/>
                </a:solidFill>
              </a:rPr>
              <a:t>Care Home Nurse service</a:t>
            </a:r>
            <a:endParaRPr/>
          </a:p>
          <a:p>
            <a:pPr indent="0" lvl="0" marL="0" rtl="0" algn="l">
              <a:lnSpc>
                <a:spcPct val="100000"/>
              </a:lnSpc>
              <a:spcBef>
                <a:spcPts val="0"/>
              </a:spcBef>
              <a:spcAft>
                <a:spcPts val="0"/>
              </a:spcAft>
              <a:buSzPts val="1400"/>
              <a:buNone/>
            </a:pPr>
            <a:r>
              <a:t/>
            </a:r>
            <a:endParaRPr/>
          </a:p>
        </p:txBody>
      </p:sp>
      <p:sp>
        <p:nvSpPr>
          <p:cNvPr id="485" name="Google Shape;48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lang="en-GB">
                <a:solidFill>
                  <a:srgbClr val="FFFFFF"/>
                </a:solidFill>
              </a:rPr>
              <a:t>The following examples cover a few of the ways we’re measuring the impact of primary care reform</a:t>
            </a:r>
            <a:endParaRPr/>
          </a:p>
          <a:p>
            <a:pPr indent="0" lvl="0" marL="0" rtl="0" algn="l">
              <a:lnSpc>
                <a:spcPct val="100000"/>
              </a:lnSpc>
              <a:spcBef>
                <a:spcPts val="0"/>
              </a:spcBef>
              <a:spcAft>
                <a:spcPts val="0"/>
              </a:spcAft>
              <a:buSzPts val="1400"/>
              <a:buNone/>
            </a:pPr>
            <a:r>
              <a:t/>
            </a:r>
            <a:endParaRPr/>
          </a:p>
        </p:txBody>
      </p:sp>
      <p:sp>
        <p:nvSpPr>
          <p:cNvPr id="527" name="Google Shape;52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 name="Google Shape;53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A few examples of learnings from the 3 studies carried out over 18 months to determine if service operating correctly</a:t>
            </a:r>
            <a:endParaRPr/>
          </a:p>
          <a:p>
            <a:pPr indent="0" lvl="0" marL="0" rtl="0" algn="l">
              <a:lnSpc>
                <a:spcPct val="100000"/>
              </a:lnSpc>
              <a:spcBef>
                <a:spcPts val="0"/>
              </a:spcBef>
              <a:spcAft>
                <a:spcPts val="0"/>
              </a:spcAft>
              <a:buSzPts val="1400"/>
              <a:buNone/>
            </a:pPr>
            <a:r>
              <a:t/>
            </a:r>
            <a:endParaRPr/>
          </a:p>
        </p:txBody>
      </p:sp>
      <p:sp>
        <p:nvSpPr>
          <p:cNvPr id="543" name="Google Shape;54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One of the difficulties with other workstreams is measuring the true workload shift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With Acute prescriptions we are able to get an EMIS extract with all prescriptions by all staff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We produce a quarterly report which shows the proportions of acute prescriptions actioned by different staff types. </a:t>
            </a:r>
            <a:endParaRPr/>
          </a:p>
          <a:p>
            <a:pPr indent="0" lvl="0" marL="0" rtl="0" algn="l">
              <a:lnSpc>
                <a:spcPct val="100000"/>
              </a:lnSpc>
              <a:spcBef>
                <a:spcPts val="0"/>
              </a:spcBef>
              <a:spcAft>
                <a:spcPts val="0"/>
              </a:spcAft>
              <a:buSzPts val="1400"/>
              <a:buNone/>
            </a:pPr>
            <a:r>
              <a:t/>
            </a:r>
            <a:endParaRPr/>
          </a:p>
        </p:txBody>
      </p:sp>
      <p:sp>
        <p:nvSpPr>
          <p:cNvPr id="564" name="Google Shape;564;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new GMS contract was negotiated with clear aims to</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GB"/>
              <a:t>improve access for patients, address health inequalities and improve population health including mental health</a:t>
            </a:r>
            <a:endParaRPr u="sng"/>
          </a:p>
          <a:p>
            <a:pPr indent="-171450" lvl="0" marL="171450" rtl="0" algn="l">
              <a:lnSpc>
                <a:spcPct val="100000"/>
              </a:lnSpc>
              <a:spcBef>
                <a:spcPts val="0"/>
              </a:spcBef>
              <a:spcAft>
                <a:spcPts val="0"/>
              </a:spcAft>
              <a:buClr>
                <a:schemeClr val="dk1"/>
              </a:buClr>
              <a:buSzPts val="1200"/>
              <a:buFont typeface="Arial"/>
              <a:buChar char="•"/>
            </a:pPr>
            <a:r>
              <a:rPr lang="en-GB"/>
              <a:t>provide financial stability for GPs, and reduce GP workload through the expansion of the primary care multidisciplinary team</a:t>
            </a:r>
            <a:endParaRPr/>
          </a:p>
          <a:p>
            <a:pPr indent="-171450" lvl="0" marL="171450" rtl="0" algn="l">
              <a:lnSpc>
                <a:spcPct val="100000"/>
              </a:lnSpc>
              <a:spcBef>
                <a:spcPts val="0"/>
              </a:spcBef>
              <a:spcAft>
                <a:spcPts val="0"/>
              </a:spcAft>
              <a:buClr>
                <a:schemeClr val="dk1"/>
              </a:buClr>
              <a:buSzPts val="1200"/>
              <a:buFont typeface="Arial"/>
              <a:buChar char="•"/>
            </a:pPr>
            <a:r>
              <a:rPr lang="en-GB"/>
              <a:t>redefines the role of the GP as an expert medical generalist focusing on complex care, reduce the risks associated with becoming a GP partner, like premises ownership, and encourage new entrants to the profession as well as help retain existing GPs</a:t>
            </a:r>
            <a:endParaRPr/>
          </a:p>
          <a:p>
            <a:pPr indent="0" lvl="0" marL="0" rtl="0" algn="l">
              <a:lnSpc>
                <a:spcPct val="100000"/>
              </a:lnSpc>
              <a:spcBef>
                <a:spcPts val="0"/>
              </a:spcBef>
              <a:spcAft>
                <a:spcPts val="0"/>
              </a:spcAft>
              <a:buSzPts val="1400"/>
              <a:buNone/>
            </a:pPr>
            <a:r>
              <a:rPr lang="en-GB"/>
              <a:t>The memorandum of understanding set out an extremely ambitious implementation ask on 6 priority areas within 3 years.</a:t>
            </a:r>
            <a:endParaRPr/>
          </a:p>
          <a:p>
            <a:pPr indent="0" lvl="0" marL="0" rtl="0" algn="l">
              <a:lnSpc>
                <a:spcPct val="100000"/>
              </a:lnSpc>
              <a:spcBef>
                <a:spcPts val="0"/>
              </a:spcBef>
              <a:spcAft>
                <a:spcPts val="0"/>
              </a:spcAft>
              <a:buSzPts val="1400"/>
              <a:buNone/>
            </a:pPr>
            <a:r>
              <a:rPr lang="en-GB"/>
              <a:t>Pharmacotherapy, Vaccinations, CTAC, Urgent care, Additional Professional Roles and Community Link Workers</a:t>
            </a:r>
            <a:endParaRPr/>
          </a:p>
          <a:p>
            <a:pPr indent="0" lvl="0" marL="0" rtl="0" algn="l">
              <a:lnSpc>
                <a:spcPct val="100000"/>
              </a:lnSpc>
              <a:spcBef>
                <a:spcPts val="0"/>
              </a:spcBef>
              <a:spcAft>
                <a:spcPts val="0"/>
              </a:spcAft>
              <a:buSzPts val="1400"/>
              <a:buNone/>
            </a:pPr>
            <a:r>
              <a:rPr lang="en-GB"/>
              <a:t>4 years of funding was outlined.</a:t>
            </a:r>
            <a:endParaRPr/>
          </a:p>
          <a:p>
            <a:pPr indent="0" lvl="0" marL="0" rtl="0" algn="l">
              <a:lnSpc>
                <a:spcPct val="100000"/>
              </a:lnSpc>
              <a:spcBef>
                <a:spcPts val="0"/>
              </a:spcBef>
              <a:spcAft>
                <a:spcPts val="0"/>
              </a:spcAft>
              <a:buSzPts val="1400"/>
              <a:buNone/>
            </a:pPr>
            <a:r>
              <a:rPr lang="en-GB"/>
              <a:t>So we set about creating our plan - Against a backdrop of some scepticism within General Practice </a:t>
            </a:r>
            <a:endParaRPr/>
          </a:p>
          <a:p>
            <a:pPr indent="0" lvl="0" marL="0" rtl="0" algn="l">
              <a:lnSpc>
                <a:spcPct val="100000"/>
              </a:lnSpc>
              <a:spcBef>
                <a:spcPts val="0"/>
              </a:spcBef>
              <a:spcAft>
                <a:spcPts val="0"/>
              </a:spcAft>
              <a:buSzPts val="1400"/>
              <a:buNone/>
            </a:pPr>
            <a:r>
              <a:t/>
            </a:r>
            <a:endParaRPr/>
          </a:p>
        </p:txBody>
      </p:sp>
      <p:sp>
        <p:nvSpPr>
          <p:cNvPr id="294" name="Google Shape;29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APP service collected considerable data for many years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New digital data collection launched April 2022 to cover all appointments (to national minimum data spec)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Aside from new capacity created and positive patient outcomes, reduction in outpatient referrals is one notable success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More recent data shows Physio referrals (summer 2021) ~ 380 per month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Physio OP referrals – 21% reduction (APP service)</a:t>
            </a:r>
            <a:endParaRPr/>
          </a:p>
          <a:p>
            <a:pPr indent="0" lvl="0" marL="0" rtl="0" algn="l">
              <a:lnSpc>
                <a:spcPct val="100000"/>
              </a:lnSpc>
              <a:spcBef>
                <a:spcPts val="0"/>
              </a:spcBef>
              <a:spcAft>
                <a:spcPts val="0"/>
              </a:spcAft>
              <a:buSzPts val="1400"/>
              <a:buNone/>
            </a:pPr>
            <a:r>
              <a:rPr lang="en-GB"/>
              <a:t>Physio OP referrals – 13% reduction</a:t>
            </a:r>
            <a:endParaRPr/>
          </a:p>
          <a:p>
            <a:pPr indent="0" lvl="0" marL="0" rtl="0" algn="l">
              <a:lnSpc>
                <a:spcPct val="100000"/>
              </a:lnSpc>
              <a:spcBef>
                <a:spcPts val="0"/>
              </a:spcBef>
              <a:spcAft>
                <a:spcPts val="0"/>
              </a:spcAft>
              <a:buSzPts val="1400"/>
              <a:buNone/>
            </a:pPr>
            <a:r>
              <a:rPr lang="en-GB"/>
              <a:t>Orthopaedic referrals – 9% reduction (APP service)</a:t>
            </a:r>
            <a:endParaRPr/>
          </a:p>
          <a:p>
            <a:pPr indent="0" lvl="0" marL="0" rtl="0" algn="l">
              <a:lnSpc>
                <a:spcPct val="100000"/>
              </a:lnSpc>
              <a:spcBef>
                <a:spcPts val="0"/>
              </a:spcBef>
              <a:spcAft>
                <a:spcPts val="0"/>
              </a:spcAft>
              <a:buSzPts val="1400"/>
              <a:buNone/>
            </a:pPr>
            <a:r>
              <a:rPr lang="en-GB"/>
              <a:t>Orthopaedic referrals – 13% increase</a:t>
            </a:r>
            <a:endParaRPr/>
          </a:p>
          <a:p>
            <a:pPr indent="0" lvl="0" marL="0" rtl="0" algn="l">
              <a:lnSpc>
                <a:spcPct val="100000"/>
              </a:lnSpc>
              <a:spcBef>
                <a:spcPts val="0"/>
              </a:spcBef>
              <a:spcAft>
                <a:spcPts val="0"/>
              </a:spcAft>
              <a:buSzPts val="1400"/>
              <a:buNone/>
            </a:pPr>
            <a:r>
              <a:t/>
            </a:r>
            <a:endParaRPr/>
          </a:p>
        </p:txBody>
      </p:sp>
      <p:sp>
        <p:nvSpPr>
          <p:cNvPr id="571" name="Google Shape;57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No sign that patients seen by ANP will “bounce” back to see GP</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7 day return rate  reflects different way of working, but more importantly 28 day rate is broadly similar</a:t>
            </a:r>
            <a:endParaRPr/>
          </a:p>
          <a:p>
            <a:pPr indent="0" lvl="0" marL="0" rtl="0" algn="l">
              <a:lnSpc>
                <a:spcPct val="100000"/>
              </a:lnSpc>
              <a:spcBef>
                <a:spcPts val="0"/>
              </a:spcBef>
              <a:spcAft>
                <a:spcPts val="0"/>
              </a:spcAft>
              <a:buSzPts val="1400"/>
              <a:buNone/>
            </a:pPr>
            <a:r>
              <a:t/>
            </a:r>
            <a:endParaRPr/>
          </a:p>
        </p:txBody>
      </p:sp>
      <p:sp>
        <p:nvSpPr>
          <p:cNvPr id="583" name="Google Shape;58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2" name="Google Shape;59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3" name="Google Shape;60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2" name="Google Shape;61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76 Forth Valley GP respondents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Findings still in line with our approach to put additional professional roles at the forefront as well as the 3 priority areas from MOU2.</a:t>
            </a:r>
            <a:endParaRPr/>
          </a:p>
          <a:p>
            <a:pPr indent="0" lvl="0" marL="0" rtl="0" algn="l">
              <a:lnSpc>
                <a:spcPct val="100000"/>
              </a:lnSpc>
              <a:spcBef>
                <a:spcPts val="0"/>
              </a:spcBef>
              <a:spcAft>
                <a:spcPts val="0"/>
              </a:spcAft>
              <a:buSzPts val="1400"/>
              <a:buNone/>
            </a:pPr>
            <a:r>
              <a:rPr lang="en-GB"/>
              <a:t>There is very little of the skepticism we mentioned earlier as all practices were seeing direct benefit in their practices.</a:t>
            </a:r>
            <a:endParaRPr/>
          </a:p>
          <a:p>
            <a:pPr indent="0" lvl="0" marL="0" rtl="0" algn="l">
              <a:lnSpc>
                <a:spcPct val="100000"/>
              </a:lnSpc>
              <a:spcBef>
                <a:spcPts val="0"/>
              </a:spcBef>
              <a:spcAft>
                <a:spcPts val="0"/>
              </a:spcAft>
              <a:buSzPts val="1400"/>
              <a:buNone/>
            </a:pPr>
            <a:r>
              <a:rPr lang="en-GB"/>
              <a:t>With regards the CLW, although it is not a negative response, in the areas we now have them we are receiving very positive reports of the benefits that both patients and practices feel from having them in post.  As we further develop the role we are confident that the perception and realisation of the benefits to practices will be reflected in any future surveys.</a:t>
            </a:r>
            <a:endParaRPr/>
          </a:p>
          <a:p>
            <a:pPr indent="0" lvl="0" marL="0" rtl="0" algn="l">
              <a:lnSpc>
                <a:spcPct val="100000"/>
              </a:lnSpc>
              <a:spcBef>
                <a:spcPts val="0"/>
              </a:spcBef>
              <a:spcAft>
                <a:spcPts val="0"/>
              </a:spcAft>
              <a:buSzPts val="1400"/>
              <a:buNone/>
            </a:pPr>
            <a:r>
              <a:t/>
            </a:r>
            <a:endParaRPr/>
          </a:p>
        </p:txBody>
      </p:sp>
      <p:sp>
        <p:nvSpPr>
          <p:cNvPr id="618" name="Google Shape;618;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Here is an example of some of the feedback we got about the pharmacotherapy team.  It speaks for itself and helps validate our decision to make PCIP an important part of our recovery planning.</a:t>
            </a:r>
            <a:endParaRPr/>
          </a:p>
        </p:txBody>
      </p:sp>
      <p:sp>
        <p:nvSpPr>
          <p:cNvPr id="627" name="Google Shape;627;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reason I have a quote from another GP there is that my practice, roughly 10,000 patients, hasn't yet had the benefit of the full pharmacotherapy service.  What resource we do have is mainly being focused on medicine reconciliation for patients being seen by secondary care either as in patients or at OPD.  We are looking forward to getting up to full pharmacotherapy service at some point in the future.</a:t>
            </a:r>
            <a:endParaRPr/>
          </a:p>
          <a:p>
            <a:pPr indent="0" lvl="0" marL="0" rtl="0" algn="l">
              <a:lnSpc>
                <a:spcPct val="100000"/>
              </a:lnSpc>
              <a:spcBef>
                <a:spcPts val="0"/>
              </a:spcBef>
              <a:spcAft>
                <a:spcPts val="0"/>
              </a:spcAft>
              <a:buSzPts val="1400"/>
              <a:buNone/>
            </a:pPr>
            <a:r>
              <a:rPr lang="en-GB"/>
              <a:t>The CTAC service has freed up significant amounts of admin time in the practice.  They have needed that time to cope with the increasing calls and admin tasks generated by the new ways of working and covid.  </a:t>
            </a:r>
            <a:endParaRPr/>
          </a:p>
          <a:p>
            <a:pPr indent="0" lvl="0" marL="0" rtl="0" algn="l">
              <a:lnSpc>
                <a:spcPct val="100000"/>
              </a:lnSpc>
              <a:spcBef>
                <a:spcPts val="0"/>
              </a:spcBef>
              <a:spcAft>
                <a:spcPts val="0"/>
              </a:spcAft>
              <a:buSzPts val="1400"/>
              <a:buNone/>
            </a:pPr>
            <a:r>
              <a:rPr lang="en-GB"/>
              <a:t>VTP took childhood vaccinations away completely quite early on in the process and as they have taken on increasing amounts of work have released significant capacity in the PN team, allowing them to focus on chronic disease management.</a:t>
            </a:r>
            <a:endParaRPr/>
          </a:p>
          <a:p>
            <a:pPr indent="0" lvl="0" marL="0" rtl="0" algn="l">
              <a:lnSpc>
                <a:spcPct val="100000"/>
              </a:lnSpc>
              <a:spcBef>
                <a:spcPts val="0"/>
              </a:spcBef>
              <a:spcAft>
                <a:spcPts val="0"/>
              </a:spcAft>
              <a:buSzPts val="1400"/>
              <a:buNone/>
            </a:pPr>
            <a:r>
              <a:rPr lang="en-GB"/>
              <a:t>The Care Home liaison nurse has significantly reduced the care home house calls, allowing the GPs more time in the practice.</a:t>
            </a:r>
            <a:endParaRPr/>
          </a:p>
          <a:p>
            <a:pPr indent="0" lvl="0" marL="0" rtl="0" algn="l">
              <a:lnSpc>
                <a:spcPct val="100000"/>
              </a:lnSpc>
              <a:spcBef>
                <a:spcPts val="0"/>
              </a:spcBef>
              <a:spcAft>
                <a:spcPts val="0"/>
              </a:spcAft>
              <a:buSzPts val="1400"/>
              <a:buNone/>
            </a:pPr>
            <a:r>
              <a:rPr lang="en-GB"/>
              <a:t>The PCMHN and APP have been a huge asset to the practice.  They are seeing a significant number of patients that would have previously required a GP appointment.  They bring their own skillset and knowledge to the practice.  We have supported them both to become independent prescribers which helps increase their independence as clinicians.</a:t>
            </a:r>
            <a:endParaRPr/>
          </a:p>
          <a:p>
            <a:pPr indent="0" lvl="0" marL="0" rtl="0" algn="l">
              <a:lnSpc>
                <a:spcPct val="100000"/>
              </a:lnSpc>
              <a:spcBef>
                <a:spcPts val="0"/>
              </a:spcBef>
              <a:spcAft>
                <a:spcPts val="0"/>
              </a:spcAft>
              <a:buSzPts val="1400"/>
              <a:buNone/>
            </a:pPr>
            <a:r>
              <a:rPr lang="en-GB"/>
              <a:t>The ANPs support the urgent / unscheduled flow which has allowed us to redesign our day so that if you are not the duty GP you can focus on routine appointments without fear of repeated interruption with unscheduled workload.  They manage a significant portion of the urgents, allowing that all important space for the duty GP to support the wider team and interface with colleagues from outwith the practice.  (Our first ANP was so good we have now employed her directly and we are now benefitting from the different experience our PCIP paramedic practitioner brings.)</a:t>
            </a:r>
            <a:endParaRPr/>
          </a:p>
          <a:p>
            <a:pPr indent="0" lvl="0" marL="0" rtl="0" algn="l">
              <a:lnSpc>
                <a:spcPct val="100000"/>
              </a:lnSpc>
              <a:spcBef>
                <a:spcPts val="0"/>
              </a:spcBef>
              <a:spcAft>
                <a:spcPts val="0"/>
              </a:spcAft>
              <a:buSzPts val="1400"/>
              <a:buNone/>
            </a:pPr>
            <a:r>
              <a:rPr lang="en-GB"/>
              <a:t>Due to difficulties recruiting locally, we would have struggled as a practice, especially recently when we had a run of clinicians being off consecutively with covid, just at the time that the Covid Assessment Pathways were handed back to general practice.</a:t>
            </a:r>
            <a:endParaRPr/>
          </a:p>
          <a:p>
            <a:pPr indent="0" lvl="0" marL="0" rtl="0" algn="l">
              <a:lnSpc>
                <a:spcPct val="100000"/>
              </a:lnSpc>
              <a:spcBef>
                <a:spcPts val="0"/>
              </a:spcBef>
              <a:spcAft>
                <a:spcPts val="0"/>
              </a:spcAft>
              <a:buSzPts val="1400"/>
              <a:buNone/>
            </a:pPr>
            <a:r>
              <a:rPr lang="en-GB"/>
              <a:t>Could we do without them?  No.  We might see more burnout, retention issues and that would not be good for patient care.</a:t>
            </a:r>
            <a:endParaRPr/>
          </a:p>
          <a:p>
            <a:pPr indent="0" lvl="0" marL="0" rtl="0" algn="l">
              <a:lnSpc>
                <a:spcPct val="100000"/>
              </a:lnSpc>
              <a:spcBef>
                <a:spcPts val="0"/>
              </a:spcBef>
              <a:spcAft>
                <a:spcPts val="0"/>
              </a:spcAft>
              <a:buSzPts val="1400"/>
              <a:buNone/>
            </a:pPr>
            <a:r>
              <a:rPr lang="en-GB"/>
              <a:t>Could we do with more? Yes.  We have yet to experience full pharmacotherapy so don't know if we would need more than our full allocation yet.  If, however, we are to reach our full potential as expert medical generalists then we do need more support to manage the significant numbers coming to our doors.  Increasing self-management and wholesale adoption of realistic medicine also have a part to play, but the wider PCMDT are crucial.</a:t>
            </a:r>
            <a:endParaRPr/>
          </a:p>
          <a:p>
            <a:pPr indent="0" lvl="0" marL="0" rtl="0" algn="l">
              <a:lnSpc>
                <a:spcPct val="100000"/>
              </a:lnSpc>
              <a:spcBef>
                <a:spcPts val="0"/>
              </a:spcBef>
              <a:spcAft>
                <a:spcPts val="0"/>
              </a:spcAft>
              <a:buSzPts val="1400"/>
              <a:buNone/>
            </a:pPr>
            <a:r>
              <a:rPr lang="en-GB"/>
              <a:t>As Lesley said, it is not perfect but it is helping support general practice at a time that it needs a lot of support.  General practice is a creative, flexible and adaptable environment and consistently delivers beyond it's level of funding.  The PCMDT is now an important part of that and we need to ensure that we remain committed to investing in the future of our primary care teams.  We can't afford not to, just as we in FV couldn't afford to delay progress in our PCIP through covid.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Hand over to Kathy to finish this section with service user feedback.</a:t>
            </a:r>
            <a:endParaRPr/>
          </a:p>
        </p:txBody>
      </p:sp>
      <p:sp>
        <p:nvSpPr>
          <p:cNvPr id="638" name="Google Shape;638;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5" name="Google Shape;64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sz="1200" u="sng">
                <a:solidFill>
                  <a:schemeClr val="hlink"/>
                </a:solidFill>
                <a:hlinkClick r:id="rId2"/>
              </a:rPr>
              <a:t>https://youtu.be/NAdNUIYj_EI</a:t>
            </a:r>
            <a:r>
              <a:rPr lang="en-GB" sz="1200"/>
              <a:t> - </a:t>
            </a:r>
            <a:r>
              <a:rPr lang="en-GB"/>
              <a:t>From 2</a:t>
            </a:r>
            <a:r>
              <a:rPr lang="en-GB" sz="1200"/>
              <a:t> min 59 secs. Full </a:t>
            </a:r>
            <a:r>
              <a:rPr lang="en-GB"/>
              <a:t>film</a:t>
            </a:r>
            <a:r>
              <a:rPr lang="en-GB" sz="1200"/>
              <a:t> on Clacks and Stirling YT Channel</a:t>
            </a:r>
            <a:r>
              <a:rPr lang="en-GB"/>
              <a:t>.</a:t>
            </a:r>
            <a:endParaRPr/>
          </a:p>
        </p:txBody>
      </p:sp>
      <p:sp>
        <p:nvSpPr>
          <p:cNvPr id="651" name="Google Shape;65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Where to Start?    Step back and recognise our strengths.  We were already in a strong position.  We had a track record of working well across the interfaces, with Whole System Working projects.  These were done annually with priorities identified locally and then implementation of changes to services and pathways to improve outcomes for patients and service efficiencies.  </a:t>
            </a:r>
            <a:endParaRPr/>
          </a:p>
          <a:p>
            <a:pPr indent="0" lvl="0" marL="0" rtl="0" algn="l">
              <a:lnSpc>
                <a:spcPct val="100000"/>
              </a:lnSpc>
              <a:spcBef>
                <a:spcPts val="0"/>
              </a:spcBef>
              <a:spcAft>
                <a:spcPts val="0"/>
              </a:spcAft>
              <a:buSzPts val="1400"/>
              <a:buNone/>
            </a:pPr>
            <a:r>
              <a:rPr lang="en-GB"/>
              <a:t>In 2015 we had come together to take on and support our 2c practices and had developed MDT working across them that we would see reflected in the MOU document that was presented to General Practice – we had pharmacotherapy, PCMHN, ANPs and APPs and piloted a paramedic home visiting service.  </a:t>
            </a:r>
            <a:endParaRPr/>
          </a:p>
          <a:p>
            <a:pPr indent="0" lvl="0" marL="0" rtl="0" algn="l">
              <a:lnSpc>
                <a:spcPct val="100000"/>
              </a:lnSpc>
              <a:spcBef>
                <a:spcPts val="0"/>
              </a:spcBef>
              <a:spcAft>
                <a:spcPts val="0"/>
              </a:spcAft>
              <a:buSzPts val="1400"/>
              <a:buNone/>
            </a:pPr>
            <a:r>
              <a:rPr lang="en-GB"/>
              <a:t>We also had a Board that had historically invested in Community Nursing run treatment rooms that provided some of the support we saw in the proposed CTAC service.</a:t>
            </a:r>
            <a:endParaRPr/>
          </a:p>
          <a:p>
            <a:pPr indent="0" lvl="0" marL="0" rtl="0" algn="l">
              <a:lnSpc>
                <a:spcPct val="100000"/>
              </a:lnSpc>
              <a:spcBef>
                <a:spcPts val="0"/>
              </a:spcBef>
              <a:spcAft>
                <a:spcPts val="0"/>
              </a:spcAft>
              <a:buSzPts val="1400"/>
              <a:buNone/>
            </a:pPr>
            <a:r>
              <a:rPr lang="en-GB"/>
              <a:t>Hand over to Lesley for pre-covid development of PCIP</a:t>
            </a:r>
            <a:endParaRPr/>
          </a:p>
          <a:p>
            <a:pPr indent="0" lvl="0" marL="0" rtl="0" algn="l">
              <a:lnSpc>
                <a:spcPct val="100000"/>
              </a:lnSpc>
              <a:spcBef>
                <a:spcPts val="0"/>
              </a:spcBef>
              <a:spcAft>
                <a:spcPts val="0"/>
              </a:spcAft>
              <a:buSzPts val="1400"/>
              <a:buNone/>
            </a:pPr>
            <a:r>
              <a:t/>
            </a:r>
            <a:endParaRPr/>
          </a:p>
        </p:txBody>
      </p:sp>
      <p:sp>
        <p:nvSpPr>
          <p:cNvPr id="302" name="Google Shape;30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3" name="Google Shape;66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Our Tripartite was actually a Quadpartite agreement – we took a cross partnership approach together with NHS Forth Valley and the Local Medical Committee – reduced duplication, increased standardisation and helped manage GP expectations – It allowed us, I think, to be more ambitious and spend more time on implementation, being agile and adaptive.   Having a detailed agreed plan which extended beyond the PCIP resource enabled the implementation team to be adaptive.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There was no one "right" plan and there was no " prescribed" route to fulfilling the MOU </a:t>
            </a:r>
            <a:endParaRPr/>
          </a:p>
          <a:p>
            <a:pPr indent="0" lvl="0" marL="0" rtl="0" algn="l">
              <a:lnSpc>
                <a:spcPct val="100000"/>
              </a:lnSpc>
              <a:spcBef>
                <a:spcPts val="0"/>
              </a:spcBef>
              <a:spcAft>
                <a:spcPts val="0"/>
              </a:spcAft>
              <a:buSzPts val="1400"/>
              <a:buNone/>
            </a:pPr>
            <a:r>
              <a:rPr lang="en-GB"/>
              <a:t>We put together a small leadership team which met fortnightly – enabling the programme between workstream sub groups and governing implementation group.  LMC, GP leads, Programme Team, Gen Manager, Primary Care contract manager, Finance, Partnership finance.     communications, actions, vacancy management, variation requests - </a:t>
            </a:r>
            <a:endParaRPr/>
          </a:p>
          <a:p>
            <a:pPr indent="0" lvl="0" marL="0" rtl="0" algn="l">
              <a:lnSpc>
                <a:spcPct val="100000"/>
              </a:lnSpc>
              <a:spcBef>
                <a:spcPts val="0"/>
              </a:spcBef>
              <a:spcAft>
                <a:spcPts val="0"/>
              </a:spcAft>
              <a:buSzPts val="1400"/>
              <a:buNone/>
            </a:pPr>
            <a:r>
              <a:t/>
            </a:r>
            <a:endParaRPr/>
          </a:p>
        </p:txBody>
      </p:sp>
      <p:sp>
        <p:nvSpPr>
          <p:cNvPr id="318" name="Google Shape;3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What did we know about GP demand?  What is it we were redirecting?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Not a lot to be honest – we embarked on out plan through experience and consensus and sense checked our assumptions through the first  year – for example we conducted a week of care study with 20 practices – 15,000 consultations – we got an understanding of the balance of urgent v's routine care, of which what proportions were for single condition consults, mental health, MSK urgent care and a perspective on the proportion of care spent with complex or undifferentiated cases – tho this was difficult to define and largely subjective.    This informed our plan, we hoped to redo the study with the aim of moving the balance of GP care towards complexity.</a:t>
            </a:r>
            <a:endParaRPr/>
          </a:p>
          <a:p>
            <a:pPr indent="0" lvl="0" marL="0" rtl="0" algn="l">
              <a:lnSpc>
                <a:spcPct val="100000"/>
              </a:lnSpc>
              <a:spcBef>
                <a:spcPts val="0"/>
              </a:spcBef>
              <a:spcAft>
                <a:spcPts val="0"/>
              </a:spcAft>
              <a:buSzPts val="1400"/>
              <a:buNone/>
            </a:pPr>
            <a:r>
              <a:t/>
            </a:r>
            <a:endParaRPr/>
          </a:p>
        </p:txBody>
      </p:sp>
      <p:sp>
        <p:nvSpPr>
          <p:cNvPr id="329" name="Google Shape;32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We also delved into the world of medicines management – some might wish we hadn't!    what we discovered was significant levels of variation in acute prescribing workload.  The reasons for this are not within my ability to explain but each practice has different ways of working, pressured workloads don't leave space to improve overall processes to be more efficient e.g. serial prescribing and permissable repeats.   The variation, however, has been raised nationally – how can we deliver all acute activity with variation like this?     practices with efficient systems get much less input than those who don'T   --  Ask Clare about the whole system working and HIS improvement work later – and all for one cant be one for all when variation is 5 fold.</a:t>
            </a:r>
            <a:endParaRPr/>
          </a:p>
          <a:p>
            <a:pPr indent="0" lvl="0" marL="0" rtl="0" algn="l">
              <a:lnSpc>
                <a:spcPct val="100000"/>
              </a:lnSpc>
              <a:spcBef>
                <a:spcPts val="0"/>
              </a:spcBef>
              <a:spcAft>
                <a:spcPts val="0"/>
              </a:spcAft>
              <a:buSzPts val="1400"/>
              <a:buNone/>
            </a:pPr>
            <a:r>
              <a:t/>
            </a:r>
            <a:endParaRPr/>
          </a:p>
        </p:txBody>
      </p:sp>
      <p:sp>
        <p:nvSpPr>
          <p:cNvPr id="337" name="Google Shape;33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Given the high degree of sceptisism within general practice and the risks around sustainability it was essential that we listened to our GPs.</a:t>
            </a:r>
            <a:endParaRPr/>
          </a:p>
          <a:p>
            <a:pPr indent="0" lvl="0" marL="0" rtl="0" algn="l">
              <a:lnSpc>
                <a:spcPct val="100000"/>
              </a:lnSpc>
              <a:spcBef>
                <a:spcPts val="0"/>
              </a:spcBef>
              <a:spcAft>
                <a:spcPts val="0"/>
              </a:spcAft>
              <a:buSzPts val="1400"/>
              <a:buNone/>
            </a:pPr>
            <a:r>
              <a:rPr lang="en-GB"/>
              <a:t>Building relationships, Trust and buy in.</a:t>
            </a:r>
            <a:endParaRPr/>
          </a:p>
          <a:p>
            <a:pPr indent="0" lvl="0" marL="0" rtl="0" algn="l">
              <a:lnSpc>
                <a:spcPct val="100000"/>
              </a:lnSpc>
              <a:spcBef>
                <a:spcPts val="0"/>
              </a:spcBef>
              <a:spcAft>
                <a:spcPts val="0"/>
              </a:spcAft>
              <a:buSzPts val="1400"/>
              <a:buNone/>
            </a:pPr>
            <a:r>
              <a:rPr lang="en-GB"/>
              <a:t>We held GP sub workshops, protected learning sessions, used cluster meetings and survey tools.</a:t>
            </a:r>
            <a:endParaRPr/>
          </a:p>
          <a:p>
            <a:pPr indent="0" lvl="0" marL="0" rtl="0" algn="l">
              <a:lnSpc>
                <a:spcPct val="100000"/>
              </a:lnSpc>
              <a:spcBef>
                <a:spcPts val="0"/>
              </a:spcBef>
              <a:spcAft>
                <a:spcPts val="0"/>
              </a:spcAft>
              <a:buSzPts val="1400"/>
              <a:buNone/>
            </a:pPr>
            <a:r>
              <a:rPr lang="en-GB"/>
              <a:t>We heard a very strong message at the beginning, in the middle and still now that what would make most difference to GPs was the additional professional roles who provided consultation and pharmacotherapy capacity.  Immnisations, Phlebotomy and link workers were not percieved as the priorities which would make the impact GPs wanted to see first. </a:t>
            </a:r>
            <a:endParaRPr/>
          </a:p>
          <a:p>
            <a:pPr indent="0" lvl="0" marL="0" rtl="0" algn="l">
              <a:lnSpc>
                <a:spcPct val="100000"/>
              </a:lnSpc>
              <a:spcBef>
                <a:spcPts val="0"/>
              </a:spcBef>
              <a:spcAft>
                <a:spcPts val="0"/>
              </a:spcAft>
              <a:buSzPts val="1400"/>
              <a:buNone/>
            </a:pPr>
            <a:r>
              <a:rPr lang="en-GB"/>
              <a:t>We set out our plan in this regard and by time of MOU2 which, whilst not advising us to change direction, was directing prioritisation for CTAC, IMMs and pharmacotherapy by 2023</a:t>
            </a:r>
            <a:endParaRPr/>
          </a:p>
          <a:p>
            <a:pPr indent="0" lvl="0" marL="0" rtl="0" algn="l">
              <a:lnSpc>
                <a:spcPct val="100000"/>
              </a:lnSpc>
              <a:spcBef>
                <a:spcPts val="0"/>
              </a:spcBef>
              <a:spcAft>
                <a:spcPts val="0"/>
              </a:spcAft>
              <a:buSzPts val="1400"/>
              <a:buNone/>
            </a:pPr>
            <a:r>
              <a:t/>
            </a:r>
            <a:endParaRPr/>
          </a:p>
        </p:txBody>
      </p:sp>
      <p:sp>
        <p:nvSpPr>
          <p:cNvPr id="346" name="Google Shape;34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descr="nhs_ppt_widescreen_v2.jpg" id="16" name="Google Shape;16;p42"/>
          <p:cNvPicPr preferRelativeResize="0"/>
          <p:nvPr/>
        </p:nvPicPr>
        <p:blipFill rotWithShape="1">
          <a:blip r:embed="rId2">
            <a:alphaModFix/>
          </a:blip>
          <a:srcRect b="0" l="0" r="0" t="0"/>
          <a:stretch/>
        </p:blipFill>
        <p:spPr>
          <a:xfrm>
            <a:off x="6096" y="0"/>
            <a:ext cx="12185904" cy="6858000"/>
          </a:xfrm>
          <a:prstGeom prst="rect">
            <a:avLst/>
          </a:prstGeom>
          <a:noFill/>
          <a:ln>
            <a:noFill/>
          </a:ln>
        </p:spPr>
      </p:pic>
      <p:sp>
        <p:nvSpPr>
          <p:cNvPr id="17" name="Google Shape;17;p42"/>
          <p:cNvSpPr txBox="1"/>
          <p:nvPr>
            <p:ph type="title"/>
          </p:nvPr>
        </p:nvSpPr>
        <p:spPr>
          <a:xfrm>
            <a:off x="736411" y="234678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nhs_ppt_widescreen_v2.jpg" id="18" name="Google Shape;18;p42"/>
          <p:cNvPicPr preferRelativeResize="0"/>
          <p:nvPr/>
        </p:nvPicPr>
        <p:blipFill rotWithShape="1">
          <a:blip r:embed="rId2">
            <a:alphaModFix/>
          </a:blip>
          <a:srcRect b="21430" l="74456" r="0" t="57138"/>
          <a:stretch/>
        </p:blipFill>
        <p:spPr>
          <a:xfrm>
            <a:off x="8956110" y="5248403"/>
            <a:ext cx="3112718" cy="1469720"/>
          </a:xfrm>
          <a:prstGeom prst="rect">
            <a:avLst/>
          </a:prstGeom>
          <a:noFill/>
          <a:ln>
            <a:noFill/>
          </a:ln>
        </p:spPr>
      </p:pic>
      <p:pic>
        <p:nvPicPr>
          <p:cNvPr id="19" name="Google Shape;19;p42"/>
          <p:cNvPicPr preferRelativeResize="0"/>
          <p:nvPr/>
        </p:nvPicPr>
        <p:blipFill rotWithShape="1">
          <a:blip r:embed="rId3">
            <a:alphaModFix/>
          </a:blip>
          <a:srcRect b="0" l="0" r="0" t="0"/>
          <a:stretch/>
        </p:blipFill>
        <p:spPr>
          <a:xfrm>
            <a:off x="10014385" y="5789896"/>
            <a:ext cx="1739902" cy="6568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56"/>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5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6"/>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5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57"/>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5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58"/>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687"/>
              <a:buFont typeface="Calibri"/>
              <a:buNone/>
              <a:defRPr sz="56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8"/>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589724" lvl="0" marL="457200" algn="l">
              <a:lnSpc>
                <a:spcPct val="90000"/>
              </a:lnSpc>
              <a:spcBef>
                <a:spcPts val="1000"/>
              </a:spcBef>
              <a:spcAft>
                <a:spcPts val="0"/>
              </a:spcAft>
              <a:buClr>
                <a:schemeClr val="dk1"/>
              </a:buClr>
              <a:buSzPts val="5687"/>
              <a:buChar char="•"/>
              <a:defRPr sz="5687"/>
            </a:lvl1pPr>
            <a:lvl2pPr indent="-544575" lvl="1" marL="914400" algn="l">
              <a:lnSpc>
                <a:spcPct val="90000"/>
              </a:lnSpc>
              <a:spcBef>
                <a:spcPts val="500"/>
              </a:spcBef>
              <a:spcAft>
                <a:spcPts val="0"/>
              </a:spcAft>
              <a:buClr>
                <a:schemeClr val="dk1"/>
              </a:buClr>
              <a:buSzPts val="4976"/>
              <a:buChar char="•"/>
              <a:defRPr sz="4976"/>
            </a:lvl2pPr>
            <a:lvl3pPr indent="-499491" lvl="2" marL="1371600" algn="l">
              <a:lnSpc>
                <a:spcPct val="90000"/>
              </a:lnSpc>
              <a:spcBef>
                <a:spcPts val="500"/>
              </a:spcBef>
              <a:spcAft>
                <a:spcPts val="0"/>
              </a:spcAft>
              <a:buClr>
                <a:schemeClr val="dk1"/>
              </a:buClr>
              <a:buSzPts val="4266"/>
              <a:buChar char="•"/>
              <a:defRPr sz="4266"/>
            </a:lvl3pPr>
            <a:lvl4pPr indent="-454342" lvl="3" marL="1828800" algn="l">
              <a:lnSpc>
                <a:spcPct val="90000"/>
              </a:lnSpc>
              <a:spcBef>
                <a:spcPts val="500"/>
              </a:spcBef>
              <a:spcAft>
                <a:spcPts val="0"/>
              </a:spcAft>
              <a:buClr>
                <a:schemeClr val="dk1"/>
              </a:buClr>
              <a:buSzPts val="3555"/>
              <a:buChar char="•"/>
              <a:defRPr sz="3555"/>
            </a:lvl4pPr>
            <a:lvl5pPr indent="-454342" lvl="4" marL="2286000" algn="l">
              <a:lnSpc>
                <a:spcPct val="90000"/>
              </a:lnSpc>
              <a:spcBef>
                <a:spcPts val="500"/>
              </a:spcBef>
              <a:spcAft>
                <a:spcPts val="0"/>
              </a:spcAft>
              <a:buClr>
                <a:schemeClr val="dk1"/>
              </a:buClr>
              <a:buSzPts val="3555"/>
              <a:buChar char="•"/>
              <a:defRPr sz="3555"/>
            </a:lvl5pPr>
            <a:lvl6pPr indent="-454342" lvl="5" marL="2743200" algn="l">
              <a:lnSpc>
                <a:spcPct val="90000"/>
              </a:lnSpc>
              <a:spcBef>
                <a:spcPts val="500"/>
              </a:spcBef>
              <a:spcAft>
                <a:spcPts val="0"/>
              </a:spcAft>
              <a:buClr>
                <a:schemeClr val="dk1"/>
              </a:buClr>
              <a:buSzPts val="3555"/>
              <a:buChar char="•"/>
              <a:defRPr sz="3555"/>
            </a:lvl6pPr>
            <a:lvl7pPr indent="-454342" lvl="6" marL="3200400" algn="l">
              <a:lnSpc>
                <a:spcPct val="90000"/>
              </a:lnSpc>
              <a:spcBef>
                <a:spcPts val="500"/>
              </a:spcBef>
              <a:spcAft>
                <a:spcPts val="0"/>
              </a:spcAft>
              <a:buClr>
                <a:schemeClr val="dk1"/>
              </a:buClr>
              <a:buSzPts val="3555"/>
              <a:buChar char="•"/>
              <a:defRPr sz="3555"/>
            </a:lvl7pPr>
            <a:lvl8pPr indent="-454342" lvl="7" marL="3657600" algn="l">
              <a:lnSpc>
                <a:spcPct val="90000"/>
              </a:lnSpc>
              <a:spcBef>
                <a:spcPts val="500"/>
              </a:spcBef>
              <a:spcAft>
                <a:spcPts val="0"/>
              </a:spcAft>
              <a:buClr>
                <a:schemeClr val="dk1"/>
              </a:buClr>
              <a:buSzPts val="3555"/>
              <a:buChar char="•"/>
              <a:defRPr sz="3555"/>
            </a:lvl8pPr>
            <a:lvl9pPr indent="-454342" lvl="8" marL="4114800" algn="l">
              <a:lnSpc>
                <a:spcPct val="90000"/>
              </a:lnSpc>
              <a:spcBef>
                <a:spcPts val="500"/>
              </a:spcBef>
              <a:spcAft>
                <a:spcPts val="0"/>
              </a:spcAft>
              <a:buClr>
                <a:schemeClr val="dk1"/>
              </a:buClr>
              <a:buSzPts val="3555"/>
              <a:buChar char="•"/>
              <a:defRPr sz="3555"/>
            </a:lvl9pPr>
          </a:lstStyle>
          <a:p/>
        </p:txBody>
      </p:sp>
      <p:sp>
        <p:nvSpPr>
          <p:cNvPr id="98" name="Google Shape;98;p58"/>
          <p:cNvSpPr txBox="1"/>
          <p:nvPr>
            <p:ph idx="2" type="body"/>
          </p:nvPr>
        </p:nvSpPr>
        <p:spPr>
          <a:xfrm>
            <a:off x="839789"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44"/>
              <a:buNone/>
              <a:defRPr sz="2844"/>
            </a:lvl1pPr>
            <a:lvl2pPr indent="-228600" lvl="1" marL="914400" algn="l">
              <a:lnSpc>
                <a:spcPct val="90000"/>
              </a:lnSpc>
              <a:spcBef>
                <a:spcPts val="500"/>
              </a:spcBef>
              <a:spcAft>
                <a:spcPts val="0"/>
              </a:spcAft>
              <a:buClr>
                <a:schemeClr val="dk1"/>
              </a:buClr>
              <a:buSzPts val="2488"/>
              <a:buNone/>
              <a:defRPr sz="2488"/>
            </a:lvl2pPr>
            <a:lvl3pPr indent="-228600" lvl="2" marL="1371600" algn="l">
              <a:lnSpc>
                <a:spcPct val="90000"/>
              </a:lnSpc>
              <a:spcBef>
                <a:spcPts val="500"/>
              </a:spcBef>
              <a:spcAft>
                <a:spcPts val="0"/>
              </a:spcAft>
              <a:buClr>
                <a:schemeClr val="dk1"/>
              </a:buClr>
              <a:buSzPts val="2133"/>
              <a:buNone/>
              <a:defRPr sz="2133"/>
            </a:lvl3pPr>
            <a:lvl4pPr indent="-228600" lvl="3" marL="1828800" algn="l">
              <a:lnSpc>
                <a:spcPct val="90000"/>
              </a:lnSpc>
              <a:spcBef>
                <a:spcPts val="500"/>
              </a:spcBef>
              <a:spcAft>
                <a:spcPts val="0"/>
              </a:spcAft>
              <a:buClr>
                <a:schemeClr val="dk1"/>
              </a:buClr>
              <a:buSzPts val="1777"/>
              <a:buNone/>
              <a:defRPr sz="1777"/>
            </a:lvl4pPr>
            <a:lvl5pPr indent="-228600" lvl="4" marL="2286000" algn="l">
              <a:lnSpc>
                <a:spcPct val="90000"/>
              </a:lnSpc>
              <a:spcBef>
                <a:spcPts val="500"/>
              </a:spcBef>
              <a:spcAft>
                <a:spcPts val="0"/>
              </a:spcAft>
              <a:buClr>
                <a:schemeClr val="dk1"/>
              </a:buClr>
              <a:buSzPts val="1777"/>
              <a:buNone/>
              <a:defRPr sz="1777"/>
            </a:lvl5pPr>
            <a:lvl6pPr indent="-228600" lvl="5" marL="2743200" algn="l">
              <a:lnSpc>
                <a:spcPct val="90000"/>
              </a:lnSpc>
              <a:spcBef>
                <a:spcPts val="500"/>
              </a:spcBef>
              <a:spcAft>
                <a:spcPts val="0"/>
              </a:spcAft>
              <a:buClr>
                <a:schemeClr val="dk1"/>
              </a:buClr>
              <a:buSzPts val="1777"/>
              <a:buNone/>
              <a:defRPr sz="1777"/>
            </a:lvl6pPr>
            <a:lvl7pPr indent="-228600" lvl="6" marL="3200400" algn="l">
              <a:lnSpc>
                <a:spcPct val="90000"/>
              </a:lnSpc>
              <a:spcBef>
                <a:spcPts val="500"/>
              </a:spcBef>
              <a:spcAft>
                <a:spcPts val="0"/>
              </a:spcAft>
              <a:buClr>
                <a:schemeClr val="dk1"/>
              </a:buClr>
              <a:buSzPts val="1777"/>
              <a:buNone/>
              <a:defRPr sz="1777"/>
            </a:lvl7pPr>
            <a:lvl8pPr indent="-228600" lvl="7" marL="3657600" algn="l">
              <a:lnSpc>
                <a:spcPct val="90000"/>
              </a:lnSpc>
              <a:spcBef>
                <a:spcPts val="500"/>
              </a:spcBef>
              <a:spcAft>
                <a:spcPts val="0"/>
              </a:spcAft>
              <a:buClr>
                <a:schemeClr val="dk1"/>
              </a:buClr>
              <a:buSzPts val="1777"/>
              <a:buNone/>
              <a:defRPr sz="1777"/>
            </a:lvl8pPr>
            <a:lvl9pPr indent="-228600" lvl="8" marL="4114800" algn="l">
              <a:lnSpc>
                <a:spcPct val="90000"/>
              </a:lnSpc>
              <a:spcBef>
                <a:spcPts val="500"/>
              </a:spcBef>
              <a:spcAft>
                <a:spcPts val="0"/>
              </a:spcAft>
              <a:buClr>
                <a:schemeClr val="dk1"/>
              </a:buClr>
              <a:buSzPts val="1777"/>
              <a:buNone/>
              <a:defRPr sz="1777"/>
            </a:lvl9pPr>
          </a:lstStyle>
          <a:p/>
        </p:txBody>
      </p:sp>
      <p:sp>
        <p:nvSpPr>
          <p:cNvPr id="99" name="Google Shape;99;p5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58"/>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5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59"/>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687"/>
              <a:buFont typeface="Calibri"/>
              <a:buNone/>
              <a:defRPr sz="56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59"/>
          <p:cNvSpPr/>
          <p:nvPr>
            <p:ph idx="2" type="pic"/>
          </p:nvPr>
        </p:nvSpPr>
        <p:spPr>
          <a:xfrm>
            <a:off x="5183188" y="987427"/>
            <a:ext cx="6172200" cy="4873625"/>
          </a:xfrm>
          <a:prstGeom prst="rect">
            <a:avLst/>
          </a:prstGeom>
          <a:noFill/>
          <a:ln>
            <a:noFill/>
          </a:ln>
        </p:spPr>
      </p:sp>
      <p:sp>
        <p:nvSpPr>
          <p:cNvPr id="105" name="Google Shape;105;p59"/>
          <p:cNvSpPr txBox="1"/>
          <p:nvPr>
            <p:ph idx="1" type="body"/>
          </p:nvPr>
        </p:nvSpPr>
        <p:spPr>
          <a:xfrm>
            <a:off x="839789"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44"/>
              <a:buNone/>
              <a:defRPr sz="2844"/>
            </a:lvl1pPr>
            <a:lvl2pPr indent="-228600" lvl="1" marL="914400" algn="l">
              <a:lnSpc>
                <a:spcPct val="90000"/>
              </a:lnSpc>
              <a:spcBef>
                <a:spcPts val="500"/>
              </a:spcBef>
              <a:spcAft>
                <a:spcPts val="0"/>
              </a:spcAft>
              <a:buClr>
                <a:schemeClr val="dk1"/>
              </a:buClr>
              <a:buSzPts val="2488"/>
              <a:buNone/>
              <a:defRPr sz="2488"/>
            </a:lvl2pPr>
            <a:lvl3pPr indent="-228600" lvl="2" marL="1371600" algn="l">
              <a:lnSpc>
                <a:spcPct val="90000"/>
              </a:lnSpc>
              <a:spcBef>
                <a:spcPts val="500"/>
              </a:spcBef>
              <a:spcAft>
                <a:spcPts val="0"/>
              </a:spcAft>
              <a:buClr>
                <a:schemeClr val="dk1"/>
              </a:buClr>
              <a:buSzPts val="2133"/>
              <a:buNone/>
              <a:defRPr sz="2133"/>
            </a:lvl3pPr>
            <a:lvl4pPr indent="-228600" lvl="3" marL="1828800" algn="l">
              <a:lnSpc>
                <a:spcPct val="90000"/>
              </a:lnSpc>
              <a:spcBef>
                <a:spcPts val="500"/>
              </a:spcBef>
              <a:spcAft>
                <a:spcPts val="0"/>
              </a:spcAft>
              <a:buClr>
                <a:schemeClr val="dk1"/>
              </a:buClr>
              <a:buSzPts val="1777"/>
              <a:buNone/>
              <a:defRPr sz="1777"/>
            </a:lvl4pPr>
            <a:lvl5pPr indent="-228600" lvl="4" marL="2286000" algn="l">
              <a:lnSpc>
                <a:spcPct val="90000"/>
              </a:lnSpc>
              <a:spcBef>
                <a:spcPts val="500"/>
              </a:spcBef>
              <a:spcAft>
                <a:spcPts val="0"/>
              </a:spcAft>
              <a:buClr>
                <a:schemeClr val="dk1"/>
              </a:buClr>
              <a:buSzPts val="1777"/>
              <a:buNone/>
              <a:defRPr sz="1777"/>
            </a:lvl5pPr>
            <a:lvl6pPr indent="-228600" lvl="5" marL="2743200" algn="l">
              <a:lnSpc>
                <a:spcPct val="90000"/>
              </a:lnSpc>
              <a:spcBef>
                <a:spcPts val="500"/>
              </a:spcBef>
              <a:spcAft>
                <a:spcPts val="0"/>
              </a:spcAft>
              <a:buClr>
                <a:schemeClr val="dk1"/>
              </a:buClr>
              <a:buSzPts val="1777"/>
              <a:buNone/>
              <a:defRPr sz="1777"/>
            </a:lvl6pPr>
            <a:lvl7pPr indent="-228600" lvl="6" marL="3200400" algn="l">
              <a:lnSpc>
                <a:spcPct val="90000"/>
              </a:lnSpc>
              <a:spcBef>
                <a:spcPts val="500"/>
              </a:spcBef>
              <a:spcAft>
                <a:spcPts val="0"/>
              </a:spcAft>
              <a:buClr>
                <a:schemeClr val="dk1"/>
              </a:buClr>
              <a:buSzPts val="1777"/>
              <a:buNone/>
              <a:defRPr sz="1777"/>
            </a:lvl7pPr>
            <a:lvl8pPr indent="-228600" lvl="7" marL="3657600" algn="l">
              <a:lnSpc>
                <a:spcPct val="90000"/>
              </a:lnSpc>
              <a:spcBef>
                <a:spcPts val="500"/>
              </a:spcBef>
              <a:spcAft>
                <a:spcPts val="0"/>
              </a:spcAft>
              <a:buClr>
                <a:schemeClr val="dk1"/>
              </a:buClr>
              <a:buSzPts val="1777"/>
              <a:buNone/>
              <a:defRPr sz="1777"/>
            </a:lvl8pPr>
            <a:lvl9pPr indent="-228600" lvl="8" marL="4114800" algn="l">
              <a:lnSpc>
                <a:spcPct val="90000"/>
              </a:lnSpc>
              <a:spcBef>
                <a:spcPts val="500"/>
              </a:spcBef>
              <a:spcAft>
                <a:spcPts val="0"/>
              </a:spcAft>
              <a:buClr>
                <a:schemeClr val="dk1"/>
              </a:buClr>
              <a:buSzPts val="1777"/>
              <a:buNone/>
              <a:defRPr sz="1777"/>
            </a:lvl9pPr>
          </a:lstStyle>
          <a:p/>
        </p:txBody>
      </p:sp>
      <p:sp>
        <p:nvSpPr>
          <p:cNvPr id="106" name="Google Shape;106;p5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59"/>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5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9" name="Shape 109"/>
        <p:cNvGrpSpPr/>
        <p:nvPr/>
      </p:nvGrpSpPr>
      <p:grpSpPr>
        <a:xfrm>
          <a:off x="0" y="0"/>
          <a:ext cx="0" cy="0"/>
          <a:chOff x="0" y="0"/>
          <a:chExt cx="0" cy="0"/>
        </a:xfrm>
      </p:grpSpPr>
      <p:sp>
        <p:nvSpPr>
          <p:cNvPr id="110" name="Google Shape;110;p60"/>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60"/>
          <p:cNvSpPr txBox="1"/>
          <p:nvPr>
            <p:ph idx="1" type="body"/>
          </p:nvPr>
        </p:nvSpPr>
        <p:spPr>
          <a:xfrm rot="5400000">
            <a:off x="3920332"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6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60"/>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6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5" name="Shape 115"/>
        <p:cNvGrpSpPr/>
        <p:nvPr/>
      </p:nvGrpSpPr>
      <p:grpSpPr>
        <a:xfrm>
          <a:off x="0" y="0"/>
          <a:ext cx="0" cy="0"/>
          <a:chOff x="0" y="0"/>
          <a:chExt cx="0" cy="0"/>
        </a:xfrm>
      </p:grpSpPr>
      <p:sp>
        <p:nvSpPr>
          <p:cNvPr id="116" name="Google Shape;116;p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6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61"/>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6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7" name="Shape 127"/>
        <p:cNvGrpSpPr/>
        <p:nvPr/>
      </p:nvGrpSpPr>
      <p:grpSpPr>
        <a:xfrm>
          <a:off x="0" y="0"/>
          <a:ext cx="0" cy="0"/>
          <a:chOff x="0" y="0"/>
          <a:chExt cx="0" cy="0"/>
        </a:xfrm>
      </p:grpSpPr>
      <p:sp>
        <p:nvSpPr>
          <p:cNvPr id="128" name="Google Shape;128;p48"/>
          <p:cNvSpPr/>
          <p:nvPr/>
        </p:nvSpPr>
        <p:spPr>
          <a:xfrm>
            <a:off x="2815929" y="148929"/>
            <a:ext cx="6560142" cy="656014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29" name="Google Shape;129;p48"/>
          <p:cNvSpPr/>
          <p:nvPr/>
        </p:nvSpPr>
        <p:spPr>
          <a:xfrm flipH="1" rot="-1577571">
            <a:off x="2494119" y="-28502"/>
            <a:ext cx="6816262" cy="6816262"/>
          </a:xfrm>
          <a:prstGeom prst="arc">
            <a:avLst>
              <a:gd fmla="val 16200000" name="adj1"/>
              <a:gd fmla="val 20093138" name="adj2"/>
            </a:avLst>
          </a:prstGeom>
          <a:noFill/>
          <a:ln cap="rnd" cmpd="sng" w="127000">
            <a:solidFill>
              <a:schemeClr val="accent4">
                <a:alpha val="94509"/>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30" name="Google Shape;130;p48"/>
          <p:cNvSpPr/>
          <p:nvPr/>
        </p:nvSpPr>
        <p:spPr>
          <a:xfrm>
            <a:off x="8165417" y="5241988"/>
            <a:ext cx="759403" cy="73880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31" name="Google Shape;131;p48"/>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8"/>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3" name="Shape 133"/>
        <p:cNvGrpSpPr/>
        <p:nvPr/>
      </p:nvGrpSpPr>
      <p:grpSpPr>
        <a:xfrm>
          <a:off x="0" y="0"/>
          <a:ext cx="0" cy="0"/>
          <a:chOff x="0" y="0"/>
          <a:chExt cx="0" cy="0"/>
        </a:xfrm>
      </p:grpSpPr>
      <p:sp>
        <p:nvSpPr>
          <p:cNvPr id="134" name="Google Shape;134;p49"/>
          <p:cNvSpPr txBox="1"/>
          <p:nvPr>
            <p:ph type="title"/>
          </p:nvPr>
        </p:nvSpPr>
        <p:spPr>
          <a:xfrm>
            <a:off x="539496"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49"/>
          <p:cNvSpPr txBox="1"/>
          <p:nvPr>
            <p:ph idx="1" type="body"/>
          </p:nvPr>
        </p:nvSpPr>
        <p:spPr>
          <a:xfrm>
            <a:off x="1179576" y="1911096"/>
            <a:ext cx="98298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
        <p:nvSpPr>
          <p:cNvPr id="139" name="Google Shape;139;p49"/>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40" name="Google Shape;140;p49"/>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41" name="Shape 141"/>
        <p:cNvGrpSpPr/>
        <p:nvPr/>
      </p:nvGrpSpPr>
      <p:grpSpPr>
        <a:xfrm>
          <a:off x="0" y="0"/>
          <a:ext cx="0" cy="0"/>
          <a:chOff x="0" y="0"/>
          <a:chExt cx="0" cy="0"/>
        </a:xfrm>
      </p:grpSpPr>
      <p:sp>
        <p:nvSpPr>
          <p:cNvPr id="142" name="Google Shape;142;p50"/>
          <p:cNvSpPr/>
          <p:nvPr/>
        </p:nvSpPr>
        <p:spPr>
          <a:xfrm>
            <a:off x="489189" y="1119031"/>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43" name="Google Shape;143;p50"/>
          <p:cNvSpPr/>
          <p:nvPr/>
        </p:nvSpPr>
        <p:spPr>
          <a:xfrm rot="-1790889">
            <a:off x="8683720" y="941148"/>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44" name="Google Shape;144;p50"/>
          <p:cNvSpPr/>
          <p:nvPr/>
        </p:nvSpPr>
        <p:spPr>
          <a:xfrm>
            <a:off x="910048" y="4780992"/>
            <a:ext cx="546100" cy="54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45" name="Google Shape;145;p50"/>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50"/>
          <p:cNvSpPr txBox="1"/>
          <p:nvPr>
            <p:ph idx="1" type="body"/>
          </p:nvPr>
        </p:nvSpPr>
        <p:spPr>
          <a:xfrm>
            <a:off x="5788152" y="1527048"/>
            <a:ext cx="5111496" cy="393192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228600" lvl="3" marL="1828800" algn="l">
              <a:lnSpc>
                <a:spcPct val="90000"/>
              </a:lnSpc>
              <a:spcBef>
                <a:spcPts val="500"/>
              </a:spcBef>
              <a:spcAft>
                <a:spcPts val="0"/>
              </a:spcAft>
              <a:buClr>
                <a:schemeClr val="dk1"/>
              </a:buClr>
              <a:buSzPts val="1800"/>
              <a:buNone/>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0" name="Shape 150"/>
        <p:cNvGrpSpPr/>
        <p:nvPr/>
      </p:nvGrpSpPr>
      <p:grpSpPr>
        <a:xfrm>
          <a:off x="0" y="0"/>
          <a:ext cx="0" cy="0"/>
          <a:chOff x="0" y="0"/>
          <a:chExt cx="0" cy="0"/>
        </a:xfrm>
      </p:grpSpPr>
      <p:sp>
        <p:nvSpPr>
          <p:cNvPr id="151" name="Google Shape;151;p62"/>
          <p:cNvSpPr/>
          <p:nvPr/>
        </p:nvSpPr>
        <p:spPr>
          <a:xfrm>
            <a:off x="4000500" y="1087403"/>
            <a:ext cx="8191500" cy="5770597"/>
          </a:xfrm>
          <a:custGeom>
            <a:rect b="b" l="l" r="r" t="t"/>
            <a:pathLst>
              <a:path extrusionOk="0" h="5770597" w="819150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cxnSp>
        <p:nvCxnSpPr>
          <p:cNvPr id="152" name="Google Shape;152;p62"/>
          <p:cNvCxnSpPr/>
          <p:nvPr/>
        </p:nvCxnSpPr>
        <p:spPr>
          <a:xfrm>
            <a:off x="406241" y="183933"/>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153" name="Google Shape;153;p62"/>
          <p:cNvSpPr/>
          <p:nvPr/>
        </p:nvSpPr>
        <p:spPr>
          <a:xfrm>
            <a:off x="5292348" y="1"/>
            <a:ext cx="2279742" cy="1267785"/>
          </a:xfrm>
          <a:custGeom>
            <a:rect b="b" l="l" r="r" t="t"/>
            <a:pathLst>
              <a:path extrusionOk="0" h="1267785" w="2279742">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54" name="Google Shape;154;p62"/>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55" name="Google Shape;155;p62"/>
          <p:cNvSpPr/>
          <p:nvPr/>
        </p:nvSpPr>
        <p:spPr>
          <a:xfrm>
            <a:off x="1569044" y="514898"/>
            <a:ext cx="2393351" cy="2328423"/>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56" name="Google Shape;156;p62"/>
          <p:cNvSpPr/>
          <p:nvPr/>
        </p:nvSpPr>
        <p:spPr>
          <a:xfrm flipH="1">
            <a:off x="0" y="2949740"/>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57" name="Google Shape;157;p62"/>
          <p:cNvSpPr/>
          <p:nvPr/>
        </p:nvSpPr>
        <p:spPr>
          <a:xfrm rot="-5400000">
            <a:off x="1539683" y="4203427"/>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58" name="Google Shape;158;p62"/>
          <p:cNvSpPr txBox="1"/>
          <p:nvPr>
            <p:ph type="ctrTitle"/>
          </p:nvPr>
        </p:nvSpPr>
        <p:spPr>
          <a:xfrm>
            <a:off x="5093208" y="2743200"/>
            <a:ext cx="6592824" cy="2386584"/>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62"/>
          <p:cNvSpPr txBox="1"/>
          <p:nvPr>
            <p:ph idx="1" type="subTitle"/>
          </p:nvPr>
        </p:nvSpPr>
        <p:spPr>
          <a:xfrm>
            <a:off x="5093208" y="5221224"/>
            <a:ext cx="6592824" cy="996696"/>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descr="nhs_ppt_widescreen2_v2.jpg" id="21" name="Google Shape;21;p43"/>
          <p:cNvPicPr preferRelativeResize="0"/>
          <p:nvPr/>
        </p:nvPicPr>
        <p:blipFill rotWithShape="1">
          <a:blip r:embed="rId2">
            <a:alphaModFix/>
          </a:blip>
          <a:srcRect b="0" l="0" r="0" t="0"/>
          <a:stretch/>
        </p:blipFill>
        <p:spPr>
          <a:xfrm>
            <a:off x="0" y="0"/>
            <a:ext cx="12185904" cy="6858000"/>
          </a:xfrm>
          <a:prstGeom prst="rect">
            <a:avLst/>
          </a:prstGeom>
          <a:noFill/>
          <a:ln>
            <a:noFill/>
          </a:ln>
        </p:spPr>
      </p:pic>
      <p:sp>
        <p:nvSpPr>
          <p:cNvPr id="22" name="Google Shape;22;p4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3"/>
          <p:cNvSpPr/>
          <p:nvPr/>
        </p:nvSpPr>
        <p:spPr>
          <a:xfrm>
            <a:off x="9619989" y="5323562"/>
            <a:ext cx="2455101" cy="13402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 name="Google Shape;28;p43"/>
          <p:cNvPicPr preferRelativeResize="0"/>
          <p:nvPr/>
        </p:nvPicPr>
        <p:blipFill rotWithShape="1">
          <a:blip r:embed="rId3">
            <a:alphaModFix/>
          </a:blip>
          <a:srcRect b="0" l="0" r="0" t="0"/>
          <a:stretch/>
        </p:blipFill>
        <p:spPr>
          <a:xfrm>
            <a:off x="9997258" y="5782098"/>
            <a:ext cx="1819659" cy="66461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mall pictures">
  <p:cSld name="Title and Content 2 small pictures">
    <p:spTree>
      <p:nvGrpSpPr>
        <p:cNvPr id="160" name="Shape 160"/>
        <p:cNvGrpSpPr/>
        <p:nvPr/>
      </p:nvGrpSpPr>
      <p:grpSpPr>
        <a:xfrm>
          <a:off x="0" y="0"/>
          <a:ext cx="0" cy="0"/>
          <a:chOff x="0" y="0"/>
          <a:chExt cx="0" cy="0"/>
        </a:xfrm>
      </p:grpSpPr>
      <p:sp>
        <p:nvSpPr>
          <p:cNvPr id="161" name="Google Shape;161;p63"/>
          <p:cNvSpPr/>
          <p:nvPr>
            <p:ph idx="2" type="pic"/>
          </p:nvPr>
        </p:nvSpPr>
        <p:spPr>
          <a:xfrm>
            <a:off x="7200479" y="1150210"/>
            <a:ext cx="2207046" cy="2204178"/>
          </a:xfrm>
          <a:prstGeom prst="rect">
            <a:avLst/>
          </a:prstGeom>
          <a:noFill/>
          <a:ln>
            <a:noFill/>
          </a:ln>
        </p:spPr>
      </p:sp>
      <p:sp>
        <p:nvSpPr>
          <p:cNvPr id="162" name="Google Shape;162;p63"/>
          <p:cNvSpPr/>
          <p:nvPr>
            <p:ph idx="3" type="pic"/>
          </p:nvPr>
        </p:nvSpPr>
        <p:spPr>
          <a:xfrm>
            <a:off x="8444632" y="2579683"/>
            <a:ext cx="3096807" cy="3096807"/>
          </a:xfrm>
          <a:prstGeom prst="rect">
            <a:avLst/>
          </a:prstGeom>
          <a:noFill/>
          <a:ln>
            <a:noFill/>
          </a:ln>
        </p:spPr>
      </p:sp>
      <p:sp>
        <p:nvSpPr>
          <p:cNvPr id="163" name="Google Shape;163;p63"/>
          <p:cNvSpPr txBox="1"/>
          <p:nvPr>
            <p:ph type="title"/>
          </p:nvPr>
        </p:nvSpPr>
        <p:spPr>
          <a:xfrm>
            <a:off x="539496" y="365124"/>
            <a:ext cx="58064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63"/>
          <p:cNvSpPr txBox="1"/>
          <p:nvPr>
            <p:ph idx="1" type="body"/>
          </p:nvPr>
        </p:nvSpPr>
        <p:spPr>
          <a:xfrm>
            <a:off x="539496" y="1825625"/>
            <a:ext cx="5806440"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
        <p:nvSpPr>
          <p:cNvPr id="168" name="Google Shape;168;p63"/>
          <p:cNvSpPr/>
          <p:nvPr/>
        </p:nvSpPr>
        <p:spPr>
          <a:xfrm>
            <a:off x="10249620" y="1555068"/>
            <a:ext cx="819303" cy="79707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69" name="Google Shape;169;p63"/>
          <p:cNvSpPr/>
          <p:nvPr/>
        </p:nvSpPr>
        <p:spPr>
          <a:xfrm>
            <a:off x="7590089" y="4034393"/>
            <a:ext cx="876704" cy="876704"/>
          </a:xfrm>
          <a:prstGeom prst="rect">
            <a:avLst/>
          </a:prstGeom>
          <a:noFill/>
          <a:ln cap="flat" cmpd="sng" w="1270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170" name="Shape 170"/>
        <p:cNvGrpSpPr/>
        <p:nvPr/>
      </p:nvGrpSpPr>
      <p:grpSpPr>
        <a:xfrm>
          <a:off x="0" y="0"/>
          <a:ext cx="0" cy="0"/>
          <a:chOff x="0" y="0"/>
          <a:chExt cx="0" cy="0"/>
        </a:xfrm>
      </p:grpSpPr>
      <p:sp>
        <p:nvSpPr>
          <p:cNvPr id="171" name="Google Shape;171;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
        <p:nvSpPr>
          <p:cNvPr id="175" name="Google Shape;175;p64"/>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76" name="Google Shape;176;p64"/>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77" name="Google Shape;177;p64"/>
          <p:cNvSpPr txBox="1"/>
          <p:nvPr>
            <p:ph idx="1" type="body"/>
          </p:nvPr>
        </p:nvSpPr>
        <p:spPr>
          <a:xfrm>
            <a:off x="838200" y="1911096"/>
            <a:ext cx="105156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icture">
  <p:cSld name="Quote slide with picture">
    <p:bg>
      <p:bgPr>
        <a:solidFill>
          <a:schemeClr val="dk1"/>
        </a:solidFill>
      </p:bgPr>
    </p:bg>
    <p:spTree>
      <p:nvGrpSpPr>
        <p:cNvPr id="178" name="Shape 178"/>
        <p:cNvGrpSpPr/>
        <p:nvPr/>
      </p:nvGrpSpPr>
      <p:grpSpPr>
        <a:xfrm>
          <a:off x="0" y="0"/>
          <a:ext cx="0" cy="0"/>
          <a:chOff x="0" y="0"/>
          <a:chExt cx="0" cy="0"/>
        </a:xfrm>
      </p:grpSpPr>
      <p:sp>
        <p:nvSpPr>
          <p:cNvPr id="179" name="Google Shape;179;p65"/>
          <p:cNvSpPr/>
          <p:nvPr>
            <p:ph idx="2" type="pic"/>
          </p:nvPr>
        </p:nvSpPr>
        <p:spPr>
          <a:xfrm>
            <a:off x="0" y="1"/>
            <a:ext cx="12192000" cy="6858000"/>
          </a:xfrm>
          <a:prstGeom prst="rect">
            <a:avLst/>
          </a:prstGeom>
          <a:noFill/>
          <a:ln>
            <a:noFill/>
          </a:ln>
        </p:spPr>
      </p:sp>
      <p:sp>
        <p:nvSpPr>
          <p:cNvPr id="180" name="Google Shape;180;p65"/>
          <p:cNvSpPr txBox="1"/>
          <p:nvPr>
            <p:ph type="title"/>
          </p:nvPr>
        </p:nvSpPr>
        <p:spPr>
          <a:xfrm>
            <a:off x="3111500" y="370600"/>
            <a:ext cx="5923842" cy="5923842"/>
          </a:xfrm>
          <a:prstGeom prst="rect">
            <a:avLst/>
          </a:prstGeom>
          <a:solidFill>
            <a:schemeClr val="lt1">
              <a:alpha val="94509"/>
            </a:schemeClr>
          </a:solidFill>
          <a:ln>
            <a:noFill/>
          </a:ln>
        </p:spPr>
        <p:txBody>
          <a:bodyPr anchorCtr="0" anchor="b" bIns="2331700" lIns="457200" spcFirstLastPara="1" rIns="457200" wrap="square" tIns="45700">
            <a:noAutofit/>
          </a:bodyPr>
          <a:lstStyle>
            <a:lvl1pPr lvl="0" algn="ctr">
              <a:lnSpc>
                <a:spcPct val="90000"/>
              </a:lnSpc>
              <a:spcBef>
                <a:spcPts val="0"/>
              </a:spcBef>
              <a:spcAft>
                <a:spcPts val="0"/>
              </a:spcAft>
              <a:buClr>
                <a:schemeClr val="dk1"/>
              </a:buClr>
              <a:buSzPts val="4000"/>
              <a:buFont typeface="Twentieth Century"/>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65"/>
          <p:cNvSpPr txBox="1"/>
          <p:nvPr>
            <p:ph idx="1" type="body"/>
          </p:nvPr>
        </p:nvSpPr>
        <p:spPr>
          <a:xfrm>
            <a:off x="3575304" y="4379976"/>
            <a:ext cx="5038344" cy="71323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2" name="Google Shape;182;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5" name="Shape 185"/>
        <p:cNvGrpSpPr/>
        <p:nvPr/>
      </p:nvGrpSpPr>
      <p:grpSpPr>
        <a:xfrm>
          <a:off x="0" y="0"/>
          <a:ext cx="0" cy="0"/>
          <a:chOff x="0" y="0"/>
          <a:chExt cx="0" cy="0"/>
        </a:xfrm>
      </p:grpSpPr>
      <p:sp>
        <p:nvSpPr>
          <p:cNvPr id="186" name="Google Shape;186;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6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6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
        <p:nvSpPr>
          <p:cNvPr id="192" name="Google Shape;192;p66"/>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93" name="Google Shape;193;p66"/>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4" name="Shape 194"/>
        <p:cNvGrpSpPr/>
        <p:nvPr/>
      </p:nvGrpSpPr>
      <p:grpSpPr>
        <a:xfrm>
          <a:off x="0" y="0"/>
          <a:ext cx="0" cy="0"/>
          <a:chOff x="0" y="0"/>
          <a:chExt cx="0" cy="0"/>
        </a:xfrm>
      </p:grpSpPr>
      <p:sp>
        <p:nvSpPr>
          <p:cNvPr id="195" name="Google Shape;195;p6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6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7" name="Google Shape;197;p6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6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9" name="Google Shape;199;p6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
        <p:nvSpPr>
          <p:cNvPr id="203" name="Google Shape;203;p67"/>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04" name="Google Shape;204;p67"/>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p:cSld name="Comparison 3 column">
    <p:spTree>
      <p:nvGrpSpPr>
        <p:cNvPr id="205" name="Shape 205"/>
        <p:cNvGrpSpPr/>
        <p:nvPr/>
      </p:nvGrpSpPr>
      <p:grpSpPr>
        <a:xfrm>
          <a:off x="0" y="0"/>
          <a:ext cx="0" cy="0"/>
          <a:chOff x="0" y="0"/>
          <a:chExt cx="0" cy="0"/>
        </a:xfrm>
      </p:grpSpPr>
      <p:sp>
        <p:nvSpPr>
          <p:cNvPr id="206" name="Google Shape;206;p6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68"/>
          <p:cNvSpPr txBox="1"/>
          <p:nvPr>
            <p:ph idx="1" type="body"/>
          </p:nvPr>
        </p:nvSpPr>
        <p:spPr>
          <a:xfrm>
            <a:off x="83978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8" name="Google Shape;208;p68"/>
          <p:cNvSpPr txBox="1"/>
          <p:nvPr>
            <p:ph idx="2" type="body"/>
          </p:nvPr>
        </p:nvSpPr>
        <p:spPr>
          <a:xfrm>
            <a:off x="83978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68"/>
          <p:cNvSpPr txBox="1"/>
          <p:nvPr>
            <p:ph idx="3" type="body"/>
          </p:nvPr>
        </p:nvSpPr>
        <p:spPr>
          <a:xfrm>
            <a:off x="445312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0" name="Google Shape;210;p68"/>
          <p:cNvSpPr txBox="1"/>
          <p:nvPr>
            <p:ph idx="4" type="body"/>
          </p:nvPr>
        </p:nvSpPr>
        <p:spPr>
          <a:xfrm>
            <a:off x="445312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
        <p:nvSpPr>
          <p:cNvPr id="214" name="Google Shape;214;p68"/>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15" name="Google Shape;215;p68"/>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16" name="Google Shape;216;p68"/>
          <p:cNvSpPr txBox="1"/>
          <p:nvPr>
            <p:ph idx="5" type="body"/>
          </p:nvPr>
        </p:nvSpPr>
        <p:spPr>
          <a:xfrm>
            <a:off x="806500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7" name="Google Shape;217;p68"/>
          <p:cNvSpPr txBox="1"/>
          <p:nvPr>
            <p:ph idx="6" type="body"/>
          </p:nvPr>
        </p:nvSpPr>
        <p:spPr>
          <a:xfrm>
            <a:off x="806500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2 medium pictures">
  <p:cSld name="Title and Content with 2 medium pictures">
    <p:spTree>
      <p:nvGrpSpPr>
        <p:cNvPr id="218" name="Shape 218"/>
        <p:cNvGrpSpPr/>
        <p:nvPr/>
      </p:nvGrpSpPr>
      <p:grpSpPr>
        <a:xfrm>
          <a:off x="0" y="0"/>
          <a:ext cx="0" cy="0"/>
          <a:chOff x="0" y="0"/>
          <a:chExt cx="0" cy="0"/>
        </a:xfrm>
      </p:grpSpPr>
      <p:sp>
        <p:nvSpPr>
          <p:cNvPr id="219" name="Google Shape;219;p69"/>
          <p:cNvSpPr/>
          <p:nvPr>
            <p:ph idx="2" type="pic"/>
          </p:nvPr>
        </p:nvSpPr>
        <p:spPr>
          <a:xfrm>
            <a:off x="7901259" y="2727729"/>
            <a:ext cx="4290740" cy="4130271"/>
          </a:xfrm>
          <a:prstGeom prst="rect">
            <a:avLst/>
          </a:prstGeom>
          <a:noFill/>
          <a:ln>
            <a:noFill/>
          </a:ln>
        </p:spPr>
      </p:sp>
      <p:sp>
        <p:nvSpPr>
          <p:cNvPr id="220" name="Google Shape;220;p69"/>
          <p:cNvSpPr/>
          <p:nvPr>
            <p:ph idx="3" type="pic"/>
          </p:nvPr>
        </p:nvSpPr>
        <p:spPr>
          <a:xfrm>
            <a:off x="6261609" y="0"/>
            <a:ext cx="3519311" cy="3007909"/>
          </a:xfrm>
          <a:prstGeom prst="rect">
            <a:avLst/>
          </a:prstGeom>
          <a:noFill/>
          <a:ln>
            <a:noFill/>
          </a:ln>
        </p:spPr>
      </p:sp>
      <p:sp>
        <p:nvSpPr>
          <p:cNvPr id="221" name="Google Shape;221;p69"/>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22" name="Google Shape;222;p69"/>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23" name="Google Shape;223;p69"/>
          <p:cNvSpPr txBox="1"/>
          <p:nvPr>
            <p:ph type="title"/>
          </p:nvPr>
        </p:nvSpPr>
        <p:spPr>
          <a:xfrm>
            <a:off x="841248" y="365760"/>
            <a:ext cx="51206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
        <p:nvSpPr>
          <p:cNvPr id="227" name="Google Shape;227;p69"/>
          <p:cNvSpPr txBox="1"/>
          <p:nvPr>
            <p:ph idx="1" type="body"/>
          </p:nvPr>
        </p:nvSpPr>
        <p:spPr>
          <a:xfrm>
            <a:off x="841248" y="1828800"/>
            <a:ext cx="5093208"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228" name="Shape 228"/>
        <p:cNvGrpSpPr/>
        <p:nvPr/>
      </p:nvGrpSpPr>
      <p:grpSpPr>
        <a:xfrm>
          <a:off x="0" y="0"/>
          <a:ext cx="0" cy="0"/>
          <a:chOff x="0" y="0"/>
          <a:chExt cx="0" cy="0"/>
        </a:xfrm>
      </p:grpSpPr>
      <p:sp>
        <p:nvSpPr>
          <p:cNvPr id="229" name="Google Shape;229;p70"/>
          <p:cNvSpPr/>
          <p:nvPr/>
        </p:nvSpPr>
        <p:spPr>
          <a:xfrm>
            <a:off x="707393" y="847600"/>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30" name="Google Shape;230;p70"/>
          <p:cNvSpPr/>
          <p:nvPr/>
        </p:nvSpPr>
        <p:spPr>
          <a:xfrm flipH="1">
            <a:off x="530529" y="0"/>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31" name="Google Shape;231;p70"/>
          <p:cNvSpPr/>
          <p:nvPr/>
        </p:nvSpPr>
        <p:spPr>
          <a:xfrm flipH="1">
            <a:off x="3961511" y="-1"/>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32" name="Google Shape;232;p70"/>
          <p:cNvSpPr/>
          <p:nvPr/>
        </p:nvSpPr>
        <p:spPr>
          <a:xfrm flipH="1">
            <a:off x="0" y="2936831"/>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33" name="Google Shape;233;p70"/>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34" name="Google Shape;234;p70"/>
          <p:cNvSpPr/>
          <p:nvPr/>
        </p:nvSpPr>
        <p:spPr>
          <a:xfrm flipH="1">
            <a:off x="340505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35" name="Google Shape;235;p70"/>
          <p:cNvSpPr/>
          <p:nvPr/>
        </p:nvSpPr>
        <p:spPr>
          <a:xfrm flipH="1">
            <a:off x="4132972" y="6258755"/>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36" name="Google Shape;236;p70"/>
          <p:cNvSpPr txBox="1"/>
          <p:nvPr>
            <p:ph type="title"/>
          </p:nvPr>
        </p:nvSpPr>
        <p:spPr>
          <a:xfrm>
            <a:off x="1389888" y="1234440"/>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70"/>
          <p:cNvSpPr txBox="1"/>
          <p:nvPr>
            <p:ph idx="10" type="dt"/>
          </p:nvPr>
        </p:nvSpPr>
        <p:spPr>
          <a:xfrm>
            <a:off x="1682496" y="6356350"/>
            <a:ext cx="154533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70"/>
          <p:cNvSpPr txBox="1"/>
          <p:nvPr>
            <p:ph idx="11" type="ftr"/>
          </p:nvPr>
        </p:nvSpPr>
        <p:spPr>
          <a:xfrm>
            <a:off x="6099048"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70"/>
          <p:cNvSpPr txBox="1"/>
          <p:nvPr>
            <p:ph idx="12" type="sldNum"/>
          </p:nvPr>
        </p:nvSpPr>
        <p:spPr>
          <a:xfrm>
            <a:off x="10506456" y="6356350"/>
            <a:ext cx="85039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
        <p:nvSpPr>
          <p:cNvPr id="240" name="Google Shape;240;p70"/>
          <p:cNvSpPr txBox="1"/>
          <p:nvPr>
            <p:ph idx="1" type="body"/>
          </p:nvPr>
        </p:nvSpPr>
        <p:spPr>
          <a:xfrm>
            <a:off x="6665976" y="2551176"/>
            <a:ext cx="4709160" cy="17556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1" name="Shape 241"/>
        <p:cNvGrpSpPr/>
        <p:nvPr/>
      </p:nvGrpSpPr>
      <p:grpSpPr>
        <a:xfrm>
          <a:off x="0" y="0"/>
          <a:ext cx="0" cy="0"/>
          <a:chOff x="0" y="0"/>
          <a:chExt cx="0" cy="0"/>
        </a:xfrm>
      </p:grpSpPr>
      <p:sp>
        <p:nvSpPr>
          <p:cNvPr id="242" name="Google Shape;242;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
        <p:nvSpPr>
          <p:cNvPr id="245" name="Google Shape;245;p71"/>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46" name="Google Shape;246;p71"/>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47" name="Shape 247"/>
        <p:cNvGrpSpPr/>
        <p:nvPr/>
      </p:nvGrpSpPr>
      <p:grpSpPr>
        <a:xfrm>
          <a:off x="0" y="0"/>
          <a:ext cx="0" cy="0"/>
          <a:chOff x="0" y="0"/>
          <a:chExt cx="0" cy="0"/>
        </a:xfrm>
      </p:grpSpPr>
      <p:sp>
        <p:nvSpPr>
          <p:cNvPr id="248" name="Google Shape;248;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
        <p:nvSpPr>
          <p:cNvPr id="251" name="Google Shape;251;p72"/>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52" name="Google Shape;252;p72"/>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53" name="Google Shape;253;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mall pictures">
  <p:cSld name="Title and Content 2 small pictures">
    <p:spTree>
      <p:nvGrpSpPr>
        <p:cNvPr id="29" name="Shape 29"/>
        <p:cNvGrpSpPr/>
        <p:nvPr/>
      </p:nvGrpSpPr>
      <p:grpSpPr>
        <a:xfrm>
          <a:off x="0" y="0"/>
          <a:ext cx="0" cy="0"/>
          <a:chOff x="0" y="0"/>
          <a:chExt cx="0" cy="0"/>
        </a:xfrm>
      </p:grpSpPr>
      <p:sp>
        <p:nvSpPr>
          <p:cNvPr id="30" name="Google Shape;30;p44"/>
          <p:cNvSpPr/>
          <p:nvPr>
            <p:ph idx="2" type="pic"/>
          </p:nvPr>
        </p:nvSpPr>
        <p:spPr>
          <a:xfrm>
            <a:off x="7200479" y="1150210"/>
            <a:ext cx="2207046" cy="2204178"/>
          </a:xfrm>
          <a:prstGeom prst="rect">
            <a:avLst/>
          </a:prstGeom>
          <a:noFill/>
          <a:ln>
            <a:noFill/>
          </a:ln>
        </p:spPr>
      </p:sp>
      <p:sp>
        <p:nvSpPr>
          <p:cNvPr id="31" name="Google Shape;31;p44"/>
          <p:cNvSpPr/>
          <p:nvPr>
            <p:ph idx="3" type="pic"/>
          </p:nvPr>
        </p:nvSpPr>
        <p:spPr>
          <a:xfrm>
            <a:off x="8444632" y="2579683"/>
            <a:ext cx="3096807" cy="3096807"/>
          </a:xfrm>
          <a:prstGeom prst="rect">
            <a:avLst/>
          </a:prstGeom>
          <a:noFill/>
          <a:ln>
            <a:noFill/>
          </a:ln>
        </p:spPr>
      </p:sp>
      <p:sp>
        <p:nvSpPr>
          <p:cNvPr id="32" name="Google Shape;32;p44"/>
          <p:cNvSpPr txBox="1"/>
          <p:nvPr>
            <p:ph type="title"/>
          </p:nvPr>
        </p:nvSpPr>
        <p:spPr>
          <a:xfrm>
            <a:off x="539496" y="365124"/>
            <a:ext cx="58064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4"/>
          <p:cNvSpPr txBox="1"/>
          <p:nvPr>
            <p:ph idx="1" type="body"/>
          </p:nvPr>
        </p:nvSpPr>
        <p:spPr>
          <a:xfrm>
            <a:off x="539496" y="1825625"/>
            <a:ext cx="5806440"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4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44"/>
          <p:cNvSpPr/>
          <p:nvPr/>
        </p:nvSpPr>
        <p:spPr>
          <a:xfrm>
            <a:off x="10249620" y="1555068"/>
            <a:ext cx="819303" cy="79707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 name="Google Shape;38;p44"/>
          <p:cNvSpPr/>
          <p:nvPr/>
        </p:nvSpPr>
        <p:spPr>
          <a:xfrm>
            <a:off x="7590089" y="4034393"/>
            <a:ext cx="876704" cy="876704"/>
          </a:xfrm>
          <a:prstGeom prst="rect">
            <a:avLst/>
          </a:prstGeom>
          <a:noFill/>
          <a:ln cap="flat" cmpd="sng" w="1270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4" name="Shape 254"/>
        <p:cNvGrpSpPr/>
        <p:nvPr/>
      </p:nvGrpSpPr>
      <p:grpSpPr>
        <a:xfrm>
          <a:off x="0" y="0"/>
          <a:ext cx="0" cy="0"/>
          <a:chOff x="0" y="0"/>
          <a:chExt cx="0" cy="0"/>
        </a:xfrm>
      </p:grpSpPr>
      <p:sp>
        <p:nvSpPr>
          <p:cNvPr id="255" name="Google Shape;255;p7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7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57" name="Google Shape;257;p7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8" name="Google Shape;258;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
        <p:nvSpPr>
          <p:cNvPr id="261" name="Google Shape;261;p73"/>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62" name="Google Shape;262;p73"/>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3" name="Shape 263"/>
        <p:cNvGrpSpPr/>
        <p:nvPr/>
      </p:nvGrpSpPr>
      <p:grpSpPr>
        <a:xfrm>
          <a:off x="0" y="0"/>
          <a:ext cx="0" cy="0"/>
          <a:chOff x="0" y="0"/>
          <a:chExt cx="0" cy="0"/>
        </a:xfrm>
      </p:grpSpPr>
      <p:sp>
        <p:nvSpPr>
          <p:cNvPr id="264" name="Google Shape;264;p7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74"/>
          <p:cNvSpPr/>
          <p:nvPr>
            <p:ph idx="2" type="pic"/>
          </p:nvPr>
        </p:nvSpPr>
        <p:spPr>
          <a:xfrm>
            <a:off x="5183188" y="987425"/>
            <a:ext cx="6172200" cy="4873625"/>
          </a:xfrm>
          <a:prstGeom prst="rect">
            <a:avLst/>
          </a:prstGeom>
          <a:noFill/>
          <a:ln>
            <a:noFill/>
          </a:ln>
        </p:spPr>
      </p:sp>
      <p:sp>
        <p:nvSpPr>
          <p:cNvPr id="266" name="Google Shape;266;p7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7" name="Google Shape;267;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
        <p:nvSpPr>
          <p:cNvPr id="270" name="Google Shape;270;p74"/>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71" name="Google Shape;271;p74"/>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72" name="Shape 272"/>
        <p:cNvGrpSpPr/>
        <p:nvPr/>
      </p:nvGrpSpPr>
      <p:grpSpPr>
        <a:xfrm>
          <a:off x="0" y="0"/>
          <a:ext cx="0" cy="0"/>
          <a:chOff x="0" y="0"/>
          <a:chExt cx="0" cy="0"/>
        </a:xfrm>
      </p:grpSpPr>
      <p:pic>
        <p:nvPicPr>
          <p:cNvPr descr="nhs_ppt_normal_v2.jpg" id="273" name="Google Shape;273;p75"/>
          <p:cNvPicPr preferRelativeResize="0"/>
          <p:nvPr/>
        </p:nvPicPr>
        <p:blipFill rotWithShape="1">
          <a:blip r:embed="rId2">
            <a:alphaModFix/>
          </a:blip>
          <a:srcRect b="0" l="0" r="0" t="0"/>
          <a:stretch/>
        </p:blipFill>
        <p:spPr>
          <a:xfrm>
            <a:off x="0" y="0"/>
            <a:ext cx="12184497" cy="6858000"/>
          </a:xfrm>
          <a:prstGeom prst="rect">
            <a:avLst/>
          </a:prstGeom>
          <a:noFill/>
          <a:ln>
            <a:noFill/>
          </a:ln>
        </p:spPr>
      </p:pic>
      <p:sp>
        <p:nvSpPr>
          <p:cNvPr id="274" name="Google Shape;274;p75"/>
          <p:cNvSpPr txBox="1"/>
          <p:nvPr>
            <p:ph type="title"/>
          </p:nvPr>
        </p:nvSpPr>
        <p:spPr>
          <a:xfrm>
            <a:off x="736410" y="23626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nhs_ppt_normal_v2.jpg" id="275" name="Google Shape;275;p75"/>
          <p:cNvPicPr preferRelativeResize="0"/>
          <p:nvPr/>
        </p:nvPicPr>
        <p:blipFill rotWithShape="1">
          <a:blip r:embed="rId2">
            <a:alphaModFix/>
          </a:blip>
          <a:srcRect b="20695" l="57727" r="0" t="58611"/>
          <a:stretch/>
        </p:blipFill>
        <p:spPr>
          <a:xfrm>
            <a:off x="6815015" y="5276851"/>
            <a:ext cx="5150651" cy="1419225"/>
          </a:xfrm>
          <a:prstGeom prst="rect">
            <a:avLst/>
          </a:prstGeom>
          <a:noFill/>
          <a:ln>
            <a:noFill/>
          </a:ln>
        </p:spPr>
      </p:pic>
      <p:pic>
        <p:nvPicPr>
          <p:cNvPr id="276" name="Google Shape;276;p75"/>
          <p:cNvPicPr preferRelativeResize="0"/>
          <p:nvPr/>
        </p:nvPicPr>
        <p:blipFill rotWithShape="1">
          <a:blip r:embed="rId3">
            <a:alphaModFix/>
          </a:blip>
          <a:srcRect b="0" l="0" r="0" t="0"/>
          <a:stretch/>
        </p:blipFill>
        <p:spPr>
          <a:xfrm>
            <a:off x="9550400" y="5789898"/>
            <a:ext cx="2141418" cy="6568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icture">
  <p:cSld name="Quote slide with picture">
    <p:bg>
      <p:bgPr>
        <a:solidFill>
          <a:schemeClr val="dk1"/>
        </a:solidFill>
      </p:bgPr>
    </p:bg>
    <p:spTree>
      <p:nvGrpSpPr>
        <p:cNvPr id="39" name="Shape 39"/>
        <p:cNvGrpSpPr/>
        <p:nvPr/>
      </p:nvGrpSpPr>
      <p:grpSpPr>
        <a:xfrm>
          <a:off x="0" y="0"/>
          <a:ext cx="0" cy="0"/>
          <a:chOff x="0" y="0"/>
          <a:chExt cx="0" cy="0"/>
        </a:xfrm>
      </p:grpSpPr>
      <p:sp>
        <p:nvSpPr>
          <p:cNvPr id="40" name="Google Shape;40;p51"/>
          <p:cNvSpPr/>
          <p:nvPr>
            <p:ph idx="2" type="pic"/>
          </p:nvPr>
        </p:nvSpPr>
        <p:spPr>
          <a:xfrm>
            <a:off x="0" y="1"/>
            <a:ext cx="12192000" cy="6858000"/>
          </a:xfrm>
          <a:prstGeom prst="rect">
            <a:avLst/>
          </a:prstGeom>
          <a:noFill/>
          <a:ln>
            <a:noFill/>
          </a:ln>
        </p:spPr>
      </p:sp>
      <p:sp>
        <p:nvSpPr>
          <p:cNvPr id="41" name="Google Shape;41;p51"/>
          <p:cNvSpPr txBox="1"/>
          <p:nvPr>
            <p:ph type="title"/>
          </p:nvPr>
        </p:nvSpPr>
        <p:spPr>
          <a:xfrm>
            <a:off x="3111500" y="370600"/>
            <a:ext cx="5923842" cy="5923842"/>
          </a:xfrm>
          <a:prstGeom prst="rect">
            <a:avLst/>
          </a:prstGeom>
          <a:solidFill>
            <a:schemeClr val="lt1">
              <a:alpha val="94509"/>
            </a:schemeClr>
          </a:solidFill>
          <a:ln>
            <a:noFill/>
          </a:ln>
        </p:spPr>
        <p:txBody>
          <a:bodyPr anchorCtr="0" anchor="b" bIns="2331700" lIns="457200" spcFirstLastPara="1" rIns="457200" wrap="square" tIns="45700">
            <a:noAutofit/>
          </a:bodyPr>
          <a:lstStyle>
            <a:lvl1pPr lvl="0" algn="ctr">
              <a:lnSpc>
                <a:spcPct val="9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1"/>
          <p:cNvSpPr txBox="1"/>
          <p:nvPr>
            <p:ph idx="1" type="body"/>
          </p:nvPr>
        </p:nvSpPr>
        <p:spPr>
          <a:xfrm>
            <a:off x="3575304" y="4379976"/>
            <a:ext cx="5038344" cy="71323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5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46"/>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6"/>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6"/>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52"/>
          <p:cNvSpPr txBox="1"/>
          <p:nvPr>
            <p:ph type="ctrTitle"/>
          </p:nvPr>
        </p:nvSpPr>
        <p:spPr>
          <a:xfrm>
            <a:off x="1524001"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0664"/>
              <a:buFont typeface="Calibri"/>
              <a:buNone/>
              <a:defRPr sz="1066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2"/>
          <p:cNvSpPr txBox="1"/>
          <p:nvPr>
            <p:ph idx="1" type="subTitle"/>
          </p:nvPr>
        </p:nvSpPr>
        <p:spPr>
          <a:xfrm>
            <a:off x="1524001"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4266"/>
              <a:buNone/>
              <a:defRPr sz="4266"/>
            </a:lvl1pPr>
            <a:lvl2pPr lvl="1" algn="ctr">
              <a:lnSpc>
                <a:spcPct val="90000"/>
              </a:lnSpc>
              <a:spcBef>
                <a:spcPts val="500"/>
              </a:spcBef>
              <a:spcAft>
                <a:spcPts val="0"/>
              </a:spcAft>
              <a:buClr>
                <a:schemeClr val="dk1"/>
              </a:buClr>
              <a:buSzPts val="3555"/>
              <a:buNone/>
              <a:defRPr sz="3555"/>
            </a:lvl2pPr>
            <a:lvl3pPr lvl="2" algn="ctr">
              <a:lnSpc>
                <a:spcPct val="90000"/>
              </a:lnSpc>
              <a:spcBef>
                <a:spcPts val="500"/>
              </a:spcBef>
              <a:spcAft>
                <a:spcPts val="0"/>
              </a:spcAft>
              <a:buClr>
                <a:schemeClr val="dk1"/>
              </a:buClr>
              <a:buSzPts val="3199"/>
              <a:buNone/>
              <a:defRPr sz="3199"/>
            </a:lvl3pPr>
            <a:lvl4pPr lvl="3" algn="ctr">
              <a:lnSpc>
                <a:spcPct val="90000"/>
              </a:lnSpc>
              <a:spcBef>
                <a:spcPts val="500"/>
              </a:spcBef>
              <a:spcAft>
                <a:spcPts val="0"/>
              </a:spcAft>
              <a:buClr>
                <a:schemeClr val="dk1"/>
              </a:buClr>
              <a:buSzPts val="2844"/>
              <a:buNone/>
              <a:defRPr sz="2844"/>
            </a:lvl4pPr>
            <a:lvl5pPr lvl="4" algn="ctr">
              <a:lnSpc>
                <a:spcPct val="90000"/>
              </a:lnSpc>
              <a:spcBef>
                <a:spcPts val="500"/>
              </a:spcBef>
              <a:spcAft>
                <a:spcPts val="0"/>
              </a:spcAft>
              <a:buClr>
                <a:schemeClr val="dk1"/>
              </a:buClr>
              <a:buSzPts val="2844"/>
              <a:buNone/>
              <a:defRPr sz="2844"/>
            </a:lvl5pPr>
            <a:lvl6pPr lvl="5" algn="ctr">
              <a:lnSpc>
                <a:spcPct val="90000"/>
              </a:lnSpc>
              <a:spcBef>
                <a:spcPts val="500"/>
              </a:spcBef>
              <a:spcAft>
                <a:spcPts val="0"/>
              </a:spcAft>
              <a:buClr>
                <a:schemeClr val="dk1"/>
              </a:buClr>
              <a:buSzPts val="2844"/>
              <a:buNone/>
              <a:defRPr sz="2844"/>
            </a:lvl6pPr>
            <a:lvl7pPr lvl="6" algn="ctr">
              <a:lnSpc>
                <a:spcPct val="90000"/>
              </a:lnSpc>
              <a:spcBef>
                <a:spcPts val="500"/>
              </a:spcBef>
              <a:spcAft>
                <a:spcPts val="0"/>
              </a:spcAft>
              <a:buClr>
                <a:schemeClr val="dk1"/>
              </a:buClr>
              <a:buSzPts val="2844"/>
              <a:buNone/>
              <a:defRPr sz="2844"/>
            </a:lvl7pPr>
            <a:lvl8pPr lvl="7" algn="ctr">
              <a:lnSpc>
                <a:spcPct val="90000"/>
              </a:lnSpc>
              <a:spcBef>
                <a:spcPts val="500"/>
              </a:spcBef>
              <a:spcAft>
                <a:spcPts val="0"/>
              </a:spcAft>
              <a:buClr>
                <a:schemeClr val="dk1"/>
              </a:buClr>
              <a:buSzPts val="2844"/>
              <a:buNone/>
              <a:defRPr sz="2844"/>
            </a:lvl8pPr>
            <a:lvl9pPr lvl="8" algn="ctr">
              <a:lnSpc>
                <a:spcPct val="90000"/>
              </a:lnSpc>
              <a:spcBef>
                <a:spcPts val="500"/>
              </a:spcBef>
              <a:spcAft>
                <a:spcPts val="0"/>
              </a:spcAft>
              <a:buClr>
                <a:schemeClr val="dk1"/>
              </a:buClr>
              <a:buSzPts val="2844"/>
              <a:buNone/>
              <a:defRPr sz="2844"/>
            </a:lvl9pPr>
          </a:lstStyle>
          <a:p/>
        </p:txBody>
      </p:sp>
      <p:sp>
        <p:nvSpPr>
          <p:cNvPr id="61" name="Google Shape;61;p5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2"/>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53"/>
          <p:cNvSpPr txBox="1"/>
          <p:nvPr>
            <p:ph type="title"/>
          </p:nvPr>
        </p:nvSpPr>
        <p:spPr>
          <a:xfrm>
            <a:off x="831850"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664"/>
              <a:buFont typeface="Calibri"/>
              <a:buNone/>
              <a:defRPr sz="1066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3"/>
          <p:cNvSpPr txBox="1"/>
          <p:nvPr>
            <p:ph idx="1" type="body"/>
          </p:nvPr>
        </p:nvSpPr>
        <p:spPr>
          <a:xfrm>
            <a:off x="831850"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4266"/>
              <a:buNone/>
              <a:defRPr sz="4266">
                <a:solidFill>
                  <a:srgbClr val="888888"/>
                </a:solidFill>
              </a:defRPr>
            </a:lvl1pPr>
            <a:lvl2pPr indent="-228600" lvl="1" marL="914400" algn="l">
              <a:lnSpc>
                <a:spcPct val="90000"/>
              </a:lnSpc>
              <a:spcBef>
                <a:spcPts val="500"/>
              </a:spcBef>
              <a:spcAft>
                <a:spcPts val="0"/>
              </a:spcAft>
              <a:buClr>
                <a:srgbClr val="888888"/>
              </a:buClr>
              <a:buSzPts val="3555"/>
              <a:buNone/>
              <a:defRPr sz="3555">
                <a:solidFill>
                  <a:srgbClr val="888888"/>
                </a:solidFill>
              </a:defRPr>
            </a:lvl2pPr>
            <a:lvl3pPr indent="-228600" lvl="2" marL="1371600" algn="l">
              <a:lnSpc>
                <a:spcPct val="90000"/>
              </a:lnSpc>
              <a:spcBef>
                <a:spcPts val="500"/>
              </a:spcBef>
              <a:spcAft>
                <a:spcPts val="0"/>
              </a:spcAft>
              <a:buClr>
                <a:srgbClr val="888888"/>
              </a:buClr>
              <a:buSzPts val="3199"/>
              <a:buNone/>
              <a:defRPr sz="3199">
                <a:solidFill>
                  <a:srgbClr val="888888"/>
                </a:solidFill>
              </a:defRPr>
            </a:lvl3pPr>
            <a:lvl4pPr indent="-228600" lvl="3" marL="1828800" algn="l">
              <a:lnSpc>
                <a:spcPct val="90000"/>
              </a:lnSpc>
              <a:spcBef>
                <a:spcPts val="500"/>
              </a:spcBef>
              <a:spcAft>
                <a:spcPts val="0"/>
              </a:spcAft>
              <a:buClr>
                <a:srgbClr val="888888"/>
              </a:buClr>
              <a:buSzPts val="2844"/>
              <a:buNone/>
              <a:defRPr sz="2844">
                <a:solidFill>
                  <a:srgbClr val="888888"/>
                </a:solidFill>
              </a:defRPr>
            </a:lvl4pPr>
            <a:lvl5pPr indent="-228600" lvl="4" marL="2286000" algn="l">
              <a:lnSpc>
                <a:spcPct val="90000"/>
              </a:lnSpc>
              <a:spcBef>
                <a:spcPts val="500"/>
              </a:spcBef>
              <a:spcAft>
                <a:spcPts val="0"/>
              </a:spcAft>
              <a:buClr>
                <a:srgbClr val="888888"/>
              </a:buClr>
              <a:buSzPts val="2844"/>
              <a:buNone/>
              <a:defRPr sz="2844">
                <a:solidFill>
                  <a:srgbClr val="888888"/>
                </a:solidFill>
              </a:defRPr>
            </a:lvl5pPr>
            <a:lvl6pPr indent="-228600" lvl="5" marL="2743200" algn="l">
              <a:lnSpc>
                <a:spcPct val="90000"/>
              </a:lnSpc>
              <a:spcBef>
                <a:spcPts val="500"/>
              </a:spcBef>
              <a:spcAft>
                <a:spcPts val="0"/>
              </a:spcAft>
              <a:buClr>
                <a:srgbClr val="888888"/>
              </a:buClr>
              <a:buSzPts val="2844"/>
              <a:buNone/>
              <a:defRPr sz="2844">
                <a:solidFill>
                  <a:srgbClr val="888888"/>
                </a:solidFill>
              </a:defRPr>
            </a:lvl6pPr>
            <a:lvl7pPr indent="-228600" lvl="6" marL="3200400" algn="l">
              <a:lnSpc>
                <a:spcPct val="90000"/>
              </a:lnSpc>
              <a:spcBef>
                <a:spcPts val="500"/>
              </a:spcBef>
              <a:spcAft>
                <a:spcPts val="0"/>
              </a:spcAft>
              <a:buClr>
                <a:srgbClr val="888888"/>
              </a:buClr>
              <a:buSzPts val="2844"/>
              <a:buNone/>
              <a:defRPr sz="2844">
                <a:solidFill>
                  <a:srgbClr val="888888"/>
                </a:solidFill>
              </a:defRPr>
            </a:lvl7pPr>
            <a:lvl8pPr indent="-228600" lvl="7" marL="3657600" algn="l">
              <a:lnSpc>
                <a:spcPct val="90000"/>
              </a:lnSpc>
              <a:spcBef>
                <a:spcPts val="500"/>
              </a:spcBef>
              <a:spcAft>
                <a:spcPts val="0"/>
              </a:spcAft>
              <a:buClr>
                <a:srgbClr val="888888"/>
              </a:buClr>
              <a:buSzPts val="2844"/>
              <a:buNone/>
              <a:defRPr sz="2844">
                <a:solidFill>
                  <a:srgbClr val="888888"/>
                </a:solidFill>
              </a:defRPr>
            </a:lvl8pPr>
            <a:lvl9pPr indent="-228600" lvl="8" marL="4114800" algn="l">
              <a:lnSpc>
                <a:spcPct val="90000"/>
              </a:lnSpc>
              <a:spcBef>
                <a:spcPts val="500"/>
              </a:spcBef>
              <a:spcAft>
                <a:spcPts val="0"/>
              </a:spcAft>
              <a:buClr>
                <a:srgbClr val="888888"/>
              </a:buClr>
              <a:buSzPts val="2844"/>
              <a:buNone/>
              <a:defRPr sz="2844">
                <a:solidFill>
                  <a:srgbClr val="888888"/>
                </a:solidFill>
              </a:defRPr>
            </a:lvl9pPr>
          </a:lstStyle>
          <a:p/>
        </p:txBody>
      </p:sp>
      <p:sp>
        <p:nvSpPr>
          <p:cNvPr id="67" name="Google Shape;67;p5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53"/>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54"/>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4"/>
          <p:cNvSpPr txBox="1"/>
          <p:nvPr>
            <p:ph idx="1" type="body"/>
          </p:nvPr>
        </p:nvSpPr>
        <p:spPr>
          <a:xfrm>
            <a:off x="838201"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5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4"/>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55"/>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5"/>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4266"/>
              <a:buNone/>
              <a:defRPr b="1" sz="4266"/>
            </a:lvl1pPr>
            <a:lvl2pPr indent="-228600" lvl="1" marL="914400" algn="l">
              <a:lnSpc>
                <a:spcPct val="90000"/>
              </a:lnSpc>
              <a:spcBef>
                <a:spcPts val="500"/>
              </a:spcBef>
              <a:spcAft>
                <a:spcPts val="0"/>
              </a:spcAft>
              <a:buClr>
                <a:schemeClr val="dk1"/>
              </a:buClr>
              <a:buSzPts val="3555"/>
              <a:buNone/>
              <a:defRPr b="1" sz="3555"/>
            </a:lvl2pPr>
            <a:lvl3pPr indent="-228600" lvl="2" marL="1371600" algn="l">
              <a:lnSpc>
                <a:spcPct val="90000"/>
              </a:lnSpc>
              <a:spcBef>
                <a:spcPts val="500"/>
              </a:spcBef>
              <a:spcAft>
                <a:spcPts val="0"/>
              </a:spcAft>
              <a:buClr>
                <a:schemeClr val="dk1"/>
              </a:buClr>
              <a:buSzPts val="3199"/>
              <a:buNone/>
              <a:defRPr b="1" sz="3199"/>
            </a:lvl3pPr>
            <a:lvl4pPr indent="-228600" lvl="3" marL="1828800" algn="l">
              <a:lnSpc>
                <a:spcPct val="90000"/>
              </a:lnSpc>
              <a:spcBef>
                <a:spcPts val="500"/>
              </a:spcBef>
              <a:spcAft>
                <a:spcPts val="0"/>
              </a:spcAft>
              <a:buClr>
                <a:schemeClr val="dk1"/>
              </a:buClr>
              <a:buSzPts val="2844"/>
              <a:buNone/>
              <a:defRPr b="1" sz="2844"/>
            </a:lvl4pPr>
            <a:lvl5pPr indent="-228600" lvl="4" marL="2286000" algn="l">
              <a:lnSpc>
                <a:spcPct val="90000"/>
              </a:lnSpc>
              <a:spcBef>
                <a:spcPts val="500"/>
              </a:spcBef>
              <a:spcAft>
                <a:spcPts val="0"/>
              </a:spcAft>
              <a:buClr>
                <a:schemeClr val="dk1"/>
              </a:buClr>
              <a:buSzPts val="2844"/>
              <a:buNone/>
              <a:defRPr b="1" sz="2844"/>
            </a:lvl5pPr>
            <a:lvl6pPr indent="-228600" lvl="5" marL="2743200" algn="l">
              <a:lnSpc>
                <a:spcPct val="90000"/>
              </a:lnSpc>
              <a:spcBef>
                <a:spcPts val="500"/>
              </a:spcBef>
              <a:spcAft>
                <a:spcPts val="0"/>
              </a:spcAft>
              <a:buClr>
                <a:schemeClr val="dk1"/>
              </a:buClr>
              <a:buSzPts val="2844"/>
              <a:buNone/>
              <a:defRPr b="1" sz="2844"/>
            </a:lvl6pPr>
            <a:lvl7pPr indent="-228600" lvl="6" marL="3200400" algn="l">
              <a:lnSpc>
                <a:spcPct val="90000"/>
              </a:lnSpc>
              <a:spcBef>
                <a:spcPts val="500"/>
              </a:spcBef>
              <a:spcAft>
                <a:spcPts val="0"/>
              </a:spcAft>
              <a:buClr>
                <a:schemeClr val="dk1"/>
              </a:buClr>
              <a:buSzPts val="2844"/>
              <a:buNone/>
              <a:defRPr b="1" sz="2844"/>
            </a:lvl7pPr>
            <a:lvl8pPr indent="-228600" lvl="7" marL="3657600" algn="l">
              <a:lnSpc>
                <a:spcPct val="90000"/>
              </a:lnSpc>
              <a:spcBef>
                <a:spcPts val="500"/>
              </a:spcBef>
              <a:spcAft>
                <a:spcPts val="0"/>
              </a:spcAft>
              <a:buClr>
                <a:schemeClr val="dk1"/>
              </a:buClr>
              <a:buSzPts val="2844"/>
              <a:buNone/>
              <a:defRPr b="1" sz="2844"/>
            </a:lvl8pPr>
            <a:lvl9pPr indent="-228600" lvl="8" marL="4114800" algn="l">
              <a:lnSpc>
                <a:spcPct val="90000"/>
              </a:lnSpc>
              <a:spcBef>
                <a:spcPts val="500"/>
              </a:spcBef>
              <a:spcAft>
                <a:spcPts val="0"/>
              </a:spcAft>
              <a:buClr>
                <a:schemeClr val="dk1"/>
              </a:buClr>
              <a:buSzPts val="2844"/>
              <a:buNone/>
              <a:defRPr b="1" sz="2844"/>
            </a:lvl9pPr>
          </a:lstStyle>
          <a:p/>
        </p:txBody>
      </p:sp>
      <p:sp>
        <p:nvSpPr>
          <p:cNvPr id="80" name="Google Shape;80;p55"/>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4266"/>
              <a:buNone/>
              <a:defRPr b="1" sz="4266"/>
            </a:lvl1pPr>
            <a:lvl2pPr indent="-228600" lvl="1" marL="914400" algn="l">
              <a:lnSpc>
                <a:spcPct val="90000"/>
              </a:lnSpc>
              <a:spcBef>
                <a:spcPts val="500"/>
              </a:spcBef>
              <a:spcAft>
                <a:spcPts val="0"/>
              </a:spcAft>
              <a:buClr>
                <a:schemeClr val="dk1"/>
              </a:buClr>
              <a:buSzPts val="3555"/>
              <a:buNone/>
              <a:defRPr b="1" sz="3555"/>
            </a:lvl2pPr>
            <a:lvl3pPr indent="-228600" lvl="2" marL="1371600" algn="l">
              <a:lnSpc>
                <a:spcPct val="90000"/>
              </a:lnSpc>
              <a:spcBef>
                <a:spcPts val="500"/>
              </a:spcBef>
              <a:spcAft>
                <a:spcPts val="0"/>
              </a:spcAft>
              <a:buClr>
                <a:schemeClr val="dk1"/>
              </a:buClr>
              <a:buSzPts val="3199"/>
              <a:buNone/>
              <a:defRPr b="1" sz="3199"/>
            </a:lvl3pPr>
            <a:lvl4pPr indent="-228600" lvl="3" marL="1828800" algn="l">
              <a:lnSpc>
                <a:spcPct val="90000"/>
              </a:lnSpc>
              <a:spcBef>
                <a:spcPts val="500"/>
              </a:spcBef>
              <a:spcAft>
                <a:spcPts val="0"/>
              </a:spcAft>
              <a:buClr>
                <a:schemeClr val="dk1"/>
              </a:buClr>
              <a:buSzPts val="2844"/>
              <a:buNone/>
              <a:defRPr b="1" sz="2844"/>
            </a:lvl4pPr>
            <a:lvl5pPr indent="-228600" lvl="4" marL="2286000" algn="l">
              <a:lnSpc>
                <a:spcPct val="90000"/>
              </a:lnSpc>
              <a:spcBef>
                <a:spcPts val="500"/>
              </a:spcBef>
              <a:spcAft>
                <a:spcPts val="0"/>
              </a:spcAft>
              <a:buClr>
                <a:schemeClr val="dk1"/>
              </a:buClr>
              <a:buSzPts val="2844"/>
              <a:buNone/>
              <a:defRPr b="1" sz="2844"/>
            </a:lvl5pPr>
            <a:lvl6pPr indent="-228600" lvl="5" marL="2743200" algn="l">
              <a:lnSpc>
                <a:spcPct val="90000"/>
              </a:lnSpc>
              <a:spcBef>
                <a:spcPts val="500"/>
              </a:spcBef>
              <a:spcAft>
                <a:spcPts val="0"/>
              </a:spcAft>
              <a:buClr>
                <a:schemeClr val="dk1"/>
              </a:buClr>
              <a:buSzPts val="2844"/>
              <a:buNone/>
              <a:defRPr b="1" sz="2844"/>
            </a:lvl6pPr>
            <a:lvl7pPr indent="-228600" lvl="6" marL="3200400" algn="l">
              <a:lnSpc>
                <a:spcPct val="90000"/>
              </a:lnSpc>
              <a:spcBef>
                <a:spcPts val="500"/>
              </a:spcBef>
              <a:spcAft>
                <a:spcPts val="0"/>
              </a:spcAft>
              <a:buClr>
                <a:schemeClr val="dk1"/>
              </a:buClr>
              <a:buSzPts val="2844"/>
              <a:buNone/>
              <a:defRPr b="1" sz="2844"/>
            </a:lvl7pPr>
            <a:lvl8pPr indent="-228600" lvl="7" marL="3657600" algn="l">
              <a:lnSpc>
                <a:spcPct val="90000"/>
              </a:lnSpc>
              <a:spcBef>
                <a:spcPts val="500"/>
              </a:spcBef>
              <a:spcAft>
                <a:spcPts val="0"/>
              </a:spcAft>
              <a:buClr>
                <a:schemeClr val="dk1"/>
              </a:buClr>
              <a:buSzPts val="2844"/>
              <a:buNone/>
              <a:defRPr b="1" sz="2844"/>
            </a:lvl8pPr>
            <a:lvl9pPr indent="-228600" lvl="8" marL="4114800" algn="l">
              <a:lnSpc>
                <a:spcPct val="90000"/>
              </a:lnSpc>
              <a:spcBef>
                <a:spcPts val="500"/>
              </a:spcBef>
              <a:spcAft>
                <a:spcPts val="0"/>
              </a:spcAft>
              <a:buClr>
                <a:schemeClr val="dk1"/>
              </a:buClr>
              <a:buSzPts val="2844"/>
              <a:buNone/>
              <a:defRPr b="1" sz="2844"/>
            </a:lvl9pPr>
          </a:lstStyle>
          <a:p/>
        </p:txBody>
      </p:sp>
      <p:sp>
        <p:nvSpPr>
          <p:cNvPr id="82" name="Google Shape;82;p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5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5"/>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2" Type="http://schemas.openxmlformats.org/officeDocument/2006/relationships/theme" Target="../theme/theme1.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6" Type="http://schemas.openxmlformats.org/officeDocument/2006/relationships/slideLayout" Target="../slideLayouts/slideLayout21.xml"/><Relationship Id="rId18" Type="http://schemas.openxmlformats.org/officeDocument/2006/relationships/theme" Target="../theme/theme4.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45"/>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45"/>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4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133"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0" name="Google Shape;50;p45"/>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133"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1" name="Google Shape;51;p4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133"/>
              <a:buFont typeface="Arial"/>
              <a:buNone/>
              <a:defRPr b="0" i="0" sz="213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wentieth Century"/>
              <a:buNone/>
              <a:defRPr b="0" i="0" sz="44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4" name="Google Shape;12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25" name="Google Shape;12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26" name="Google Shape;12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20.pn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8.jpg"/><Relationship Id="rId5"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9.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8.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chart" Target="../charts/char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9.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20.png"/><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
          <p:cNvSpPr txBox="1"/>
          <p:nvPr>
            <p:ph type="title"/>
          </p:nvPr>
        </p:nvSpPr>
        <p:spPr>
          <a:xfrm>
            <a:off x="3305909" y="3657601"/>
            <a:ext cx="8466992" cy="11049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b="1" lang="en-GB" sz="4400">
                <a:latin typeface="Calibri"/>
                <a:ea typeface="Calibri"/>
                <a:cs typeface="Calibri"/>
                <a:sym typeface="Calibri"/>
              </a:rPr>
              <a:t>The Expanded General Practice Team</a:t>
            </a:r>
            <a:br>
              <a:rPr b="1" lang="en-GB">
                <a:latin typeface="Calibri"/>
                <a:ea typeface="Calibri"/>
                <a:cs typeface="Calibri"/>
                <a:sym typeface="Calibri"/>
              </a:rPr>
            </a:br>
            <a:br>
              <a:rPr b="1" lang="en-GB">
                <a:latin typeface="Calibri"/>
                <a:ea typeface="Calibri"/>
                <a:cs typeface="Calibri"/>
                <a:sym typeface="Calibri"/>
              </a:rPr>
            </a:br>
            <a:r>
              <a:rPr b="1" lang="en-GB" sz="4400">
                <a:latin typeface="Calibri"/>
                <a:ea typeface="Calibri"/>
                <a:cs typeface="Calibri"/>
                <a:sym typeface="Calibri"/>
              </a:rPr>
              <a:t>NHS Forth Valley’s Approach to Primary Care Reform and Pandemic Recovery</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0"/>
          <p:cNvSpPr/>
          <p:nvPr/>
        </p:nvSpPr>
        <p:spPr>
          <a:xfrm>
            <a:off x="-61120" y="0"/>
            <a:ext cx="3997842" cy="6858000"/>
          </a:xfrm>
          <a:prstGeom prst="flowChartDelay">
            <a:avLst/>
          </a:prstGeom>
          <a:solidFill>
            <a:srgbClr val="4A7EE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p10"/>
          <p:cNvSpPr txBox="1"/>
          <p:nvPr>
            <p:ph type="title"/>
          </p:nvPr>
        </p:nvSpPr>
        <p:spPr>
          <a:xfrm>
            <a:off x="272903" y="1419385"/>
            <a:ext cx="3329796"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GB">
                <a:solidFill>
                  <a:srgbClr val="FFFFFF"/>
                </a:solidFill>
              </a:rPr>
              <a:t>A plan which was </a:t>
            </a:r>
            <a:br>
              <a:rPr lang="en-GB">
                <a:solidFill>
                  <a:srgbClr val="FFFFFF"/>
                </a:solidFill>
              </a:rPr>
            </a:br>
            <a:r>
              <a:rPr lang="en-GB">
                <a:solidFill>
                  <a:srgbClr val="FFFFFF"/>
                </a:solidFill>
              </a:rPr>
              <a:t>meaningful to practices</a:t>
            </a:r>
            <a:br>
              <a:rPr lang="en-GB">
                <a:solidFill>
                  <a:srgbClr val="FFFFFF"/>
                </a:solidFill>
              </a:rPr>
            </a:br>
            <a:br>
              <a:rPr lang="en-GB">
                <a:solidFill>
                  <a:srgbClr val="FFFFFF"/>
                </a:solidFill>
              </a:rPr>
            </a:br>
            <a:endParaRPr>
              <a:solidFill>
                <a:srgbClr val="FFFFFF"/>
              </a:solidFill>
            </a:endParaRPr>
          </a:p>
        </p:txBody>
      </p:sp>
      <p:sp>
        <p:nvSpPr>
          <p:cNvPr id="357" name="Google Shape;357;p10"/>
          <p:cNvSpPr txBox="1"/>
          <p:nvPr/>
        </p:nvSpPr>
        <p:spPr>
          <a:xfrm>
            <a:off x="4270745" y="453121"/>
            <a:ext cx="6906491" cy="5585619"/>
          </a:xfrm>
          <a:prstGeom prst="rect">
            <a:avLst/>
          </a:prstGeom>
          <a:noFill/>
          <a:ln>
            <a:noFill/>
          </a:ln>
        </p:spPr>
        <p:txBody>
          <a:bodyPr anchorCtr="0" anchor="ctr" bIns="45700" lIns="91425" spcFirstLastPara="1" rIns="91425" wrap="square" tIns="45700">
            <a:normAutofit/>
          </a:bodyPr>
          <a:lstStyle/>
          <a:p>
            <a:pPr indent="-228594" lvl="0" marL="228594" marR="0" rtl="0" algn="l">
              <a:lnSpc>
                <a:spcPct val="9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Additional professional roles within the practice team. (per 5000 patients)</a:t>
            </a:r>
            <a:endParaRPr b="0" i="0" sz="2400" u="none" cap="none" strike="noStrike">
              <a:solidFill>
                <a:schemeClr val="dk1"/>
              </a:solidFill>
              <a:latin typeface="Calibri"/>
              <a:ea typeface="Calibri"/>
              <a:cs typeface="Calibri"/>
              <a:sym typeface="Calibri"/>
            </a:endParaRPr>
          </a:p>
          <a:p>
            <a:pPr indent="-457200" lvl="0" marL="457200" marR="0" rtl="0" algn="l">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1wte pharmacy team </a:t>
            </a:r>
            <a:endParaRPr b="0" i="0" sz="2400" u="none" cap="none" strike="noStrike">
              <a:solidFill>
                <a:schemeClr val="dk1"/>
              </a:solidFill>
              <a:latin typeface="Calibri"/>
              <a:ea typeface="Calibri"/>
              <a:cs typeface="Calibri"/>
              <a:sym typeface="Calibri"/>
            </a:endParaRPr>
          </a:p>
          <a:p>
            <a:pPr indent="-457200" lvl="0" marL="457200" marR="0" rtl="0" algn="l">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1wte mix of advanced practitioners.</a:t>
            </a:r>
            <a:endParaRPr b="0" i="0" sz="2400" u="none" cap="none" strike="noStrike">
              <a:solidFill>
                <a:schemeClr val="dk1"/>
              </a:solidFill>
              <a:latin typeface="Calibri"/>
              <a:ea typeface="Calibri"/>
              <a:cs typeface="Calibri"/>
              <a:sym typeface="Calibri"/>
            </a:endParaRPr>
          </a:p>
          <a:p>
            <a:pPr indent="-228594" lvl="0" marL="228594" marR="0" rtl="0" algn="l">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Also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all bloods and treatment room services delivered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 all immunisations delivered</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 Support to deliver urgent care home consultations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Access to a Link worker within practices in most deprived communities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Practice Admin Teams skilled in Signposting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Six pins pointed on several spots on a road map" id="363" name="Google Shape;363;p11"/>
          <p:cNvPicPr preferRelativeResize="0"/>
          <p:nvPr/>
        </p:nvPicPr>
        <p:blipFill rotWithShape="1">
          <a:blip r:embed="rId3">
            <a:alphaModFix/>
          </a:blip>
          <a:srcRect b="-2" l="14250" r="18996" t="0"/>
          <a:stretch/>
        </p:blipFill>
        <p:spPr>
          <a:xfrm>
            <a:off x="6796235" y="1212111"/>
            <a:ext cx="4178973" cy="4178993"/>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grpSp>
        <p:nvGrpSpPr>
          <p:cNvPr id="364" name="Google Shape;364;p11"/>
          <p:cNvGrpSpPr/>
          <p:nvPr/>
        </p:nvGrpSpPr>
        <p:grpSpPr>
          <a:xfrm>
            <a:off x="602011" y="2319472"/>
            <a:ext cx="5146549" cy="3125430"/>
            <a:chOff x="0" y="448256"/>
            <a:chExt cx="5146549" cy="3125430"/>
          </a:xfrm>
        </p:grpSpPr>
        <p:sp>
          <p:nvSpPr>
            <p:cNvPr id="365" name="Google Shape;365;p11"/>
            <p:cNvSpPr/>
            <p:nvPr/>
          </p:nvSpPr>
          <p:spPr>
            <a:xfrm>
              <a:off x="0" y="448256"/>
              <a:ext cx="5146549" cy="527670"/>
            </a:xfrm>
            <a:prstGeom prst="roundRect">
              <a:avLst>
                <a:gd fmla="val 16667" name="adj"/>
              </a:avLst>
            </a:prstGeom>
            <a:solidFill>
              <a:schemeClr val="dk2"/>
            </a:solidFill>
            <a:ln cap="flat" cmpd="sng" w="1905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1"/>
            <p:cNvSpPr txBox="1"/>
            <p:nvPr/>
          </p:nvSpPr>
          <p:spPr>
            <a:xfrm>
              <a:off x="25759" y="474015"/>
              <a:ext cx="5095031" cy="476152"/>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1" i="0" lang="en-GB" sz="2200" u="none" cap="none" strike="noStrike">
                  <a:solidFill>
                    <a:schemeClr val="lt1"/>
                  </a:solidFill>
                  <a:latin typeface="Calibri"/>
                  <a:ea typeface="Calibri"/>
                  <a:cs typeface="Calibri"/>
                  <a:sym typeface="Calibri"/>
                </a:rPr>
                <a:t>Pharmacotherapy</a:t>
              </a:r>
              <a:r>
                <a:rPr b="1" i="0" lang="en-GB" sz="2200" u="none" cap="none" strike="noStrike">
                  <a:solidFill>
                    <a:schemeClr val="lt1"/>
                  </a:solidFill>
                  <a:latin typeface="Twentieth Century"/>
                  <a:ea typeface="Twentieth Century"/>
                  <a:cs typeface="Twentieth Century"/>
                  <a:sym typeface="Twentieth Century"/>
                </a:rPr>
                <a:t> – 4 clusters</a:t>
              </a:r>
              <a:endParaRPr b="0" i="0" sz="2200" u="none" cap="none" strike="noStrike">
                <a:solidFill>
                  <a:schemeClr val="lt1"/>
                </a:solidFill>
                <a:latin typeface="Calibri"/>
                <a:ea typeface="Calibri"/>
                <a:cs typeface="Calibri"/>
                <a:sym typeface="Calibri"/>
              </a:endParaRPr>
            </a:p>
          </p:txBody>
        </p:sp>
        <p:sp>
          <p:nvSpPr>
            <p:cNvPr id="367" name="Google Shape;367;p11"/>
            <p:cNvSpPr/>
            <p:nvPr/>
          </p:nvSpPr>
          <p:spPr>
            <a:xfrm>
              <a:off x="0" y="1039286"/>
              <a:ext cx="5146549" cy="527670"/>
            </a:xfrm>
            <a:prstGeom prst="roundRect">
              <a:avLst>
                <a:gd fmla="val 16667" name="adj"/>
              </a:avLst>
            </a:prstGeom>
            <a:solidFill>
              <a:schemeClr val="dk2"/>
            </a:solidFill>
            <a:ln cap="flat" cmpd="sng" w="1905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1"/>
            <p:cNvSpPr txBox="1"/>
            <p:nvPr/>
          </p:nvSpPr>
          <p:spPr>
            <a:xfrm>
              <a:off x="25759" y="1065045"/>
              <a:ext cx="5095031" cy="476152"/>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1" i="0" lang="en-GB" sz="2200" u="none" cap="none" strike="noStrike">
                  <a:solidFill>
                    <a:schemeClr val="lt1"/>
                  </a:solidFill>
                  <a:latin typeface="Calibri"/>
                  <a:ea typeface="Calibri"/>
                  <a:cs typeface="Calibri"/>
                  <a:sym typeface="Calibri"/>
                </a:rPr>
                <a:t>Additional Professional Roles</a:t>
              </a:r>
              <a:r>
                <a:rPr b="1" i="0" lang="en-GB" sz="2200" u="none" cap="none" strike="noStrike">
                  <a:solidFill>
                    <a:schemeClr val="lt1"/>
                  </a:solidFill>
                  <a:latin typeface="Twentieth Century"/>
                  <a:ea typeface="Twentieth Century"/>
                  <a:cs typeface="Twentieth Century"/>
                  <a:sym typeface="Twentieth Century"/>
                </a:rPr>
                <a:t> - 5 clusters:</a:t>
              </a:r>
              <a:endParaRPr b="0" i="0" sz="2200" u="none" cap="none" strike="noStrike">
                <a:solidFill>
                  <a:schemeClr val="lt1"/>
                </a:solidFill>
                <a:latin typeface="Calibri"/>
                <a:ea typeface="Calibri"/>
                <a:cs typeface="Calibri"/>
                <a:sym typeface="Calibri"/>
              </a:endParaRPr>
            </a:p>
          </p:txBody>
        </p:sp>
        <p:sp>
          <p:nvSpPr>
            <p:cNvPr id="369" name="Google Shape;369;p11"/>
            <p:cNvSpPr/>
            <p:nvPr/>
          </p:nvSpPr>
          <p:spPr>
            <a:xfrm>
              <a:off x="0" y="1566956"/>
              <a:ext cx="5146549" cy="8880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1"/>
            <p:cNvSpPr txBox="1"/>
            <p:nvPr/>
          </p:nvSpPr>
          <p:spPr>
            <a:xfrm>
              <a:off x="0" y="1566956"/>
              <a:ext cx="5146549" cy="888030"/>
            </a:xfrm>
            <a:prstGeom prst="rect">
              <a:avLst/>
            </a:prstGeom>
            <a:noFill/>
            <a:ln>
              <a:noFill/>
            </a:ln>
          </p:spPr>
          <p:txBody>
            <a:bodyPr anchorCtr="0" anchor="t" bIns="27925" lIns="163400" spcFirstLastPara="1" rIns="156450" wrap="square" tIns="27925">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en-GB" sz="1700" u="none" cap="none" strike="noStrike">
                  <a:solidFill>
                    <a:schemeClr val="dk1"/>
                  </a:solidFill>
                  <a:latin typeface="Calibri"/>
                  <a:ea typeface="Calibri"/>
                  <a:cs typeface="Calibri"/>
                  <a:sym typeface="Calibri"/>
                </a:rPr>
                <a:t>Urgent Care Advanced Practitioner</a:t>
              </a:r>
              <a:endParaRPr b="1" i="0" sz="1700" u="none" cap="none" strike="noStrike">
                <a:solidFill>
                  <a:schemeClr val="dk1"/>
                </a:solidFill>
                <a:latin typeface="Twentieth Century"/>
                <a:ea typeface="Twentieth Century"/>
                <a:cs typeface="Twentieth Century"/>
                <a:sym typeface="Twentieth Century"/>
              </a:endParaRPr>
            </a:p>
            <a:p>
              <a:pPr indent="-171450" lvl="1" marL="171450" marR="0" rtl="0" algn="l">
                <a:lnSpc>
                  <a:spcPct val="90000"/>
                </a:lnSpc>
                <a:spcBef>
                  <a:spcPts val="340"/>
                </a:spcBef>
                <a:spcAft>
                  <a:spcPts val="0"/>
                </a:spcAft>
                <a:buClr>
                  <a:schemeClr val="dk1"/>
                </a:buClr>
                <a:buSzPts val="1700"/>
                <a:buFont typeface="Twentieth Century"/>
                <a:buChar char="•"/>
              </a:pPr>
              <a:r>
                <a:rPr b="0" i="0" lang="en-GB" sz="1700" u="none" cap="none" strike="noStrike">
                  <a:solidFill>
                    <a:schemeClr val="dk1"/>
                  </a:solidFill>
                  <a:latin typeface="Twentieth Century"/>
                  <a:ea typeface="Twentieth Century"/>
                  <a:cs typeface="Twentieth Century"/>
                  <a:sym typeface="Twentieth Century"/>
                </a:rPr>
                <a:t>Advanced practice Physio</a:t>
              </a:r>
              <a:endParaRPr b="0" i="0" sz="1700" u="none" cap="none" strike="noStrike">
                <a:solidFill>
                  <a:schemeClr val="dk1"/>
                </a:solidFill>
                <a:latin typeface="Calibri"/>
                <a:ea typeface="Calibri"/>
                <a:cs typeface="Calibri"/>
                <a:sym typeface="Calibri"/>
              </a:endParaRPr>
            </a:p>
            <a:p>
              <a:pPr indent="-171450" lvl="1" marL="171450" marR="0" rtl="0" algn="l">
                <a:lnSpc>
                  <a:spcPct val="90000"/>
                </a:lnSpc>
                <a:spcBef>
                  <a:spcPts val="340"/>
                </a:spcBef>
                <a:spcAft>
                  <a:spcPts val="0"/>
                </a:spcAft>
                <a:buClr>
                  <a:schemeClr val="dk1"/>
                </a:buClr>
                <a:buSzPts val="1700"/>
                <a:buFont typeface="Twentieth Century"/>
                <a:buChar char="•"/>
              </a:pPr>
              <a:r>
                <a:rPr b="0" i="0" lang="en-GB" sz="1700" u="none" cap="none" strike="noStrike">
                  <a:solidFill>
                    <a:schemeClr val="dk1"/>
                  </a:solidFill>
                  <a:latin typeface="Twentieth Century"/>
                  <a:ea typeface="Twentieth Century"/>
                  <a:cs typeface="Twentieth Century"/>
                  <a:sym typeface="Twentieth Century"/>
                </a:rPr>
                <a:t>Mental Health Practitioner</a:t>
              </a:r>
              <a:endParaRPr b="0" i="0" sz="1700" u="none" cap="none" strike="noStrike">
                <a:solidFill>
                  <a:schemeClr val="dk1"/>
                </a:solidFill>
                <a:latin typeface="Calibri"/>
                <a:ea typeface="Calibri"/>
                <a:cs typeface="Calibri"/>
                <a:sym typeface="Calibri"/>
              </a:endParaRPr>
            </a:p>
          </p:txBody>
        </p:sp>
        <p:sp>
          <p:nvSpPr>
            <p:cNvPr id="371" name="Google Shape;371;p11"/>
            <p:cNvSpPr/>
            <p:nvPr/>
          </p:nvSpPr>
          <p:spPr>
            <a:xfrm>
              <a:off x="0" y="2454986"/>
              <a:ext cx="5146549" cy="527670"/>
            </a:xfrm>
            <a:prstGeom prst="roundRect">
              <a:avLst>
                <a:gd fmla="val 16667" name="adj"/>
              </a:avLst>
            </a:prstGeom>
            <a:solidFill>
              <a:schemeClr val="dk2"/>
            </a:solidFill>
            <a:ln cap="flat" cmpd="sng" w="1905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1"/>
            <p:cNvSpPr txBox="1"/>
            <p:nvPr/>
          </p:nvSpPr>
          <p:spPr>
            <a:xfrm>
              <a:off x="25759" y="2480745"/>
              <a:ext cx="5095031" cy="476152"/>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0" i="0" lang="en-GB" sz="2200" u="none" cap="none" strike="noStrike">
                  <a:solidFill>
                    <a:schemeClr val="lt1"/>
                  </a:solidFill>
                  <a:latin typeface="Calibri"/>
                  <a:ea typeface="Calibri"/>
                  <a:cs typeface="Calibri"/>
                  <a:sym typeface="Calibri"/>
                </a:rPr>
                <a:t>Phlebotomy &amp; Immunisations</a:t>
              </a:r>
              <a:endParaRPr b="1" i="0" sz="2200" u="none" cap="none" strike="noStrike">
                <a:solidFill>
                  <a:schemeClr val="lt1"/>
                </a:solidFill>
                <a:latin typeface="Twentieth Century"/>
                <a:ea typeface="Twentieth Century"/>
                <a:cs typeface="Twentieth Century"/>
                <a:sym typeface="Twentieth Century"/>
              </a:endParaRPr>
            </a:p>
          </p:txBody>
        </p:sp>
        <p:sp>
          <p:nvSpPr>
            <p:cNvPr id="373" name="Google Shape;373;p11"/>
            <p:cNvSpPr/>
            <p:nvPr/>
          </p:nvSpPr>
          <p:spPr>
            <a:xfrm>
              <a:off x="0" y="3046016"/>
              <a:ext cx="5146549" cy="527670"/>
            </a:xfrm>
            <a:prstGeom prst="roundRect">
              <a:avLst>
                <a:gd fmla="val 16667" name="adj"/>
              </a:avLst>
            </a:prstGeom>
            <a:solidFill>
              <a:schemeClr val="dk2"/>
            </a:solidFill>
            <a:ln cap="flat" cmpd="sng" w="1905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1"/>
            <p:cNvSpPr txBox="1"/>
            <p:nvPr/>
          </p:nvSpPr>
          <p:spPr>
            <a:xfrm>
              <a:off x="25759" y="3071775"/>
              <a:ext cx="5095031" cy="476152"/>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Twentieth Century"/>
                <a:buNone/>
              </a:pPr>
              <a:r>
                <a:rPr b="0" i="0" lang="en-GB" sz="2200" u="none" cap="none" strike="noStrike">
                  <a:solidFill>
                    <a:schemeClr val="lt1"/>
                  </a:solidFill>
                  <a:latin typeface="Twentieth Century"/>
                  <a:ea typeface="Twentieth Century"/>
                  <a:cs typeface="Twentieth Century"/>
                  <a:sym typeface="Twentieth Century"/>
                </a:rPr>
                <a:t>Link workers</a:t>
              </a:r>
              <a:endParaRPr b="0" i="0" sz="1400" u="none" cap="none" strike="noStrike">
                <a:solidFill>
                  <a:srgbClr val="000000"/>
                </a:solidFill>
                <a:latin typeface="Arial"/>
                <a:ea typeface="Arial"/>
                <a:cs typeface="Arial"/>
                <a:sym typeface="Arial"/>
              </a:endParaRPr>
            </a:p>
          </p:txBody>
        </p:sp>
      </p:grpSp>
      <p:sp>
        <p:nvSpPr>
          <p:cNvPr id="375" name="Google Shape;375;p11"/>
          <p:cNvSpPr txBox="1"/>
          <p:nvPr/>
        </p:nvSpPr>
        <p:spPr>
          <a:xfrm>
            <a:off x="705167" y="797015"/>
            <a:ext cx="454281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Avenir"/>
                <a:ea typeface="Avenir"/>
                <a:cs typeface="Avenir"/>
                <a:sym typeface="Avenir"/>
              </a:rPr>
              <a:t>4 year - Workforce Optimisation Approach</a:t>
            </a:r>
            <a:r>
              <a:rPr b="0" i="0" lang="en-GB" sz="2800" u="none" cap="none" strike="noStrike">
                <a:solidFill>
                  <a:srgbClr val="000000"/>
                </a:solidFill>
                <a:latin typeface="Avenir"/>
                <a:ea typeface="Avenir"/>
                <a:cs typeface="Avenir"/>
                <a:sym typeface="Avenir"/>
              </a:rPr>
              <a:t>​</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7EE6"/>
        </a:solidFill>
      </p:bgPr>
    </p:bg>
    <p:spTree>
      <p:nvGrpSpPr>
        <p:cNvPr id="379" name="Shape 379"/>
        <p:cNvGrpSpPr/>
        <p:nvPr/>
      </p:nvGrpSpPr>
      <p:grpSpPr>
        <a:xfrm>
          <a:off x="0" y="0"/>
          <a:ext cx="0" cy="0"/>
          <a:chOff x="0" y="0"/>
          <a:chExt cx="0" cy="0"/>
        </a:xfrm>
      </p:grpSpPr>
      <p:sp>
        <p:nvSpPr>
          <p:cNvPr id="380" name="Google Shape;380;p12"/>
          <p:cNvSpPr txBox="1"/>
          <p:nvPr>
            <p:ph type="title"/>
          </p:nvPr>
        </p:nvSpPr>
        <p:spPr>
          <a:xfrm>
            <a:off x="838200" y="459863"/>
            <a:ext cx="10515600" cy="100459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Calibri"/>
              <a:buNone/>
            </a:pPr>
            <a:r>
              <a:rPr lang="en-GB">
                <a:solidFill>
                  <a:srgbClr val="FFFFFF"/>
                </a:solidFill>
                <a:latin typeface="Calibri"/>
                <a:ea typeface="Calibri"/>
                <a:cs typeface="Calibri"/>
                <a:sym typeface="Calibri"/>
              </a:rPr>
              <a:t>March 2020</a:t>
            </a:r>
            <a:r>
              <a:rPr lang="en-GB">
                <a:solidFill>
                  <a:srgbClr val="FFFFFF"/>
                </a:solidFill>
              </a:rPr>
              <a:t>. PCIP Iteration 3</a:t>
            </a:r>
            <a:endParaRPr>
              <a:solidFill>
                <a:srgbClr val="FFFFFF"/>
              </a:solidFill>
              <a:latin typeface="Calibri"/>
              <a:ea typeface="Calibri"/>
              <a:cs typeface="Calibri"/>
              <a:sym typeface="Calibri"/>
            </a:endParaRPr>
          </a:p>
        </p:txBody>
      </p:sp>
      <p:grpSp>
        <p:nvGrpSpPr>
          <p:cNvPr id="381" name="Google Shape;381;p12"/>
          <p:cNvGrpSpPr/>
          <p:nvPr/>
        </p:nvGrpSpPr>
        <p:grpSpPr>
          <a:xfrm>
            <a:off x="838200" y="1464457"/>
            <a:ext cx="10515600" cy="4687792"/>
            <a:chOff x="838200" y="1464457"/>
            <a:chExt cx="10515600" cy="4687792"/>
          </a:xfrm>
        </p:grpSpPr>
        <p:sp>
          <p:nvSpPr>
            <p:cNvPr id="382" name="Google Shape;382;p12"/>
            <p:cNvSpPr/>
            <p:nvPr/>
          </p:nvSpPr>
          <p:spPr>
            <a:xfrm>
              <a:off x="838200" y="1464457"/>
              <a:ext cx="10515600" cy="4687792"/>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Star" id="383" name="Google Shape;383;p12"/>
            <p:cNvSpPr/>
            <p:nvPr/>
          </p:nvSpPr>
          <p:spPr>
            <a:xfrm>
              <a:off x="2586000" y="2241230"/>
              <a:ext cx="1944000" cy="1944000"/>
            </a:xfrm>
            <a:prstGeom prst="roundRect">
              <a:avLst>
                <a:gd fmla="val 16667" name="adj"/>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2"/>
            <p:cNvSpPr/>
            <p:nvPr/>
          </p:nvSpPr>
          <p:spPr>
            <a:xfrm>
              <a:off x="1398000" y="4655475"/>
              <a:ext cx="4320000" cy="720000"/>
            </a:xfrm>
            <a:prstGeom prst="roundRect">
              <a:avLst>
                <a:gd fmla="val 16667" name="adj"/>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100"/>
                <a:buFont typeface="Calibri"/>
                <a:buNone/>
              </a:pPr>
              <a:r>
                <a:rPr b="0" i="0" lang="en-GB" sz="2100" u="none" cap="none" strike="noStrike">
                  <a:solidFill>
                    <a:schemeClr val="dk1"/>
                  </a:solidFill>
                  <a:latin typeface="Calibri"/>
                  <a:ea typeface="Calibri"/>
                  <a:cs typeface="Calibri"/>
                  <a:sym typeface="Calibri"/>
                </a:rPr>
                <a:t>125 of 197 new posts in place</a:t>
              </a:r>
              <a:endParaRPr b="0" i="0" sz="2100" u="none" cap="none" strike="noStrike">
                <a:solidFill>
                  <a:schemeClr val="dk1"/>
                </a:solidFill>
                <a:latin typeface="Calibri"/>
                <a:ea typeface="Calibri"/>
                <a:cs typeface="Calibri"/>
                <a:sym typeface="Calibri"/>
              </a:endParaRPr>
            </a:p>
          </p:txBody>
        </p:sp>
        <p:sp>
          <p:nvSpPr>
            <p:cNvPr descr="Tick" id="385" name="Google Shape;385;p12"/>
            <p:cNvSpPr/>
            <p:nvPr/>
          </p:nvSpPr>
          <p:spPr>
            <a:xfrm>
              <a:off x="7662000" y="2241230"/>
              <a:ext cx="1944000" cy="1944000"/>
            </a:xfrm>
            <a:prstGeom prst="roundRect">
              <a:avLst>
                <a:gd fmla="val 16667" name="adj"/>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2"/>
            <p:cNvSpPr/>
            <p:nvPr/>
          </p:nvSpPr>
          <p:spPr>
            <a:xfrm>
              <a:off x="6474000" y="4655475"/>
              <a:ext cx="4320000" cy="720000"/>
            </a:xfrm>
            <a:prstGeom prst="roundRect">
              <a:avLst>
                <a:gd fmla="val 16667" name="adj"/>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100"/>
                <a:buFont typeface="Calibri"/>
                <a:buNone/>
              </a:pPr>
              <a:r>
                <a:rPr b="0" i="0" lang="en-GB" sz="2100" u="none" cap="none" strike="noStrike">
                  <a:solidFill>
                    <a:schemeClr val="dk1"/>
                  </a:solidFill>
                  <a:latin typeface="Calibri"/>
                  <a:ea typeface="Calibri"/>
                  <a:cs typeface="Calibri"/>
                  <a:sym typeface="Calibri"/>
                </a:rPr>
                <a:t>Every Practice in Forth Valley had </a:t>
              </a:r>
              <a:r>
                <a:rPr b="0" i="0" lang="en-GB" sz="2100" u="none" cap="none" strike="noStrike">
                  <a:solidFill>
                    <a:schemeClr val="dk1"/>
                  </a:solidFill>
                  <a:latin typeface="Twentieth Century"/>
                  <a:ea typeface="Twentieth Century"/>
                  <a:cs typeface="Twentieth Century"/>
                  <a:sym typeface="Twentieth Century"/>
                </a:rPr>
                <a:t>a significant level of PCIP</a:t>
              </a:r>
              <a:r>
                <a:rPr b="0" i="0" lang="en-GB" sz="2100" u="none" cap="none" strike="noStrike">
                  <a:solidFill>
                    <a:schemeClr val="dk1"/>
                  </a:solidFill>
                  <a:latin typeface="Calibri"/>
                  <a:ea typeface="Calibri"/>
                  <a:cs typeface="Calibri"/>
                  <a:sym typeface="Calibri"/>
                </a:rPr>
                <a:t> service </a:t>
              </a:r>
              <a:r>
                <a:rPr b="0" i="0" lang="en-GB" sz="2100" u="none" cap="none" strike="noStrike">
                  <a:solidFill>
                    <a:schemeClr val="dk1"/>
                  </a:solidFill>
                  <a:latin typeface="Twentieth Century"/>
                  <a:ea typeface="Twentieth Century"/>
                  <a:cs typeface="Twentieth Century"/>
                  <a:sym typeface="Twentieth Century"/>
                </a:rPr>
                <a:t>in place</a:t>
              </a:r>
              <a:endParaRPr b="0" i="0" sz="21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A picture containing graphical user interface&#10;&#10;Description automatically generated" id="392" name="Google Shape;392;p13"/>
          <p:cNvPicPr preferRelativeResize="0"/>
          <p:nvPr/>
        </p:nvPicPr>
        <p:blipFill rotWithShape="1">
          <a:blip r:embed="rId3">
            <a:alphaModFix/>
          </a:blip>
          <a:srcRect b="0" l="0" r="0" t="0"/>
          <a:stretch/>
        </p:blipFill>
        <p:spPr>
          <a:xfrm>
            <a:off x="1360098" y="170525"/>
            <a:ext cx="8451010" cy="6516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4"/>
          <p:cNvSpPr txBox="1"/>
          <p:nvPr/>
        </p:nvSpPr>
        <p:spPr>
          <a:xfrm>
            <a:off x="2963826" y="982176"/>
            <a:ext cx="6097772" cy="48936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Where are we now? </a:t>
            </a:r>
            <a:br>
              <a:rPr b="1" i="0" lang="en-GB" sz="2400" u="none" cap="none" strike="noStrike">
                <a:solidFill>
                  <a:schemeClr val="lt1"/>
                </a:solidFill>
                <a:latin typeface="Calibri"/>
                <a:ea typeface="Calibri"/>
                <a:cs typeface="Calibri"/>
                <a:sym typeface="Calibri"/>
              </a:rPr>
            </a:br>
            <a:r>
              <a:rPr b="1" i="0" lang="en-GB" sz="2400" u="none" cap="none" strike="noStrike">
                <a:solidFill>
                  <a:schemeClr val="lt1"/>
                </a:solidFill>
                <a:latin typeface="Calibri"/>
                <a:ea typeface="Calibri"/>
                <a:cs typeface="Calibri"/>
                <a:sym typeface="Calibri"/>
              </a:rPr>
              <a:t>some challenges on the way..</a:t>
            </a:r>
            <a:br>
              <a:rPr b="1" i="0" lang="en-GB" sz="2400" u="none" cap="none" strike="noStrike">
                <a:solidFill>
                  <a:schemeClr val="lt1"/>
                </a:solidFill>
                <a:latin typeface="Calibri"/>
                <a:ea typeface="Calibri"/>
                <a:cs typeface="Calibri"/>
                <a:sym typeface="Calibri"/>
              </a:rPr>
            </a:br>
            <a:br>
              <a:rPr b="1" i="0" lang="en-GB" sz="2400" u="none" cap="none" strike="noStrike">
                <a:solidFill>
                  <a:schemeClr val="lt1"/>
                </a:solidFill>
                <a:latin typeface="Calibri"/>
                <a:ea typeface="Calibri"/>
                <a:cs typeface="Calibri"/>
                <a:sym typeface="Calibri"/>
              </a:rPr>
            </a:br>
            <a:r>
              <a:rPr b="1" i="0" lang="en-GB" sz="2400" u="none" cap="none" strike="noStrike">
                <a:solidFill>
                  <a:schemeClr val="lt1"/>
                </a:solidFill>
                <a:latin typeface="Calibri"/>
                <a:ea typeface="Calibri"/>
                <a:cs typeface="Calibri"/>
                <a:sym typeface="Calibri"/>
              </a:rPr>
              <a:t>Workforce Supply</a:t>
            </a:r>
            <a:br>
              <a:rPr b="1" i="0" lang="en-GB" sz="2400" u="none" cap="none" strike="noStrike">
                <a:solidFill>
                  <a:schemeClr val="lt1"/>
                </a:solidFill>
                <a:latin typeface="Calibri"/>
                <a:ea typeface="Calibri"/>
                <a:cs typeface="Calibri"/>
                <a:sym typeface="Calibri"/>
              </a:rPr>
            </a:br>
            <a:r>
              <a:rPr b="1" i="0" lang="en-GB" sz="2400" u="none" cap="none" strike="noStrike">
                <a:solidFill>
                  <a:schemeClr val="lt1"/>
                </a:solidFill>
                <a:latin typeface="Calibri"/>
                <a:ea typeface="Calibri"/>
                <a:cs typeface="Calibri"/>
                <a:sym typeface="Calibri"/>
              </a:rPr>
              <a:t>Lack of clinical space</a:t>
            </a:r>
            <a:br>
              <a:rPr b="1" i="0" lang="en-GB" sz="2400" u="none" cap="none" strike="noStrike">
                <a:solidFill>
                  <a:schemeClr val="lt1"/>
                </a:solidFill>
                <a:latin typeface="Calibri"/>
                <a:ea typeface="Calibri"/>
                <a:cs typeface="Calibri"/>
                <a:sym typeface="Calibri"/>
              </a:rPr>
            </a:br>
            <a:r>
              <a:rPr b="1" i="0" lang="en-GB" sz="2400" u="none" cap="none" strike="noStrike">
                <a:solidFill>
                  <a:schemeClr val="lt1"/>
                </a:solidFill>
                <a:latin typeface="Calibri"/>
                <a:ea typeface="Calibri"/>
                <a:cs typeface="Calibri"/>
                <a:sym typeface="Calibri"/>
              </a:rPr>
              <a:t>Remote working </a:t>
            </a:r>
            <a:br>
              <a:rPr b="1" i="0" lang="en-GB" sz="2400" u="none" cap="none" strike="noStrike">
                <a:solidFill>
                  <a:schemeClr val="lt1"/>
                </a:solidFill>
                <a:latin typeface="Calibri"/>
                <a:ea typeface="Calibri"/>
                <a:cs typeface="Calibri"/>
                <a:sym typeface="Calibri"/>
              </a:rPr>
            </a:br>
            <a:br>
              <a:rPr b="1" i="0" lang="en-GB" sz="2400" u="none" cap="none" strike="noStrike">
                <a:solidFill>
                  <a:schemeClr val="lt1"/>
                </a:solidFill>
                <a:latin typeface="Calibri"/>
                <a:ea typeface="Calibri"/>
                <a:cs typeface="Calibri"/>
                <a:sym typeface="Calibri"/>
              </a:rPr>
            </a:br>
            <a:r>
              <a:rPr b="1" i="0" lang="en-GB" sz="2400" u="none" cap="none" strike="noStrike">
                <a:solidFill>
                  <a:schemeClr val="lt1"/>
                </a:solidFill>
                <a:latin typeface="Calibri"/>
                <a:ea typeface="Calibri"/>
                <a:cs typeface="Calibri"/>
                <a:sym typeface="Calibri"/>
              </a:rPr>
              <a:t>Fragile practice sustainability</a:t>
            </a:r>
            <a:br>
              <a:rPr b="1" i="0" lang="en-GB" sz="2400" u="none" cap="none" strike="noStrike">
                <a:solidFill>
                  <a:schemeClr val="lt1"/>
                </a:solidFill>
                <a:latin typeface="Calibri"/>
                <a:ea typeface="Calibri"/>
                <a:cs typeface="Calibri"/>
                <a:sym typeface="Calibri"/>
              </a:rPr>
            </a:br>
            <a:br>
              <a:rPr b="1" i="0" lang="en-GB" sz="2400" u="none" cap="none" strike="noStrike">
                <a:solidFill>
                  <a:schemeClr val="lt1"/>
                </a:solidFill>
                <a:latin typeface="Calibri"/>
                <a:ea typeface="Calibri"/>
                <a:cs typeface="Calibri"/>
                <a:sym typeface="Calibri"/>
              </a:rPr>
            </a:br>
            <a:r>
              <a:rPr b="1" i="0" lang="en-GB" sz="2400" u="none" cap="none" strike="noStrike">
                <a:solidFill>
                  <a:schemeClr val="lt1"/>
                </a:solidFill>
                <a:latin typeface="Calibri"/>
                <a:ea typeface="Calibri"/>
                <a:cs typeface="Calibri"/>
                <a:sym typeface="Calibri"/>
              </a:rPr>
              <a:t>COVID FATIGUE</a:t>
            </a:r>
            <a:br>
              <a:rPr b="1" i="0" lang="en-GB" sz="2400" u="none" cap="none" strike="noStrike">
                <a:solidFill>
                  <a:schemeClr val="lt1"/>
                </a:solidFill>
                <a:latin typeface="Calibri"/>
                <a:ea typeface="Calibri"/>
                <a:cs typeface="Calibri"/>
                <a:sym typeface="Calibri"/>
              </a:rPr>
            </a:br>
            <a:br>
              <a:rPr b="1" i="0" lang="en-GB" sz="2400" u="none" cap="none" strike="noStrike">
                <a:solidFill>
                  <a:schemeClr val="lt1"/>
                </a:solidFill>
                <a:latin typeface="Calibri"/>
                <a:ea typeface="Calibri"/>
                <a:cs typeface="Calibri"/>
                <a:sym typeface="Calibri"/>
              </a:rPr>
            </a:br>
            <a:r>
              <a:rPr b="1" i="0" lang="en-GB" sz="2400" u="none" cap="none" strike="noStrike">
                <a:solidFill>
                  <a:schemeClr val="lt1"/>
                </a:solidFill>
                <a:latin typeface="Calibri"/>
                <a:ea typeface="Calibri"/>
                <a:cs typeface="Calibri"/>
                <a:sym typeface="Calibri"/>
              </a:rPr>
              <a:t>TEAMWORK </a:t>
            </a:r>
            <a:br>
              <a:rPr b="1" i="0" lang="en-GB" sz="2400" u="none" cap="none" strike="noStrike">
                <a:solidFill>
                  <a:schemeClr val="lt1"/>
                </a:solidFill>
                <a:latin typeface="Calibri"/>
                <a:ea typeface="Calibri"/>
                <a:cs typeface="Calibri"/>
                <a:sym typeface="Calibri"/>
              </a:rPr>
            </a:br>
            <a:r>
              <a:rPr b="1" i="0" lang="en-GB" sz="2400" u="none" cap="none" strike="noStrike">
                <a:solidFill>
                  <a:schemeClr val="lt1"/>
                </a:solidFill>
                <a:latin typeface="Calibri"/>
                <a:ea typeface="Calibri"/>
                <a:cs typeface="Calibri"/>
                <a:sym typeface="Calibri"/>
              </a:rPr>
              <a:t>it isn't perfect and we aren't fully there but...... </a:t>
            </a:r>
            <a:endParaRPr b="1" i="0" sz="24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7EE6"/>
        </a:solidFill>
      </p:bgPr>
    </p:bg>
    <p:spTree>
      <p:nvGrpSpPr>
        <p:cNvPr id="401" name="Shape 401"/>
        <p:cNvGrpSpPr/>
        <p:nvPr/>
      </p:nvGrpSpPr>
      <p:grpSpPr>
        <a:xfrm>
          <a:off x="0" y="0"/>
          <a:ext cx="0" cy="0"/>
          <a:chOff x="0" y="0"/>
          <a:chExt cx="0" cy="0"/>
        </a:xfrm>
      </p:grpSpPr>
      <p:sp>
        <p:nvSpPr>
          <p:cNvPr id="402" name="Google Shape;402;p15"/>
          <p:cNvSpPr txBox="1"/>
          <p:nvPr>
            <p:ph type="title"/>
          </p:nvPr>
        </p:nvSpPr>
        <p:spPr>
          <a:xfrm>
            <a:off x="838200" y="459863"/>
            <a:ext cx="10515600" cy="100459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Calibri"/>
              <a:buNone/>
            </a:pPr>
            <a:r>
              <a:rPr lang="en-GB">
                <a:solidFill>
                  <a:srgbClr val="FFFFFF"/>
                </a:solidFill>
                <a:latin typeface="Calibri"/>
                <a:ea typeface="Calibri"/>
                <a:cs typeface="Calibri"/>
                <a:sym typeface="Calibri"/>
              </a:rPr>
              <a:t>March 2022 - </a:t>
            </a:r>
            <a:r>
              <a:rPr b="0" i="0" lang="en-GB">
                <a:solidFill>
                  <a:srgbClr val="FFFFFF"/>
                </a:solidFill>
                <a:latin typeface="Calibri"/>
                <a:ea typeface="Calibri"/>
                <a:cs typeface="Calibri"/>
                <a:sym typeface="Calibri"/>
              </a:rPr>
              <a:t>Phase 1 Contract Implementation</a:t>
            </a:r>
            <a:endParaRPr>
              <a:solidFill>
                <a:srgbClr val="FFFFFF"/>
              </a:solidFill>
              <a:latin typeface="Calibri"/>
              <a:ea typeface="Calibri"/>
              <a:cs typeface="Calibri"/>
              <a:sym typeface="Calibri"/>
            </a:endParaRPr>
          </a:p>
        </p:txBody>
      </p:sp>
      <p:grpSp>
        <p:nvGrpSpPr>
          <p:cNvPr id="403" name="Google Shape;403;p15"/>
          <p:cNvGrpSpPr/>
          <p:nvPr/>
        </p:nvGrpSpPr>
        <p:grpSpPr>
          <a:xfrm>
            <a:off x="838200" y="1464457"/>
            <a:ext cx="10515600" cy="4687792"/>
            <a:chOff x="838200" y="1464457"/>
            <a:chExt cx="10515600" cy="4687792"/>
          </a:xfrm>
        </p:grpSpPr>
        <p:sp>
          <p:nvSpPr>
            <p:cNvPr id="404" name="Google Shape;404;p15"/>
            <p:cNvSpPr/>
            <p:nvPr/>
          </p:nvSpPr>
          <p:spPr>
            <a:xfrm>
              <a:off x="838200" y="1464457"/>
              <a:ext cx="10515600" cy="4687792"/>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Star" id="405" name="Google Shape;405;p15"/>
            <p:cNvSpPr/>
            <p:nvPr/>
          </p:nvSpPr>
          <p:spPr>
            <a:xfrm>
              <a:off x="2586000" y="2241230"/>
              <a:ext cx="1944000" cy="1944000"/>
            </a:xfrm>
            <a:prstGeom prst="roundRect">
              <a:avLst>
                <a:gd fmla="val 16667" name="adj"/>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5"/>
            <p:cNvSpPr/>
            <p:nvPr/>
          </p:nvSpPr>
          <p:spPr>
            <a:xfrm>
              <a:off x="1398000" y="4655475"/>
              <a:ext cx="4320000" cy="720000"/>
            </a:xfrm>
            <a:prstGeom prst="roundRect">
              <a:avLst>
                <a:gd fmla="val 16667" name="adj"/>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100"/>
                <a:buFont typeface="Calibri"/>
                <a:buNone/>
              </a:pPr>
              <a:r>
                <a:rPr b="0" i="0" lang="en-GB" sz="2100" u="none" cap="none" strike="noStrike">
                  <a:solidFill>
                    <a:schemeClr val="dk1"/>
                  </a:solidFill>
                  <a:latin typeface="Calibri"/>
                  <a:ea typeface="Calibri"/>
                  <a:cs typeface="Calibri"/>
                  <a:sym typeface="Calibri"/>
                </a:rPr>
                <a:t>180 of 197 new posts in place</a:t>
              </a:r>
              <a:endParaRPr b="0" i="0" sz="2100" u="none" cap="none" strike="noStrike">
                <a:solidFill>
                  <a:schemeClr val="dk1"/>
                </a:solidFill>
                <a:latin typeface="Calibri"/>
                <a:ea typeface="Calibri"/>
                <a:cs typeface="Calibri"/>
                <a:sym typeface="Calibri"/>
              </a:endParaRPr>
            </a:p>
          </p:txBody>
        </p:sp>
        <p:sp>
          <p:nvSpPr>
            <p:cNvPr descr="Tick" id="407" name="Google Shape;407;p15"/>
            <p:cNvSpPr/>
            <p:nvPr/>
          </p:nvSpPr>
          <p:spPr>
            <a:xfrm>
              <a:off x="7662000" y="2241230"/>
              <a:ext cx="1944000" cy="1944000"/>
            </a:xfrm>
            <a:prstGeom prst="roundRect">
              <a:avLst>
                <a:gd fmla="val 16667" name="adj"/>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5"/>
            <p:cNvSpPr/>
            <p:nvPr/>
          </p:nvSpPr>
          <p:spPr>
            <a:xfrm>
              <a:off x="6474000" y="4655475"/>
              <a:ext cx="4320000" cy="720000"/>
            </a:xfrm>
            <a:prstGeom prst="roundRect">
              <a:avLst>
                <a:gd fmla="val 16667" name="adj"/>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100"/>
                <a:buFont typeface="Calibri"/>
                <a:buNone/>
              </a:pPr>
              <a:r>
                <a:rPr b="0" i="0" lang="en-GB" sz="2100" u="none" cap="none" strike="noStrike">
                  <a:solidFill>
                    <a:schemeClr val="dk1"/>
                  </a:solidFill>
                  <a:latin typeface="Calibri"/>
                  <a:ea typeface="Calibri"/>
                  <a:cs typeface="Calibri"/>
                  <a:sym typeface="Calibri"/>
                </a:rPr>
                <a:t>All practices with multiple services, some partial</a:t>
              </a:r>
              <a:endParaRPr b="0" i="0" sz="2100" u="none" cap="none" strike="noStrik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graphicFrame>
        <p:nvGraphicFramePr>
          <p:cNvPr id="414" name="Google Shape;414;p16"/>
          <p:cNvGraphicFramePr/>
          <p:nvPr/>
        </p:nvGraphicFramePr>
        <p:xfrm>
          <a:off x="593787" y="292260"/>
          <a:ext cx="9698530" cy="5449321"/>
        </p:xfrm>
        <a:graphic>
          <a:graphicData uri="http://schemas.openxmlformats.org/drawingml/2006/chart">
            <c:chart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7"/>
          <p:cNvSpPr/>
          <p:nvPr/>
        </p:nvSpPr>
        <p:spPr>
          <a:xfrm>
            <a:off x="0" y="0"/>
            <a:ext cx="4348716" cy="6858000"/>
          </a:xfrm>
          <a:prstGeom prst="rect">
            <a:avLst/>
          </a:prstGeom>
          <a:solidFill>
            <a:srgbClr val="4A7EE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1" name="Google Shape;421;p17"/>
          <p:cNvSpPr txBox="1"/>
          <p:nvPr>
            <p:ph type="title"/>
          </p:nvPr>
        </p:nvSpPr>
        <p:spPr>
          <a:xfrm>
            <a:off x="686834" y="591344"/>
            <a:ext cx="3200400" cy="55856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b="1" lang="en-GB" sz="4000">
                <a:solidFill>
                  <a:srgbClr val="FFFFFF"/>
                </a:solidFill>
              </a:rPr>
              <a:t>PCIP Service Capacity 52 practices</a:t>
            </a:r>
            <a:endParaRPr/>
          </a:p>
        </p:txBody>
      </p:sp>
      <p:sp>
        <p:nvSpPr>
          <p:cNvPr id="422" name="Google Shape;422;p17"/>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800"/>
              <a:buChar char="•"/>
            </a:pPr>
            <a:r>
              <a:rPr lang="en-GB"/>
              <a:t>&gt; 350,000 appts per year</a:t>
            </a:r>
            <a:endParaRPr/>
          </a:p>
          <a:p>
            <a:pPr indent="-457200" lvl="0" marL="457200" rtl="0" algn="l">
              <a:lnSpc>
                <a:spcPct val="90000"/>
              </a:lnSpc>
              <a:spcBef>
                <a:spcPts val="1000"/>
              </a:spcBef>
              <a:spcAft>
                <a:spcPts val="0"/>
              </a:spcAft>
              <a:buClr>
                <a:schemeClr val="dk1"/>
              </a:buClr>
              <a:buSzPts val="2800"/>
              <a:buChar char="•"/>
            </a:pPr>
            <a:r>
              <a:rPr lang="en-GB"/>
              <a:t>&gt;  200,000 non covid immunisations last year</a:t>
            </a:r>
            <a:endParaRPr/>
          </a:p>
          <a:p>
            <a:pPr indent="-457200" lvl="0" marL="457200" rtl="0" algn="l">
              <a:lnSpc>
                <a:spcPct val="90000"/>
              </a:lnSpc>
              <a:spcBef>
                <a:spcPts val="1000"/>
              </a:spcBef>
              <a:spcAft>
                <a:spcPts val="0"/>
              </a:spcAft>
              <a:buClr>
                <a:schemeClr val="dk1"/>
              </a:buClr>
              <a:buSzPts val="2800"/>
              <a:buChar char="•"/>
            </a:pPr>
            <a:r>
              <a:rPr lang="en-GB"/>
              <a:t>&gt; 16,000 measurable level 1 pharmacotherapy activities per month</a:t>
            </a:r>
            <a:endParaRPr/>
          </a:p>
          <a:p>
            <a:pPr indent="-457200" lvl="0" marL="457200" rtl="0" algn="l">
              <a:lnSpc>
                <a:spcPct val="90000"/>
              </a:lnSpc>
              <a:spcBef>
                <a:spcPts val="1000"/>
              </a:spcBef>
              <a:spcAft>
                <a:spcPts val="0"/>
              </a:spcAft>
              <a:buClr>
                <a:schemeClr val="dk1"/>
              </a:buClr>
              <a:buSzPts val="2800"/>
              <a:buChar char="•"/>
            </a:pPr>
            <a:r>
              <a:rPr lang="en-GB"/>
              <a:t>13 practices supported by link worker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18"/>
          <p:cNvPicPr preferRelativeResize="0"/>
          <p:nvPr/>
        </p:nvPicPr>
        <p:blipFill rotWithShape="1">
          <a:blip r:embed="rId3">
            <a:alphaModFix/>
          </a:blip>
          <a:srcRect b="0" l="0" r="0" t="0"/>
          <a:stretch/>
        </p:blipFill>
        <p:spPr>
          <a:xfrm>
            <a:off x="1400840" y="1324791"/>
            <a:ext cx="8986283" cy="38469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19"/>
          <p:cNvSpPr/>
          <p:nvPr/>
        </p:nvSpPr>
        <p:spPr>
          <a:xfrm>
            <a:off x="-61120" y="0"/>
            <a:ext cx="3997842" cy="6858000"/>
          </a:xfrm>
          <a:prstGeom prst="flowChartDelay">
            <a:avLst/>
          </a:prstGeom>
          <a:solidFill>
            <a:srgbClr val="4A7EE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435" name="Google Shape;435;p19"/>
          <p:cNvPicPr preferRelativeResize="0"/>
          <p:nvPr/>
        </p:nvPicPr>
        <p:blipFill rotWithShape="1">
          <a:blip r:embed="rId3">
            <a:alphaModFix/>
          </a:blip>
          <a:srcRect b="0" l="0" r="0" t="0"/>
          <a:stretch/>
        </p:blipFill>
        <p:spPr>
          <a:xfrm>
            <a:off x="566201" y="4310081"/>
            <a:ext cx="2743200" cy="1299882"/>
          </a:xfrm>
          <a:prstGeom prst="rect">
            <a:avLst/>
          </a:prstGeom>
          <a:noFill/>
          <a:ln>
            <a:noFill/>
          </a:ln>
        </p:spPr>
      </p:pic>
      <p:pic>
        <p:nvPicPr>
          <p:cNvPr descr="Graphical user interface, text, application&#10;&#10;Description automatically generated" id="436" name="Google Shape;436;p19"/>
          <p:cNvPicPr preferRelativeResize="0"/>
          <p:nvPr/>
        </p:nvPicPr>
        <p:blipFill rotWithShape="1">
          <a:blip r:embed="rId4">
            <a:alphaModFix/>
          </a:blip>
          <a:srcRect b="0" l="0" r="0" t="0"/>
          <a:stretch/>
        </p:blipFill>
        <p:spPr>
          <a:xfrm>
            <a:off x="566201" y="1791615"/>
            <a:ext cx="2743200" cy="930925"/>
          </a:xfrm>
          <a:prstGeom prst="rect">
            <a:avLst/>
          </a:prstGeom>
          <a:noFill/>
          <a:ln>
            <a:noFill/>
          </a:ln>
        </p:spPr>
      </p:pic>
      <p:pic>
        <p:nvPicPr>
          <p:cNvPr id="437" name="Google Shape;437;p19"/>
          <p:cNvPicPr preferRelativeResize="0"/>
          <p:nvPr/>
        </p:nvPicPr>
        <p:blipFill rotWithShape="1">
          <a:blip r:embed="rId5">
            <a:alphaModFix/>
          </a:blip>
          <a:srcRect b="0" l="0" r="0" t="0"/>
          <a:stretch/>
        </p:blipFill>
        <p:spPr>
          <a:xfrm>
            <a:off x="566201" y="3113570"/>
            <a:ext cx="2743200" cy="702411"/>
          </a:xfrm>
          <a:prstGeom prst="rect">
            <a:avLst/>
          </a:prstGeom>
          <a:noFill/>
          <a:ln>
            <a:noFill/>
          </a:ln>
        </p:spPr>
      </p:pic>
      <p:pic>
        <p:nvPicPr>
          <p:cNvPr id="438" name="Google Shape;438;p19"/>
          <p:cNvPicPr preferRelativeResize="0"/>
          <p:nvPr/>
        </p:nvPicPr>
        <p:blipFill rotWithShape="1">
          <a:blip r:embed="rId6">
            <a:alphaModFix/>
          </a:blip>
          <a:srcRect b="0" l="0" r="0" t="0"/>
          <a:stretch/>
        </p:blipFill>
        <p:spPr>
          <a:xfrm>
            <a:off x="1126200" y="439241"/>
            <a:ext cx="990600" cy="1047750"/>
          </a:xfrm>
          <a:prstGeom prst="rect">
            <a:avLst/>
          </a:prstGeom>
          <a:noFill/>
          <a:ln>
            <a:noFill/>
          </a:ln>
        </p:spPr>
      </p:pic>
      <p:sp>
        <p:nvSpPr>
          <p:cNvPr id="439" name="Google Shape;439;p19"/>
          <p:cNvSpPr txBox="1"/>
          <p:nvPr/>
        </p:nvSpPr>
        <p:spPr>
          <a:xfrm>
            <a:off x="4447308" y="591344"/>
            <a:ext cx="7150906" cy="558561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200"/>
              <a:buFont typeface="Arial"/>
              <a:buNone/>
            </a:pPr>
            <a:r>
              <a:rPr b="0" i="0" lang="en-GB" sz="2200" u="none" cap="none" strike="noStrike">
                <a:solidFill>
                  <a:srgbClr val="002060"/>
                </a:solidFill>
                <a:latin typeface="Calibri"/>
                <a:ea typeface="Calibri"/>
                <a:cs typeface="Calibri"/>
                <a:sym typeface="Calibri"/>
              </a:rPr>
              <a:t>What we believe we do well....</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chemeClr val="dk1"/>
              </a:buClr>
              <a:buSzPts val="2200"/>
              <a:buFont typeface="Arial"/>
              <a:buNone/>
            </a:pPr>
            <a:r>
              <a:t/>
            </a:r>
            <a:endParaRPr b="0" i="0" sz="2200" u="none" cap="none" strike="noStrike">
              <a:solidFill>
                <a:srgbClr val="002060"/>
              </a:solidFill>
              <a:latin typeface="Calibri"/>
              <a:ea typeface="Calibri"/>
              <a:cs typeface="Calibri"/>
              <a:sym typeface="Calibri"/>
            </a:endParaRPr>
          </a:p>
          <a:p>
            <a:pPr indent="-228594" lvl="1" marL="685783" marR="0" rtl="0" algn="l">
              <a:lnSpc>
                <a:spcPct val="90000"/>
              </a:lnSpc>
              <a:spcBef>
                <a:spcPts val="60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Held our focus on delivering our collective ambition through a common plan across both our partnerships.</a:t>
            </a:r>
            <a:endParaRPr b="0" i="0" sz="2200" u="none" cap="none" strike="noStrike">
              <a:solidFill>
                <a:srgbClr val="002060"/>
              </a:solidFill>
              <a:latin typeface="Calibri"/>
              <a:ea typeface="Calibri"/>
              <a:cs typeface="Calibri"/>
              <a:sym typeface="Calibri"/>
            </a:endParaRPr>
          </a:p>
          <a:p>
            <a:pPr indent="-228594" lvl="1" marL="685783" marR="0" rtl="0" algn="l">
              <a:lnSpc>
                <a:spcPct val="90000"/>
              </a:lnSpc>
              <a:spcBef>
                <a:spcPts val="600"/>
              </a:spcBef>
              <a:spcAft>
                <a:spcPts val="0"/>
              </a:spcAft>
              <a:buClr>
                <a:srgbClr val="002060"/>
              </a:buClr>
              <a:buSzPts val="2200"/>
              <a:buFont typeface="Arial"/>
              <a:buChar char="•"/>
            </a:pPr>
            <a:r>
              <a:rPr b="0" i="0" lang="en-GB" sz="2200" u="none" cap="none" strike="noStrike">
                <a:solidFill>
                  <a:srgbClr val="002060"/>
                </a:solidFill>
                <a:latin typeface="Calibri"/>
                <a:ea typeface="Calibri"/>
                <a:cs typeface="Calibri"/>
                <a:sym typeface="Calibri"/>
              </a:rPr>
              <a:t> Take calculated risks.... together</a:t>
            </a:r>
            <a:endParaRPr b="0" i="0" sz="2200" u="none" cap="none" strike="noStrike">
              <a:solidFill>
                <a:schemeClr val="dk1"/>
              </a:solidFill>
              <a:latin typeface="Calibri"/>
              <a:ea typeface="Calibri"/>
              <a:cs typeface="Calibri"/>
              <a:sym typeface="Calibri"/>
            </a:endParaRPr>
          </a:p>
          <a:p>
            <a:pPr indent="-228594" lvl="1" marL="685783" marR="0" rtl="0" algn="l">
              <a:lnSpc>
                <a:spcPct val="90000"/>
              </a:lnSpc>
              <a:spcBef>
                <a:spcPts val="600"/>
              </a:spcBef>
              <a:spcAft>
                <a:spcPts val="0"/>
              </a:spcAft>
              <a:buClr>
                <a:srgbClr val="002060"/>
              </a:buClr>
              <a:buSzPts val="2200"/>
              <a:buFont typeface="Arial"/>
              <a:buChar char="•"/>
            </a:pPr>
            <a:r>
              <a:rPr b="0" i="0" lang="en-GB" sz="2200" u="none" cap="none" strike="noStrike">
                <a:solidFill>
                  <a:srgbClr val="002060"/>
                </a:solidFill>
                <a:latin typeface="Calibri"/>
                <a:ea typeface="Calibri"/>
                <a:cs typeface="Calibri"/>
                <a:sym typeface="Calibri"/>
              </a:rPr>
              <a:t>  Promote Multiple routes to achieve our outcomes</a:t>
            </a:r>
            <a:endParaRPr b="0" i="0" sz="1400" u="none" cap="none" strike="noStrike">
              <a:solidFill>
                <a:srgbClr val="000000"/>
              </a:solidFill>
              <a:latin typeface="Arial"/>
              <a:ea typeface="Arial"/>
              <a:cs typeface="Arial"/>
              <a:sym typeface="Arial"/>
            </a:endParaRPr>
          </a:p>
          <a:p>
            <a:pPr indent="-228594" lvl="1" marL="685783" marR="0" rtl="0" algn="l">
              <a:lnSpc>
                <a:spcPct val="90000"/>
              </a:lnSpc>
              <a:spcBef>
                <a:spcPts val="600"/>
              </a:spcBef>
              <a:spcAft>
                <a:spcPts val="0"/>
              </a:spcAft>
              <a:buClr>
                <a:srgbClr val="002060"/>
              </a:buClr>
              <a:buSzPts val="2200"/>
              <a:buFont typeface="Arial"/>
              <a:buChar char="•"/>
            </a:pPr>
            <a:r>
              <a:rPr b="0" i="0" lang="en-GB" sz="2200" u="none" cap="none" strike="noStrike">
                <a:solidFill>
                  <a:srgbClr val="002060"/>
                </a:solidFill>
                <a:latin typeface="Calibri"/>
                <a:ea typeface="Calibri"/>
                <a:cs typeface="Calibri"/>
                <a:sym typeface="Calibri"/>
              </a:rPr>
              <a:t>  Govern and lead openly and collectively</a:t>
            </a:r>
            <a:endParaRPr b="0" i="0" sz="1400" u="none" cap="none" strike="noStrike">
              <a:solidFill>
                <a:srgbClr val="000000"/>
              </a:solidFill>
              <a:latin typeface="Arial"/>
              <a:ea typeface="Arial"/>
              <a:cs typeface="Arial"/>
              <a:sym typeface="Arial"/>
            </a:endParaRPr>
          </a:p>
          <a:p>
            <a:pPr indent="-228594" lvl="1" marL="685783" marR="0" rtl="0" algn="l">
              <a:lnSpc>
                <a:spcPct val="90000"/>
              </a:lnSpc>
              <a:spcBef>
                <a:spcPts val="600"/>
              </a:spcBef>
              <a:spcAft>
                <a:spcPts val="0"/>
              </a:spcAft>
              <a:buClr>
                <a:srgbClr val="002060"/>
              </a:buClr>
              <a:buSzPts val="2200"/>
              <a:buFont typeface="Arial"/>
              <a:buChar char="•"/>
            </a:pPr>
            <a:r>
              <a:rPr b="0" i="0" lang="en-GB" sz="2200" u="none" cap="none" strike="noStrike">
                <a:solidFill>
                  <a:srgbClr val="002060"/>
                </a:solidFill>
                <a:latin typeface="Calibri"/>
                <a:ea typeface="Calibri"/>
                <a:cs typeface="Calibri"/>
                <a:sym typeface="Calibri"/>
              </a:rPr>
              <a:t>  Utilise our strengths across our stakeholders</a:t>
            </a:r>
            <a:endParaRPr b="0" i="0" sz="1400" u="none" cap="none" strike="noStrike">
              <a:solidFill>
                <a:srgbClr val="000000"/>
              </a:solidFill>
              <a:latin typeface="Arial"/>
              <a:ea typeface="Arial"/>
              <a:cs typeface="Arial"/>
              <a:sym typeface="Arial"/>
            </a:endParaRPr>
          </a:p>
          <a:p>
            <a:pPr indent="-228594" lvl="1" marL="685783" marR="0" rtl="0" algn="l">
              <a:lnSpc>
                <a:spcPct val="90000"/>
              </a:lnSpc>
              <a:spcBef>
                <a:spcPts val="600"/>
              </a:spcBef>
              <a:spcAft>
                <a:spcPts val="0"/>
              </a:spcAft>
              <a:buClr>
                <a:srgbClr val="002060"/>
              </a:buClr>
              <a:buSzPts val="2200"/>
              <a:buFont typeface="Arial"/>
              <a:buChar char="•"/>
            </a:pPr>
            <a:r>
              <a:rPr b="0" i="0" lang="en-GB" sz="2200" u="none" cap="none" strike="noStrike">
                <a:solidFill>
                  <a:srgbClr val="002060"/>
                </a:solidFill>
                <a:latin typeface="Calibri"/>
                <a:ea typeface="Calibri"/>
                <a:cs typeface="Calibri"/>
                <a:sym typeface="Calibri"/>
              </a:rPr>
              <a:t>  Work together to challenge each other and disrupt without tipping the fine sustainability balance</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
          <p:cNvSpPr txBox="1"/>
          <p:nvPr/>
        </p:nvSpPr>
        <p:spPr>
          <a:xfrm>
            <a:off x="-3112" y="336688"/>
            <a:ext cx="12199800" cy="13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4E91F0"/>
                </a:solidFill>
                <a:latin typeface="Calibri"/>
                <a:ea typeface="Calibri"/>
                <a:cs typeface="Calibri"/>
                <a:sym typeface="Calibri"/>
              </a:rPr>
              <a:t>Primary Care</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4E91F0"/>
                </a:solidFill>
                <a:latin typeface="Calibri"/>
                <a:ea typeface="Calibri"/>
                <a:cs typeface="Calibri"/>
                <a:sym typeface="Calibri"/>
              </a:rPr>
              <a:t>Forth Valley</a:t>
            </a:r>
            <a:endParaRPr b="0" i="0" sz="1400" u="none" cap="none" strike="noStrike">
              <a:solidFill>
                <a:srgbClr val="000000"/>
              </a:solidFill>
              <a:latin typeface="Arial"/>
              <a:ea typeface="Arial"/>
              <a:cs typeface="Arial"/>
              <a:sym typeface="Arial"/>
            </a:endParaRPr>
          </a:p>
        </p:txBody>
      </p:sp>
      <p:pic>
        <p:nvPicPr>
          <p:cNvPr descr="A picture containing snow, outdoor, sky, nature&#10;&#10;Description automatically generated" id="288" name="Google Shape;288;p2"/>
          <p:cNvPicPr preferRelativeResize="0"/>
          <p:nvPr/>
        </p:nvPicPr>
        <p:blipFill rotWithShape="1">
          <a:blip r:embed="rId3">
            <a:alphaModFix/>
          </a:blip>
          <a:srcRect b="0" l="0" r="0" t="0"/>
          <a:stretch/>
        </p:blipFill>
        <p:spPr>
          <a:xfrm>
            <a:off x="381000" y="1272937"/>
            <a:ext cx="4292602" cy="1924526"/>
          </a:xfrm>
          <a:prstGeom prst="rect">
            <a:avLst/>
          </a:prstGeom>
          <a:noFill/>
          <a:ln>
            <a:noFill/>
          </a:ln>
        </p:spPr>
      </p:pic>
      <p:pic>
        <p:nvPicPr>
          <p:cNvPr descr="A picture containing outdoor, sky, tower, day&#10;&#10;Description automatically generated" id="289" name="Google Shape;289;p2"/>
          <p:cNvPicPr preferRelativeResize="0"/>
          <p:nvPr/>
        </p:nvPicPr>
        <p:blipFill rotWithShape="1">
          <a:blip r:embed="rId4">
            <a:alphaModFix/>
          </a:blip>
          <a:srcRect b="0" l="0" r="0" t="0"/>
          <a:stretch/>
        </p:blipFill>
        <p:spPr>
          <a:xfrm rot="5400000">
            <a:off x="7340601" y="1791539"/>
            <a:ext cx="4178299" cy="3136900"/>
          </a:xfrm>
          <a:prstGeom prst="rect">
            <a:avLst/>
          </a:prstGeom>
          <a:noFill/>
          <a:ln>
            <a:noFill/>
          </a:ln>
        </p:spPr>
      </p:pic>
      <p:pic>
        <p:nvPicPr>
          <p:cNvPr descr="A picture containing mountain, sky, outdoor, distance&#10;&#10;Description automatically generated" id="290" name="Google Shape;290;p2"/>
          <p:cNvPicPr preferRelativeResize="0"/>
          <p:nvPr/>
        </p:nvPicPr>
        <p:blipFill rotWithShape="1">
          <a:blip r:embed="rId5">
            <a:alphaModFix/>
          </a:blip>
          <a:srcRect b="0" l="0" r="0" t="0"/>
          <a:stretch/>
        </p:blipFill>
        <p:spPr>
          <a:xfrm>
            <a:off x="381000" y="3588195"/>
            <a:ext cx="6146800" cy="27169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3" name="Shape 443"/>
        <p:cNvGrpSpPr/>
        <p:nvPr/>
      </p:nvGrpSpPr>
      <p:grpSpPr>
        <a:xfrm>
          <a:off x="0" y="0"/>
          <a:ext cx="0" cy="0"/>
          <a:chOff x="0" y="0"/>
          <a:chExt cx="0" cy="0"/>
        </a:xfrm>
      </p:grpSpPr>
      <p:sp>
        <p:nvSpPr>
          <p:cNvPr id="444" name="Google Shape;444;p20"/>
          <p:cNvSpPr/>
          <p:nvPr/>
        </p:nvSpPr>
        <p:spPr>
          <a:xfrm>
            <a:off x="1589" y="0"/>
            <a:ext cx="1218882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5" name="Google Shape;445;p20"/>
          <p:cNvSpPr/>
          <p:nvPr/>
        </p:nvSpPr>
        <p:spPr>
          <a:xfrm flipH="1" rot="-5400000">
            <a:off x="2666618" y="-2664601"/>
            <a:ext cx="6858000" cy="12188058"/>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6" name="Google Shape;446;p20"/>
          <p:cNvSpPr/>
          <p:nvPr/>
        </p:nvSpPr>
        <p:spPr>
          <a:xfrm flipH="1" rot="10800000">
            <a:off x="-722" y="0"/>
            <a:ext cx="9068483" cy="6857572"/>
          </a:xfrm>
          <a:prstGeom prst="rect">
            <a:avLst/>
          </a:prstGeom>
          <a:gradFill>
            <a:gsLst>
              <a:gs pos="0">
                <a:srgbClr val="000000">
                  <a:alpha val="51372"/>
                </a:srgbClr>
              </a:gs>
              <a:gs pos="8000">
                <a:srgbClr val="000000">
                  <a:alpha val="51372"/>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7" name="Google Shape;447;p20"/>
          <p:cNvSpPr/>
          <p:nvPr/>
        </p:nvSpPr>
        <p:spPr>
          <a:xfrm flipH="1" rot="-5400000">
            <a:off x="3649491" y="-1684252"/>
            <a:ext cx="4894564" cy="12190371"/>
          </a:xfrm>
          <a:prstGeom prst="rect">
            <a:avLst/>
          </a:prstGeom>
          <a:gradFill>
            <a:gsLst>
              <a:gs pos="0">
                <a:srgbClr val="9CC2E5">
                  <a:alpha val="0"/>
                </a:srgbClr>
              </a:gs>
              <a:gs pos="100000">
                <a:srgbClr val="000000">
                  <a:alpha val="45490"/>
                </a:srgbClr>
              </a:gs>
            </a:gsLst>
            <a:lin ang="1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48" name="Google Shape;448;p20"/>
          <p:cNvGrpSpPr/>
          <p:nvPr/>
        </p:nvGrpSpPr>
        <p:grpSpPr>
          <a:xfrm>
            <a:off x="3325860" y="274639"/>
            <a:ext cx="5624493" cy="5536691"/>
            <a:chOff x="2630459" y="0"/>
            <a:chExt cx="5624493" cy="5536691"/>
          </a:xfrm>
        </p:grpSpPr>
        <p:sp>
          <p:nvSpPr>
            <p:cNvPr id="449" name="Google Shape;449;p20"/>
            <p:cNvSpPr/>
            <p:nvPr/>
          </p:nvSpPr>
          <p:spPr>
            <a:xfrm>
              <a:off x="3034150" y="719891"/>
              <a:ext cx="4814806" cy="4814806"/>
            </a:xfrm>
            <a:prstGeom prst="blockArc">
              <a:avLst>
                <a:gd fmla="val 8996632" name="adj1"/>
                <a:gd fmla="val 16201685" name="adj2"/>
                <a:gd fmla="val 4640" name="adj3"/>
              </a:avLst>
            </a:prstGeom>
            <a:solidFill>
              <a:srgbClr val="5999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20"/>
            <p:cNvSpPr/>
            <p:nvPr/>
          </p:nvSpPr>
          <p:spPr>
            <a:xfrm>
              <a:off x="3035303" y="721885"/>
              <a:ext cx="4814806" cy="4814806"/>
            </a:xfrm>
            <a:prstGeom prst="blockArc">
              <a:avLst>
                <a:gd fmla="val 1800000" name="adj1"/>
                <a:gd fmla="val 9000000" name="adj2"/>
                <a:gd fmla="val 4640" name="adj3"/>
              </a:avLst>
            </a:prstGeom>
            <a:solidFill>
              <a:srgbClr val="2EE8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20"/>
            <p:cNvSpPr/>
            <p:nvPr/>
          </p:nvSpPr>
          <p:spPr>
            <a:xfrm>
              <a:off x="3036456" y="719891"/>
              <a:ext cx="4814806" cy="4814806"/>
            </a:xfrm>
            <a:prstGeom prst="blockArc">
              <a:avLst>
                <a:gd fmla="val 16198315" name="adj1"/>
                <a:gd fmla="val 1803368" name="adj2"/>
                <a:gd fmla="val 4640" name="adj3"/>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20"/>
            <p:cNvSpPr/>
            <p:nvPr/>
          </p:nvSpPr>
          <p:spPr>
            <a:xfrm>
              <a:off x="4334499" y="2021081"/>
              <a:ext cx="2216414" cy="2216414"/>
            </a:xfrm>
            <a:prstGeom prst="ellipse">
              <a:avLst/>
            </a:prstGeom>
            <a:gradFill>
              <a:gsLst>
                <a:gs pos="0">
                  <a:srgbClr val="AFAFAF"/>
                </a:gs>
                <a:gs pos="50000">
                  <a:schemeClr val="accent3"/>
                </a:gs>
                <a:gs pos="100000">
                  <a:srgbClr val="919191"/>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0"/>
            <p:cNvSpPr txBox="1"/>
            <p:nvPr/>
          </p:nvSpPr>
          <p:spPr>
            <a:xfrm>
              <a:off x="4659085" y="2345667"/>
              <a:ext cx="1567242" cy="156724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i="0" lang="en-GB" sz="1600" u="none" cap="none" strike="noStrike">
                  <a:solidFill>
                    <a:schemeClr val="lt1"/>
                  </a:solidFill>
                  <a:latin typeface="Calibri"/>
                  <a:ea typeface="Calibri"/>
                  <a:cs typeface="Calibri"/>
                  <a:sym typeface="Calibri"/>
                </a:rPr>
                <a:t>Pharmacotherapy</a:t>
              </a:r>
              <a:endParaRPr b="0" i="0" sz="1400" u="none" cap="none" strike="noStrike">
                <a:solidFill>
                  <a:srgbClr val="000000"/>
                </a:solidFill>
                <a:latin typeface="Arial"/>
                <a:ea typeface="Arial"/>
                <a:cs typeface="Arial"/>
                <a:sym typeface="Arial"/>
              </a:endParaRPr>
            </a:p>
          </p:txBody>
        </p:sp>
        <p:sp>
          <p:nvSpPr>
            <p:cNvPr id="454" name="Google Shape;454;p20"/>
            <p:cNvSpPr/>
            <p:nvPr/>
          </p:nvSpPr>
          <p:spPr>
            <a:xfrm>
              <a:off x="4666961" y="0"/>
              <a:ext cx="1551490" cy="1551490"/>
            </a:xfrm>
            <a:prstGeom prst="ellipse">
              <a:avLst/>
            </a:prstGeom>
            <a:gradFill>
              <a:gsLst>
                <a:gs pos="0">
                  <a:srgbClr val="FFC647"/>
                </a:gs>
                <a:gs pos="50000">
                  <a:srgbClr val="FFC600"/>
                </a:gs>
                <a:gs pos="100000">
                  <a:srgbClr val="E3B40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0"/>
            <p:cNvSpPr txBox="1"/>
            <p:nvPr/>
          </p:nvSpPr>
          <p:spPr>
            <a:xfrm>
              <a:off x="4894171" y="227210"/>
              <a:ext cx="1097070" cy="109707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b="0" i="0" lang="en-GB" sz="1500" u="none" cap="none" strike="noStrike">
                  <a:solidFill>
                    <a:schemeClr val="lt1"/>
                  </a:solidFill>
                  <a:latin typeface="Calibri"/>
                  <a:ea typeface="Calibri"/>
                  <a:cs typeface="Calibri"/>
                  <a:sym typeface="Calibri"/>
                </a:rPr>
                <a:t>Supported Patients</a:t>
              </a:r>
              <a:endParaRPr b="0" i="0" sz="1500" u="none" cap="none" strike="noStrike">
                <a:solidFill>
                  <a:schemeClr val="lt1"/>
                </a:solidFill>
                <a:latin typeface="Calibri"/>
                <a:ea typeface="Calibri"/>
                <a:cs typeface="Calibri"/>
                <a:sym typeface="Calibri"/>
              </a:endParaRPr>
            </a:p>
          </p:txBody>
        </p:sp>
        <p:sp>
          <p:nvSpPr>
            <p:cNvPr id="456" name="Google Shape;456;p20"/>
            <p:cNvSpPr/>
            <p:nvPr/>
          </p:nvSpPr>
          <p:spPr>
            <a:xfrm>
              <a:off x="6703462" y="3529318"/>
              <a:ext cx="1551490" cy="1551490"/>
            </a:xfrm>
            <a:prstGeom prst="ellipse">
              <a:avLst/>
            </a:prstGeom>
            <a:gradFill>
              <a:gsLst>
                <a:gs pos="0">
                  <a:srgbClr val="53EB5F"/>
                </a:gs>
                <a:gs pos="50000">
                  <a:srgbClr val="24F03B"/>
                </a:gs>
                <a:gs pos="100000">
                  <a:srgbClr val="15DE2C"/>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20"/>
            <p:cNvSpPr txBox="1"/>
            <p:nvPr/>
          </p:nvSpPr>
          <p:spPr>
            <a:xfrm>
              <a:off x="6930672" y="3756528"/>
              <a:ext cx="1097070" cy="109707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b="0" i="0" lang="en-GB" sz="1500" u="none" cap="none" strike="noStrike">
                  <a:solidFill>
                    <a:schemeClr val="lt1"/>
                  </a:solidFill>
                  <a:latin typeface="Calibri"/>
                  <a:ea typeface="Calibri"/>
                  <a:cs typeface="Calibri"/>
                  <a:sym typeface="Calibri"/>
                </a:rPr>
                <a:t>Challenged and Developed Pharmacy Team</a:t>
              </a:r>
              <a:endParaRPr b="0" i="0" sz="1500" u="none" cap="none" strike="noStrike">
                <a:solidFill>
                  <a:schemeClr val="lt1"/>
                </a:solidFill>
                <a:latin typeface="Calibri"/>
                <a:ea typeface="Calibri"/>
                <a:cs typeface="Calibri"/>
                <a:sym typeface="Calibri"/>
              </a:endParaRPr>
            </a:p>
          </p:txBody>
        </p:sp>
        <p:sp>
          <p:nvSpPr>
            <p:cNvPr id="458" name="Google Shape;458;p20"/>
            <p:cNvSpPr/>
            <p:nvPr/>
          </p:nvSpPr>
          <p:spPr>
            <a:xfrm>
              <a:off x="2630459" y="3529318"/>
              <a:ext cx="1551490" cy="1551490"/>
            </a:xfrm>
            <a:prstGeom prst="ellipse">
              <a:avLst/>
            </a:prstGeom>
            <a:gradFill>
              <a:gsLst>
                <a:gs pos="0">
                  <a:srgbClr val="6EA3DA"/>
                </a:gs>
                <a:gs pos="50000">
                  <a:srgbClr val="5299DA"/>
                </a:gs>
                <a:gs pos="100000">
                  <a:srgbClr val="4186C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20"/>
            <p:cNvSpPr txBox="1"/>
            <p:nvPr/>
          </p:nvSpPr>
          <p:spPr>
            <a:xfrm>
              <a:off x="2857669" y="3756528"/>
              <a:ext cx="1097070" cy="109707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b="0" i="0" lang="en-GB" sz="1500" u="none" cap="none" strike="noStrike">
                  <a:solidFill>
                    <a:schemeClr val="lt1"/>
                  </a:solidFill>
                  <a:latin typeface="Calibri"/>
                  <a:ea typeface="Calibri"/>
                  <a:cs typeface="Calibri"/>
                  <a:sym typeface="Calibri"/>
                </a:rPr>
                <a:t>GP Workload Reduced</a:t>
              </a:r>
              <a:endParaRPr b="0" i="0" sz="1500" u="none" cap="none" strike="noStrike">
                <a:solidFill>
                  <a:schemeClr val="lt1"/>
                </a:solidFill>
                <a:latin typeface="Calibri"/>
                <a:ea typeface="Calibri"/>
                <a:cs typeface="Calibri"/>
                <a:sym typeface="Calibri"/>
              </a:endParaRPr>
            </a:p>
          </p:txBody>
        </p:sp>
      </p:grpSp>
      <p:sp>
        <p:nvSpPr>
          <p:cNvPr id="460" name="Google Shape;460;p20"/>
          <p:cNvSpPr txBox="1"/>
          <p:nvPr/>
        </p:nvSpPr>
        <p:spPr>
          <a:xfrm>
            <a:off x="7065623" y="479412"/>
            <a:ext cx="4748736"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"Pharmacist helped my hip pain"</a:t>
            </a:r>
            <a:endParaRPr b="0" i="0" sz="2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"...helped me understand my medicines when I got home from hospital"</a:t>
            </a:r>
            <a:endParaRPr b="0" i="0" sz="1400" u="none" cap="none" strike="noStrike">
              <a:solidFill>
                <a:srgbClr val="000000"/>
              </a:solidFill>
              <a:latin typeface="Arial"/>
              <a:ea typeface="Arial"/>
              <a:cs typeface="Arial"/>
              <a:sym typeface="Arial"/>
            </a:endParaRPr>
          </a:p>
        </p:txBody>
      </p:sp>
      <p:sp>
        <p:nvSpPr>
          <p:cNvPr id="461" name="Google Shape;461;p20"/>
          <p:cNvSpPr txBox="1"/>
          <p:nvPr/>
        </p:nvSpPr>
        <p:spPr>
          <a:xfrm>
            <a:off x="7293323" y="5447579"/>
            <a:ext cx="474873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"Lots of opportunities to develop"</a:t>
            </a:r>
            <a:endParaRPr b="0" i="0" sz="2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"I feel a valued member of the team"</a:t>
            </a:r>
            <a:endParaRPr b="0" i="0" sz="1400" u="none" cap="none" strike="noStrike">
              <a:solidFill>
                <a:srgbClr val="000000"/>
              </a:solidFill>
              <a:latin typeface="Arial"/>
              <a:ea typeface="Arial"/>
              <a:cs typeface="Arial"/>
              <a:sym typeface="Arial"/>
            </a:endParaRPr>
          </a:p>
        </p:txBody>
      </p:sp>
      <p:sp>
        <p:nvSpPr>
          <p:cNvPr id="462" name="Google Shape;462;p20"/>
          <p:cNvSpPr txBox="1"/>
          <p:nvPr/>
        </p:nvSpPr>
        <p:spPr>
          <a:xfrm>
            <a:off x="971647" y="4877475"/>
            <a:ext cx="4748736"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"Saved my marriage!"</a:t>
            </a:r>
            <a:endParaRPr b="0" i="0" sz="2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"Improved patient safety"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"Knowledgeable resource"</a:t>
            </a:r>
            <a:endParaRPr b="0" i="0" sz="1400" u="none" cap="none" strike="noStrike">
              <a:solidFill>
                <a:srgbClr val="000000"/>
              </a:solidFill>
              <a:latin typeface="Arial"/>
              <a:ea typeface="Arial"/>
              <a:cs typeface="Arial"/>
              <a:sym typeface="Arial"/>
            </a:endParaRPr>
          </a:p>
        </p:txBody>
      </p:sp>
      <p:pic>
        <p:nvPicPr>
          <p:cNvPr id="463" name="Google Shape;463;p20"/>
          <p:cNvPicPr preferRelativeResize="0"/>
          <p:nvPr/>
        </p:nvPicPr>
        <p:blipFill rotWithShape="1">
          <a:blip r:embed="rId3">
            <a:alphaModFix/>
          </a:blip>
          <a:srcRect b="12401" l="10937" r="11717" t="13952"/>
          <a:stretch/>
        </p:blipFill>
        <p:spPr>
          <a:xfrm>
            <a:off x="4653946" y="478492"/>
            <a:ext cx="861579" cy="820702"/>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pic>
        <p:nvPicPr>
          <p:cNvPr descr="Logo&#10;&#10;Description automatically generated" id="464" name="Google Shape;464;p20"/>
          <p:cNvPicPr preferRelativeResize="0"/>
          <p:nvPr/>
        </p:nvPicPr>
        <p:blipFill rotWithShape="1">
          <a:blip r:embed="rId3">
            <a:alphaModFix/>
          </a:blip>
          <a:srcRect b="12401" l="10937" r="11717" t="13952"/>
          <a:stretch/>
        </p:blipFill>
        <p:spPr>
          <a:xfrm>
            <a:off x="2920165" y="3355767"/>
            <a:ext cx="861579" cy="820702"/>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pic>
        <p:nvPicPr>
          <p:cNvPr descr="Logo&#10;&#10;Description automatically generated" id="465" name="Google Shape;465;p20"/>
          <p:cNvPicPr preferRelativeResize="0"/>
          <p:nvPr/>
        </p:nvPicPr>
        <p:blipFill rotWithShape="1">
          <a:blip r:embed="rId3">
            <a:alphaModFix/>
          </a:blip>
          <a:srcRect b="12401" l="10937" r="11717" t="13952"/>
          <a:stretch/>
        </p:blipFill>
        <p:spPr>
          <a:xfrm>
            <a:off x="8490900" y="3355906"/>
            <a:ext cx="861579" cy="820702"/>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sp>
        <p:nvSpPr>
          <p:cNvPr id="466" name="Google Shape;466;p20"/>
          <p:cNvSpPr/>
          <p:nvPr/>
        </p:nvSpPr>
        <p:spPr>
          <a:xfrm>
            <a:off x="5207480" y="2612367"/>
            <a:ext cx="1854677" cy="162463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Expanded Practice Team</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1"/>
          <p:cNvSpPr txBox="1"/>
          <p:nvPr>
            <p:ph type="title"/>
          </p:nvPr>
        </p:nvSpPr>
        <p:spPr>
          <a:xfrm>
            <a:off x="736411" y="2346781"/>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alibri"/>
              <a:buNone/>
            </a:pPr>
            <a:r>
              <a:rPr lang="en-GB" sz="4400">
                <a:solidFill>
                  <a:srgbClr val="FFFFFF"/>
                </a:solidFill>
              </a:rPr>
              <a:t>How did we know we were making a difference? </a:t>
            </a:r>
            <a:br>
              <a:rPr lang="en-GB"/>
            </a:br>
            <a:br>
              <a:rPr lang="en-GB"/>
            </a:br>
            <a:r>
              <a:rPr lang="en-GB" sz="3100"/>
              <a:t>Ross Lawrie</a:t>
            </a:r>
            <a:br>
              <a:rPr lang="en-GB" sz="3100"/>
            </a:br>
            <a:r>
              <a:rPr lang="en-GB" sz="3100"/>
              <a:t>Data Collection and Reporting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2"/>
          <p:cNvSpPr/>
          <p:nvPr/>
        </p:nvSpPr>
        <p:spPr>
          <a:xfrm>
            <a:off x="8015486" y="1308346"/>
            <a:ext cx="2617076" cy="1965435"/>
          </a:xfrm>
          <a:prstGeom prst="triangl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78" name="Google Shape;478;p22"/>
          <p:cNvPicPr preferRelativeResize="0"/>
          <p:nvPr/>
        </p:nvPicPr>
        <p:blipFill rotWithShape="1">
          <a:blip r:embed="rId3">
            <a:alphaModFix/>
          </a:blip>
          <a:srcRect b="0" l="0" r="0" t="0"/>
          <a:stretch/>
        </p:blipFill>
        <p:spPr>
          <a:xfrm>
            <a:off x="8151495" y="2361562"/>
            <a:ext cx="3096807" cy="2857623"/>
          </a:xfrm>
          <a:custGeom>
            <a:rect b="b" l="l" r="r" t="t"/>
            <a:pathLst>
              <a:path extrusionOk="0" h="3096807" w="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a:noFill/>
          <a:ln>
            <a:noFill/>
          </a:ln>
        </p:spPr>
      </p:pic>
      <p:sp>
        <p:nvSpPr>
          <p:cNvPr id="479" name="Google Shape;479;p22"/>
          <p:cNvSpPr txBox="1"/>
          <p:nvPr>
            <p:ph type="title"/>
          </p:nvPr>
        </p:nvSpPr>
        <p:spPr>
          <a:xfrm>
            <a:off x="506273" y="532109"/>
            <a:ext cx="7390825"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Calibri"/>
              <a:buNone/>
            </a:pPr>
            <a:r>
              <a:rPr lang="en-GB">
                <a:solidFill>
                  <a:srgbClr val="002060"/>
                </a:solidFill>
              </a:rPr>
              <a:t>Introduction - Data &amp; Reporting</a:t>
            </a:r>
            <a:endParaRPr/>
          </a:p>
        </p:txBody>
      </p:sp>
      <p:sp>
        <p:nvSpPr>
          <p:cNvPr id="480" name="Google Shape;480;p22"/>
          <p:cNvSpPr txBox="1"/>
          <p:nvPr>
            <p:ph idx="1" type="body"/>
          </p:nvPr>
        </p:nvSpPr>
        <p:spPr>
          <a:xfrm>
            <a:off x="650561" y="1473287"/>
            <a:ext cx="5806440" cy="4701010"/>
          </a:xfrm>
          <a:prstGeom prst="rect">
            <a:avLst/>
          </a:prstGeom>
          <a:noFill/>
          <a:ln>
            <a:noFill/>
          </a:ln>
        </p:spPr>
        <p:txBody>
          <a:bodyPr anchorCtr="0" anchor="t" bIns="45700" lIns="91425" spcFirstLastPara="1" rIns="91425" wrap="square" tIns="45700">
            <a:normAutofit lnSpcReduction="10000"/>
          </a:bodyPr>
          <a:lstStyle/>
          <a:p>
            <a:pPr indent="-50792" lvl="0" marL="228594" rtl="0" algn="l">
              <a:lnSpc>
                <a:spcPct val="90000"/>
              </a:lnSpc>
              <a:spcBef>
                <a:spcPts val="0"/>
              </a:spcBef>
              <a:spcAft>
                <a:spcPts val="0"/>
              </a:spcAft>
              <a:buClr>
                <a:schemeClr val="dk1"/>
              </a:buClr>
              <a:buSzPts val="2800"/>
              <a:buNone/>
            </a:pPr>
            <a:r>
              <a:t/>
            </a:r>
            <a:endParaRPr>
              <a:solidFill>
                <a:srgbClr val="002060"/>
              </a:solidFill>
            </a:endParaRPr>
          </a:p>
          <a:p>
            <a:pPr indent="-228594" lvl="0" marL="228594" rtl="0" algn="l">
              <a:lnSpc>
                <a:spcPct val="90000"/>
              </a:lnSpc>
              <a:spcBef>
                <a:spcPts val="1000"/>
              </a:spcBef>
              <a:spcAft>
                <a:spcPts val="0"/>
              </a:spcAft>
              <a:buClr>
                <a:srgbClr val="002060"/>
              </a:buClr>
              <a:buSzPts val="2800"/>
              <a:buChar char="•"/>
            </a:pPr>
            <a:r>
              <a:rPr lang="en-GB">
                <a:solidFill>
                  <a:srgbClr val="002060"/>
                </a:solidFill>
              </a:rPr>
              <a:t>This has involved:</a:t>
            </a:r>
            <a:endParaRPr/>
          </a:p>
          <a:p>
            <a:pPr indent="-342900" lvl="0" marL="342900" rtl="0" algn="l">
              <a:lnSpc>
                <a:spcPct val="90000"/>
              </a:lnSpc>
              <a:spcBef>
                <a:spcPts val="1000"/>
              </a:spcBef>
              <a:spcAft>
                <a:spcPts val="0"/>
              </a:spcAft>
              <a:buClr>
                <a:srgbClr val="002060"/>
              </a:buClr>
              <a:buSzPts val="2800"/>
              <a:buFont typeface="Arial"/>
              <a:buChar char="•"/>
            </a:pPr>
            <a:r>
              <a:rPr lang="en-GB">
                <a:solidFill>
                  <a:srgbClr val="002060"/>
                </a:solidFill>
              </a:rPr>
              <a:t>Reporting from GP IT system extracts</a:t>
            </a:r>
            <a:endParaRPr/>
          </a:p>
          <a:p>
            <a:pPr indent="-342900" lvl="0" marL="342900" rtl="0" algn="l">
              <a:lnSpc>
                <a:spcPct val="90000"/>
              </a:lnSpc>
              <a:spcBef>
                <a:spcPts val="1000"/>
              </a:spcBef>
              <a:spcAft>
                <a:spcPts val="0"/>
              </a:spcAft>
              <a:buClr>
                <a:srgbClr val="002060"/>
              </a:buClr>
              <a:buSzPts val="2800"/>
              <a:buFont typeface="Arial"/>
              <a:buChar char="•"/>
            </a:pPr>
            <a:r>
              <a:rPr lang="en-GB">
                <a:solidFill>
                  <a:srgbClr val="002060"/>
                </a:solidFill>
              </a:rPr>
              <a:t>Development &amp; Maintenance of data collection tools</a:t>
            </a:r>
            <a:endParaRPr/>
          </a:p>
          <a:p>
            <a:pPr indent="-342900" lvl="0" marL="342900" rtl="0" algn="l">
              <a:lnSpc>
                <a:spcPct val="90000"/>
              </a:lnSpc>
              <a:spcBef>
                <a:spcPts val="1000"/>
              </a:spcBef>
              <a:spcAft>
                <a:spcPts val="0"/>
              </a:spcAft>
              <a:buClr>
                <a:srgbClr val="002060"/>
              </a:buClr>
              <a:buSzPts val="2800"/>
              <a:buFont typeface="Arial"/>
              <a:buChar char="•"/>
            </a:pPr>
            <a:r>
              <a:rPr lang="en-GB">
                <a:solidFill>
                  <a:srgbClr val="002060"/>
                </a:solidFill>
              </a:rPr>
              <a:t>Reporting dashboards/HTML dynamic reporting</a:t>
            </a:r>
            <a:endParaRPr/>
          </a:p>
          <a:p>
            <a:pPr indent="-342900" lvl="0" marL="342900" rtl="0" algn="l">
              <a:lnSpc>
                <a:spcPct val="90000"/>
              </a:lnSpc>
              <a:spcBef>
                <a:spcPts val="1000"/>
              </a:spcBef>
              <a:spcAft>
                <a:spcPts val="0"/>
              </a:spcAft>
              <a:buClr>
                <a:srgbClr val="002060"/>
              </a:buClr>
              <a:buSzPts val="2800"/>
              <a:buFont typeface="Arial"/>
              <a:buChar char="•"/>
            </a:pPr>
            <a:r>
              <a:rPr lang="en-GB">
                <a:solidFill>
                  <a:srgbClr val="002060"/>
                </a:solidFill>
              </a:rPr>
              <a:t>Development of performance indicators</a:t>
            </a:r>
            <a:endParaRPr/>
          </a:p>
          <a:p>
            <a:pPr indent="-342900" lvl="0" marL="342900" rtl="0" algn="l">
              <a:lnSpc>
                <a:spcPct val="90000"/>
              </a:lnSpc>
              <a:spcBef>
                <a:spcPts val="1000"/>
              </a:spcBef>
              <a:spcAft>
                <a:spcPts val="0"/>
              </a:spcAft>
              <a:buClr>
                <a:srgbClr val="002060"/>
              </a:buClr>
              <a:buSzPts val="2800"/>
              <a:buFont typeface="Arial"/>
              <a:buChar char="•"/>
            </a:pPr>
            <a:r>
              <a:rPr lang="en-GB">
                <a:solidFill>
                  <a:srgbClr val="002060"/>
                </a:solidFill>
              </a:rPr>
              <a:t>Qualitative data from Surveys</a:t>
            </a:r>
            <a:endParaRPr/>
          </a:p>
        </p:txBody>
      </p:sp>
      <p:sp>
        <p:nvSpPr>
          <p:cNvPr id="481" name="Google Shape;481;p22"/>
          <p:cNvSpPr/>
          <p:nvPr/>
        </p:nvSpPr>
        <p:spPr>
          <a:xfrm>
            <a:off x="10398642" y="1857989"/>
            <a:ext cx="849660" cy="810783"/>
          </a:xfrm>
          <a:prstGeom prst="ellipse">
            <a:avLst/>
          </a:prstGeom>
          <a:solidFill>
            <a:srgbClr val="4A7EE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3"/>
          <p:cNvSpPr txBox="1"/>
          <p:nvPr>
            <p:ph type="title"/>
          </p:nvPr>
        </p:nvSpPr>
        <p:spPr>
          <a:xfrm>
            <a:off x="3316224" y="2869873"/>
            <a:ext cx="5559552" cy="2514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Twentieth Century"/>
              <a:buNone/>
            </a:pPr>
            <a:r>
              <a:rPr lang="en-GB">
                <a:solidFill>
                  <a:srgbClr val="FFFFFF"/>
                </a:solidFill>
              </a:rPr>
              <a:t>Who are we working with?</a:t>
            </a:r>
            <a:br>
              <a:rPr lang="en-GB">
                <a:solidFill>
                  <a:srgbClr val="FFFFFF"/>
                </a:solidFill>
              </a:rPr>
            </a:br>
            <a:br>
              <a:rPr lang="en-GB">
                <a:solidFill>
                  <a:srgbClr val="FFFFFF"/>
                </a:solidFill>
              </a:rPr>
            </a:br>
            <a:endParaRPr/>
          </a:p>
        </p:txBody>
      </p:sp>
      <p:sp>
        <p:nvSpPr>
          <p:cNvPr id="488" name="Google Shape;488;p23"/>
          <p:cNvSpPr txBox="1"/>
          <p:nvPr>
            <p:ph idx="1" type="body"/>
          </p:nvPr>
        </p:nvSpPr>
        <p:spPr>
          <a:xfrm>
            <a:off x="3316224" y="2869873"/>
            <a:ext cx="5559552" cy="2783552"/>
          </a:xfrm>
          <a:prstGeom prst="rect">
            <a:avLst/>
          </a:prstGeom>
          <a:noFill/>
          <a:ln>
            <a:noFill/>
          </a:ln>
        </p:spPr>
        <p:txBody>
          <a:bodyPr anchorCtr="0" anchor="t" bIns="45700" lIns="91425" spcFirstLastPara="1" rIns="91425" wrap="square" tIns="45700">
            <a:normAutofit/>
          </a:bodyPr>
          <a:lstStyle/>
          <a:p>
            <a:pPr indent="-190500" lvl="0" marL="342900" rtl="0" algn="ctr">
              <a:lnSpc>
                <a:spcPct val="90000"/>
              </a:lnSpc>
              <a:spcBef>
                <a:spcPts val="0"/>
              </a:spcBef>
              <a:spcAft>
                <a:spcPts val="0"/>
              </a:spcAft>
              <a:buClr>
                <a:schemeClr val="lt1"/>
              </a:buClr>
              <a:buSzPts val="2400"/>
              <a:buFont typeface="Arial"/>
              <a:buNone/>
            </a:pPr>
            <a:r>
              <a:t/>
            </a:r>
            <a:endParaRPr>
              <a:solidFill>
                <a:srgbClr val="FFFFFF"/>
              </a:solidFill>
            </a:endParaRPr>
          </a:p>
          <a:p>
            <a:pPr indent="-190500" lvl="0" marL="342900" rtl="0" algn="ctr">
              <a:lnSpc>
                <a:spcPct val="90000"/>
              </a:lnSpc>
              <a:spcBef>
                <a:spcPts val="1000"/>
              </a:spcBef>
              <a:spcAft>
                <a:spcPts val="0"/>
              </a:spcAft>
              <a:buClr>
                <a:schemeClr val="lt1"/>
              </a:buClr>
              <a:buSzPts val="2400"/>
              <a:buFont typeface="Arial"/>
              <a:buNone/>
            </a:pPr>
            <a:r>
              <a:t/>
            </a:r>
            <a:endParaRPr/>
          </a:p>
        </p:txBody>
      </p:sp>
      <p:pic>
        <p:nvPicPr>
          <p:cNvPr id="489" name="Google Shape;489;p23"/>
          <p:cNvPicPr preferRelativeResize="0"/>
          <p:nvPr/>
        </p:nvPicPr>
        <p:blipFill rotWithShape="1">
          <a:blip r:embed="rId3">
            <a:alphaModFix/>
          </a:blip>
          <a:srcRect b="0" l="0" r="0" t="0"/>
          <a:stretch/>
        </p:blipFill>
        <p:spPr>
          <a:xfrm>
            <a:off x="10775543" y="239564"/>
            <a:ext cx="1209675" cy="828675"/>
          </a:xfrm>
          <a:prstGeom prst="rect">
            <a:avLst/>
          </a:prstGeom>
          <a:noFill/>
          <a:ln>
            <a:noFill/>
          </a:ln>
        </p:spPr>
      </p:pic>
      <p:pic>
        <p:nvPicPr>
          <p:cNvPr id="490" name="Google Shape;490;p23"/>
          <p:cNvPicPr preferRelativeResize="0"/>
          <p:nvPr/>
        </p:nvPicPr>
        <p:blipFill rotWithShape="1">
          <a:blip r:embed="rId4">
            <a:alphaModFix/>
          </a:blip>
          <a:srcRect b="0" l="0" r="0" t="0"/>
          <a:stretch/>
        </p:blipFill>
        <p:spPr>
          <a:xfrm>
            <a:off x="10232618" y="5653425"/>
            <a:ext cx="1752600" cy="990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4"/>
          <p:cNvSpPr txBox="1"/>
          <p:nvPr>
            <p:ph type="title"/>
          </p:nvPr>
        </p:nvSpPr>
        <p:spPr>
          <a:xfrm>
            <a:off x="539496"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GB"/>
              <a:t>How have we approached data/reporting?</a:t>
            </a:r>
            <a:endParaRPr/>
          </a:p>
        </p:txBody>
      </p:sp>
      <p:grpSp>
        <p:nvGrpSpPr>
          <p:cNvPr id="496" name="Google Shape;496;p24"/>
          <p:cNvGrpSpPr/>
          <p:nvPr/>
        </p:nvGrpSpPr>
        <p:grpSpPr>
          <a:xfrm>
            <a:off x="996696" y="1739210"/>
            <a:ext cx="10195559" cy="3361291"/>
            <a:chOff x="0" y="157298"/>
            <a:chExt cx="10195559" cy="3361291"/>
          </a:xfrm>
        </p:grpSpPr>
        <p:sp>
          <p:nvSpPr>
            <p:cNvPr id="497" name="Google Shape;497;p24"/>
            <p:cNvSpPr/>
            <p:nvPr/>
          </p:nvSpPr>
          <p:spPr>
            <a:xfrm>
              <a:off x="3484" y="157298"/>
              <a:ext cx="1886775" cy="3327744"/>
            </a:xfrm>
            <a:prstGeom prst="rect">
              <a:avLst/>
            </a:prstGeom>
            <a:solidFill>
              <a:srgbClr val="FBE2DE">
                <a:alpha val="8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4"/>
            <p:cNvSpPr txBox="1"/>
            <p:nvPr/>
          </p:nvSpPr>
          <p:spPr>
            <a:xfrm>
              <a:off x="3484" y="1421841"/>
              <a:ext cx="1886775" cy="1996646"/>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Study conducted to understand how service was operating</a:t>
              </a:r>
              <a:endParaRPr b="0" i="0" sz="1600" u="none" cap="none" strike="noStrike">
                <a:solidFill>
                  <a:schemeClr val="dk1"/>
                </a:solidFill>
                <a:latin typeface="Avenir"/>
                <a:ea typeface="Avenir"/>
                <a:cs typeface="Avenir"/>
                <a:sym typeface="Avenir"/>
              </a:endParaRPr>
            </a:p>
          </p:txBody>
        </p:sp>
        <p:sp>
          <p:nvSpPr>
            <p:cNvPr id="499" name="Google Shape;499;p24"/>
            <p:cNvSpPr/>
            <p:nvPr/>
          </p:nvSpPr>
          <p:spPr>
            <a:xfrm>
              <a:off x="542257" y="462574"/>
              <a:ext cx="792445" cy="792445"/>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4"/>
            <p:cNvSpPr txBox="1"/>
            <p:nvPr/>
          </p:nvSpPr>
          <p:spPr>
            <a:xfrm>
              <a:off x="658308" y="578625"/>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GB" sz="3800" u="none" cap="none" strike="noStrike">
                  <a:solidFill>
                    <a:schemeClr val="lt1"/>
                  </a:solidFill>
                  <a:latin typeface="Avenir"/>
                  <a:ea typeface="Avenir"/>
                  <a:cs typeface="Avenir"/>
                  <a:sym typeface="Avenir"/>
                </a:rPr>
                <a:t>1</a:t>
              </a:r>
              <a:endParaRPr b="0" i="0" sz="1400" u="none" cap="none" strike="noStrike">
                <a:solidFill>
                  <a:srgbClr val="000000"/>
                </a:solidFill>
                <a:latin typeface="Arial"/>
                <a:ea typeface="Arial"/>
                <a:cs typeface="Arial"/>
                <a:sym typeface="Arial"/>
              </a:endParaRPr>
            </a:p>
          </p:txBody>
        </p:sp>
        <p:sp>
          <p:nvSpPr>
            <p:cNvPr id="501" name="Google Shape;501;p24"/>
            <p:cNvSpPr/>
            <p:nvPr/>
          </p:nvSpPr>
          <p:spPr>
            <a:xfrm>
              <a:off x="0" y="3401900"/>
              <a:ext cx="1886775" cy="72"/>
            </a:xfrm>
            <a:prstGeom prst="rect">
              <a:avLst/>
            </a:prstGeom>
            <a:solidFill>
              <a:srgbClr val="5A5260"/>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4"/>
            <p:cNvSpPr/>
            <p:nvPr/>
          </p:nvSpPr>
          <p:spPr>
            <a:xfrm>
              <a:off x="2078938" y="157298"/>
              <a:ext cx="1886775" cy="3344517"/>
            </a:xfrm>
            <a:prstGeom prst="rect">
              <a:avLst/>
            </a:prstGeom>
            <a:solidFill>
              <a:srgbClr val="D9E8FC">
                <a:alpha val="8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4"/>
            <p:cNvSpPr txBox="1"/>
            <p:nvPr/>
          </p:nvSpPr>
          <p:spPr>
            <a:xfrm>
              <a:off x="2078938" y="1428215"/>
              <a:ext cx="1886775" cy="2006710"/>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Repeat (revised) study to back up findings and strengthen evidence</a:t>
              </a:r>
              <a:endParaRPr b="0" i="0" sz="1600" u="none" cap="none" strike="noStrike">
                <a:solidFill>
                  <a:schemeClr val="dk1"/>
                </a:solidFill>
                <a:latin typeface="Avenir"/>
                <a:ea typeface="Avenir"/>
                <a:cs typeface="Avenir"/>
                <a:sym typeface="Avenir"/>
              </a:endParaRPr>
            </a:p>
          </p:txBody>
        </p:sp>
        <p:sp>
          <p:nvSpPr>
            <p:cNvPr id="504" name="Google Shape;504;p24"/>
            <p:cNvSpPr/>
            <p:nvPr/>
          </p:nvSpPr>
          <p:spPr>
            <a:xfrm>
              <a:off x="2626103" y="504513"/>
              <a:ext cx="792445" cy="792445"/>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4"/>
            <p:cNvSpPr txBox="1"/>
            <p:nvPr/>
          </p:nvSpPr>
          <p:spPr>
            <a:xfrm>
              <a:off x="2742154" y="620564"/>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GB" sz="3800" u="none" cap="none" strike="noStrike">
                  <a:solidFill>
                    <a:schemeClr val="lt1"/>
                  </a:solidFill>
                  <a:latin typeface="Avenir"/>
                  <a:ea typeface="Avenir"/>
                  <a:cs typeface="Avenir"/>
                  <a:sym typeface="Avenir"/>
                </a:rPr>
                <a:t>2</a:t>
              </a:r>
              <a:endParaRPr b="0" i="0" sz="1400" u="none" cap="none" strike="noStrike">
                <a:solidFill>
                  <a:srgbClr val="000000"/>
                </a:solidFill>
                <a:latin typeface="Arial"/>
                <a:ea typeface="Arial"/>
                <a:cs typeface="Arial"/>
                <a:sym typeface="Arial"/>
              </a:endParaRPr>
            </a:p>
          </p:txBody>
        </p:sp>
        <p:sp>
          <p:nvSpPr>
            <p:cNvPr id="506" name="Google Shape;506;p24"/>
            <p:cNvSpPr/>
            <p:nvPr/>
          </p:nvSpPr>
          <p:spPr>
            <a:xfrm>
              <a:off x="2087334" y="3401898"/>
              <a:ext cx="1886775" cy="72"/>
            </a:xfrm>
            <a:prstGeom prst="rect">
              <a:avLst/>
            </a:prstGeom>
            <a:solidFill>
              <a:srgbClr val="BE96F6"/>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4"/>
            <p:cNvSpPr/>
            <p:nvPr/>
          </p:nvSpPr>
          <p:spPr>
            <a:xfrm>
              <a:off x="4154392" y="157298"/>
              <a:ext cx="1886775" cy="3344517"/>
            </a:xfrm>
            <a:prstGeom prst="rect">
              <a:avLst/>
            </a:prstGeom>
            <a:solidFill>
              <a:srgbClr val="D1F5F2">
                <a:alpha val="8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4"/>
            <p:cNvSpPr txBox="1"/>
            <p:nvPr/>
          </p:nvSpPr>
          <p:spPr>
            <a:xfrm>
              <a:off x="4154392" y="1428215"/>
              <a:ext cx="1886775" cy="2006710"/>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Tools were developed to collect activity/capacity data (MS Forms/Excel). </a:t>
              </a:r>
              <a:endParaRPr b="0" i="0" sz="1400" u="none" cap="none" strike="noStrike">
                <a:solidFill>
                  <a:srgbClr val="000000"/>
                </a:solidFill>
                <a:latin typeface="Arial"/>
                <a:ea typeface="Arial"/>
                <a:cs typeface="Arial"/>
                <a:sym typeface="Arial"/>
              </a:endParaRPr>
            </a:p>
          </p:txBody>
        </p:sp>
        <p:sp>
          <p:nvSpPr>
            <p:cNvPr id="509" name="Google Shape;509;p24"/>
            <p:cNvSpPr/>
            <p:nvPr/>
          </p:nvSpPr>
          <p:spPr>
            <a:xfrm>
              <a:off x="4703078" y="512905"/>
              <a:ext cx="792445" cy="792445"/>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24"/>
            <p:cNvSpPr txBox="1"/>
            <p:nvPr/>
          </p:nvSpPr>
          <p:spPr>
            <a:xfrm>
              <a:off x="4819129" y="628956"/>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GB" sz="3800" u="none" cap="none" strike="noStrike">
                  <a:solidFill>
                    <a:schemeClr val="lt1"/>
                  </a:solidFill>
                  <a:latin typeface="Avenir"/>
                  <a:ea typeface="Avenir"/>
                  <a:cs typeface="Avenir"/>
                  <a:sym typeface="Avenir"/>
                </a:rPr>
                <a:t>3</a:t>
              </a:r>
              <a:endParaRPr b="0" i="0" sz="1400" u="none" cap="none" strike="noStrike">
                <a:solidFill>
                  <a:srgbClr val="000000"/>
                </a:solidFill>
                <a:latin typeface="Arial"/>
                <a:ea typeface="Arial"/>
                <a:cs typeface="Arial"/>
                <a:sym typeface="Arial"/>
              </a:endParaRPr>
            </a:p>
          </p:txBody>
        </p:sp>
        <p:sp>
          <p:nvSpPr>
            <p:cNvPr id="511" name="Google Shape;511;p24"/>
            <p:cNvSpPr/>
            <p:nvPr/>
          </p:nvSpPr>
          <p:spPr>
            <a:xfrm>
              <a:off x="4155920" y="3401898"/>
              <a:ext cx="1886775" cy="72"/>
            </a:xfrm>
            <a:prstGeom prst="rect">
              <a:avLst/>
            </a:prstGeom>
            <a:solidFill>
              <a:schemeClr val="accent4"/>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4"/>
            <p:cNvSpPr/>
            <p:nvPr/>
          </p:nvSpPr>
          <p:spPr>
            <a:xfrm>
              <a:off x="6229845" y="157298"/>
              <a:ext cx="1886775" cy="3342378"/>
            </a:xfrm>
            <a:prstGeom prst="rect">
              <a:avLst/>
            </a:prstGeom>
            <a:solidFill>
              <a:srgbClr val="F1E9FD">
                <a:alpha val="8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4"/>
            <p:cNvSpPr txBox="1"/>
            <p:nvPr/>
          </p:nvSpPr>
          <p:spPr>
            <a:xfrm>
              <a:off x="6229845" y="1427402"/>
              <a:ext cx="1886775" cy="2005427"/>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Capacity &amp; Activity reporting developed to utilise the data collected in recording tools. </a:t>
              </a:r>
              <a:endParaRPr b="0" i="0" sz="1600" u="none" cap="none" strike="noStrike">
                <a:solidFill>
                  <a:schemeClr val="dk1"/>
                </a:solidFill>
                <a:latin typeface="Avenir"/>
                <a:ea typeface="Avenir"/>
                <a:cs typeface="Avenir"/>
                <a:sym typeface="Avenir"/>
              </a:endParaRPr>
            </a:p>
          </p:txBody>
        </p:sp>
        <p:sp>
          <p:nvSpPr>
            <p:cNvPr id="514" name="Google Shape;514;p24"/>
            <p:cNvSpPr/>
            <p:nvPr/>
          </p:nvSpPr>
          <p:spPr>
            <a:xfrm>
              <a:off x="6760234" y="495059"/>
              <a:ext cx="792445" cy="792445"/>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4"/>
            <p:cNvSpPr txBox="1"/>
            <p:nvPr/>
          </p:nvSpPr>
          <p:spPr>
            <a:xfrm>
              <a:off x="6876285" y="61111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GB" sz="3800" u="none" cap="none" strike="noStrike">
                  <a:solidFill>
                    <a:schemeClr val="lt1"/>
                  </a:solidFill>
                  <a:latin typeface="Avenir"/>
                  <a:ea typeface="Avenir"/>
                  <a:cs typeface="Avenir"/>
                  <a:sym typeface="Avenir"/>
                </a:rPr>
                <a:t>4</a:t>
              </a:r>
              <a:endParaRPr b="0" i="0" sz="1400" u="none" cap="none" strike="noStrike">
                <a:solidFill>
                  <a:srgbClr val="000000"/>
                </a:solidFill>
                <a:latin typeface="Arial"/>
                <a:ea typeface="Arial"/>
                <a:cs typeface="Arial"/>
                <a:sym typeface="Arial"/>
              </a:endParaRPr>
            </a:p>
          </p:txBody>
        </p:sp>
        <p:sp>
          <p:nvSpPr>
            <p:cNvPr id="516" name="Google Shape;516;p24"/>
            <p:cNvSpPr/>
            <p:nvPr/>
          </p:nvSpPr>
          <p:spPr>
            <a:xfrm>
              <a:off x="6238241" y="3400828"/>
              <a:ext cx="1886775" cy="72"/>
            </a:xfrm>
            <a:prstGeom prst="rect">
              <a:avLst/>
            </a:prstGeom>
            <a:solidFill>
              <a:srgbClr val="2AC2B1"/>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4"/>
            <p:cNvSpPr/>
            <p:nvPr/>
          </p:nvSpPr>
          <p:spPr>
            <a:xfrm>
              <a:off x="8305299" y="157298"/>
              <a:ext cx="1886775" cy="3361291"/>
            </a:xfrm>
            <a:prstGeom prst="rect">
              <a:avLst/>
            </a:prstGeom>
            <a:solidFill>
              <a:srgbClr val="FEE9D0">
                <a:alpha val="8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24"/>
            <p:cNvSpPr txBox="1"/>
            <p:nvPr/>
          </p:nvSpPr>
          <p:spPr>
            <a:xfrm>
              <a:off x="8305299" y="1434589"/>
              <a:ext cx="1886775" cy="2016774"/>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Maintain engagement to familiarise teams with data collections and improve data quality</a:t>
              </a:r>
              <a:endParaRPr b="0" i="0" sz="1600" u="none" cap="none" strike="noStrike">
                <a:solidFill>
                  <a:schemeClr val="dk1"/>
                </a:solidFill>
                <a:latin typeface="Avenir"/>
                <a:ea typeface="Avenir"/>
                <a:cs typeface="Avenir"/>
                <a:sym typeface="Avenir"/>
              </a:endParaRPr>
            </a:p>
          </p:txBody>
        </p:sp>
        <p:sp>
          <p:nvSpPr>
            <p:cNvPr id="519" name="Google Shape;519;p24"/>
            <p:cNvSpPr/>
            <p:nvPr/>
          </p:nvSpPr>
          <p:spPr>
            <a:xfrm>
              <a:off x="8860856" y="521292"/>
              <a:ext cx="792445" cy="792445"/>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24"/>
            <p:cNvSpPr txBox="1"/>
            <p:nvPr/>
          </p:nvSpPr>
          <p:spPr>
            <a:xfrm>
              <a:off x="8976907" y="637343"/>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GB" sz="3800" u="none" cap="none" strike="noStrike">
                  <a:solidFill>
                    <a:schemeClr val="lt1"/>
                  </a:solidFill>
                  <a:latin typeface="Avenir"/>
                  <a:ea typeface="Avenir"/>
                  <a:cs typeface="Avenir"/>
                  <a:sym typeface="Avenir"/>
                </a:rPr>
                <a:t>5</a:t>
              </a:r>
              <a:endParaRPr b="0" i="0" sz="1400" u="none" cap="none" strike="noStrike">
                <a:solidFill>
                  <a:srgbClr val="000000"/>
                </a:solidFill>
                <a:latin typeface="Arial"/>
                <a:ea typeface="Arial"/>
                <a:cs typeface="Arial"/>
                <a:sym typeface="Arial"/>
              </a:endParaRPr>
            </a:p>
          </p:txBody>
        </p:sp>
        <p:sp>
          <p:nvSpPr>
            <p:cNvPr id="521" name="Google Shape;521;p24"/>
            <p:cNvSpPr/>
            <p:nvPr/>
          </p:nvSpPr>
          <p:spPr>
            <a:xfrm>
              <a:off x="8308784" y="3410285"/>
              <a:ext cx="1886775" cy="72"/>
            </a:xfrm>
            <a:prstGeom prst="rect">
              <a:avLst/>
            </a:prstGeom>
            <a:solidFill>
              <a:srgbClr val="FF9513"/>
            </a:solidFill>
            <a:ln cap="flat" cmpd="sng" w="12700">
              <a:solidFill>
                <a:srgbClr val="FF951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22" name="Google Shape;522;p24"/>
          <p:cNvPicPr preferRelativeResize="0"/>
          <p:nvPr/>
        </p:nvPicPr>
        <p:blipFill rotWithShape="1">
          <a:blip r:embed="rId3">
            <a:alphaModFix/>
          </a:blip>
          <a:srcRect b="0" l="0" r="0" t="0"/>
          <a:stretch/>
        </p:blipFill>
        <p:spPr>
          <a:xfrm>
            <a:off x="10775543" y="239564"/>
            <a:ext cx="1209675" cy="828675"/>
          </a:xfrm>
          <a:prstGeom prst="rect">
            <a:avLst/>
          </a:prstGeom>
          <a:noFill/>
          <a:ln>
            <a:noFill/>
          </a:ln>
        </p:spPr>
      </p:pic>
      <p:pic>
        <p:nvPicPr>
          <p:cNvPr id="523" name="Google Shape;523;p24"/>
          <p:cNvPicPr preferRelativeResize="0"/>
          <p:nvPr/>
        </p:nvPicPr>
        <p:blipFill rotWithShape="1">
          <a:blip r:embed="rId4">
            <a:alphaModFix/>
          </a:blip>
          <a:srcRect b="0" l="0" r="0" t="0"/>
          <a:stretch/>
        </p:blipFill>
        <p:spPr>
          <a:xfrm>
            <a:off x="10232618" y="5653425"/>
            <a:ext cx="1752600" cy="990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5"/>
          <p:cNvSpPr txBox="1"/>
          <p:nvPr>
            <p:ph type="title"/>
          </p:nvPr>
        </p:nvSpPr>
        <p:spPr>
          <a:xfrm>
            <a:off x="3316224" y="3579238"/>
            <a:ext cx="5559552" cy="2514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Twentieth Century"/>
              <a:buNone/>
            </a:pPr>
            <a:r>
              <a:rPr lang="en-GB">
                <a:solidFill>
                  <a:srgbClr val="FFFFFF"/>
                </a:solidFill>
              </a:rPr>
              <a:t>How do we know we are making a difference?</a:t>
            </a:r>
            <a:br>
              <a:rPr lang="en-GB">
                <a:solidFill>
                  <a:srgbClr val="FFFFFF"/>
                </a:solidFill>
              </a:rPr>
            </a:br>
            <a:br>
              <a:rPr lang="en-GB">
                <a:solidFill>
                  <a:srgbClr val="FFFFFF"/>
                </a:solidFill>
              </a:rPr>
            </a:br>
            <a:endParaRPr/>
          </a:p>
        </p:txBody>
      </p:sp>
      <p:pic>
        <p:nvPicPr>
          <p:cNvPr id="530" name="Google Shape;530;p25"/>
          <p:cNvPicPr preferRelativeResize="0"/>
          <p:nvPr/>
        </p:nvPicPr>
        <p:blipFill rotWithShape="1">
          <a:blip r:embed="rId3">
            <a:alphaModFix/>
          </a:blip>
          <a:srcRect b="0" l="0" r="0" t="0"/>
          <a:stretch/>
        </p:blipFill>
        <p:spPr>
          <a:xfrm>
            <a:off x="10775543" y="239564"/>
            <a:ext cx="1209675" cy="828675"/>
          </a:xfrm>
          <a:prstGeom prst="rect">
            <a:avLst/>
          </a:prstGeom>
          <a:noFill/>
          <a:ln>
            <a:noFill/>
          </a:ln>
        </p:spPr>
      </p:pic>
      <p:pic>
        <p:nvPicPr>
          <p:cNvPr id="531" name="Google Shape;531;p25"/>
          <p:cNvPicPr preferRelativeResize="0"/>
          <p:nvPr/>
        </p:nvPicPr>
        <p:blipFill rotWithShape="1">
          <a:blip r:embed="rId4">
            <a:alphaModFix/>
          </a:blip>
          <a:srcRect b="0" l="0" r="0" t="0"/>
          <a:stretch/>
        </p:blipFill>
        <p:spPr>
          <a:xfrm>
            <a:off x="10232618" y="5653425"/>
            <a:ext cx="1752600" cy="990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6"/>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Font typeface="Twentieth Century"/>
              <a:buNone/>
            </a:pPr>
            <a:r>
              <a:rPr lang="en-GB">
                <a:solidFill>
                  <a:srgbClr val="002060"/>
                </a:solidFill>
              </a:rPr>
              <a:t>Example – </a:t>
            </a:r>
            <a:r>
              <a:rPr lang="en-GB">
                <a:solidFill>
                  <a:srgbClr val="FFFFFF"/>
                </a:solidFill>
              </a:rPr>
              <a:t>Primary Care Mental Health Nurse </a:t>
            </a:r>
            <a:endParaRPr/>
          </a:p>
        </p:txBody>
      </p:sp>
      <p:sp>
        <p:nvSpPr>
          <p:cNvPr id="537" name="Google Shape;537;p26"/>
          <p:cNvSpPr txBox="1"/>
          <p:nvPr>
            <p:ph idx="1" type="body"/>
          </p:nvPr>
        </p:nvSpPr>
        <p:spPr>
          <a:xfrm>
            <a:off x="5335398" y="1536191"/>
            <a:ext cx="6115574" cy="50407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Char char="•"/>
            </a:pPr>
            <a:r>
              <a:rPr lang="en-GB" sz="2600"/>
              <a:t> 3 studies carried out over 2 years (&gt;6,000 appointments)</a:t>
            </a:r>
            <a:endParaRPr/>
          </a:p>
          <a:p>
            <a:pPr indent="0" lvl="0" marL="0" rtl="0" algn="l">
              <a:lnSpc>
                <a:spcPct val="90000"/>
              </a:lnSpc>
              <a:spcBef>
                <a:spcPts val="1000"/>
              </a:spcBef>
              <a:spcAft>
                <a:spcPts val="0"/>
              </a:spcAft>
              <a:buClr>
                <a:schemeClr val="dk1"/>
              </a:buClr>
              <a:buSzPts val="2600"/>
              <a:buFont typeface="Arial"/>
              <a:buChar char="•"/>
            </a:pPr>
            <a:r>
              <a:rPr lang="en-GB" sz="2600"/>
              <a:t> All three studies produced very similar results and confirmed the service was seeing appropriate patients </a:t>
            </a:r>
            <a:endParaRPr/>
          </a:p>
          <a:p>
            <a:pPr indent="0" lvl="0" marL="0" rtl="0" algn="l">
              <a:lnSpc>
                <a:spcPct val="90000"/>
              </a:lnSpc>
              <a:spcBef>
                <a:spcPts val="1000"/>
              </a:spcBef>
              <a:spcAft>
                <a:spcPts val="0"/>
              </a:spcAft>
              <a:buClr>
                <a:schemeClr val="dk1"/>
              </a:buClr>
              <a:buSzPts val="2600"/>
              <a:buFont typeface="Arial"/>
              <a:buChar char="•"/>
            </a:pPr>
            <a:r>
              <a:rPr lang="en-GB" sz="2600"/>
              <a:t> Data collection reduced to simply monitor the activity and capacity </a:t>
            </a:r>
            <a:endParaRPr/>
          </a:p>
          <a:p>
            <a:pPr indent="0" lvl="0" marL="0" rtl="0" algn="l">
              <a:lnSpc>
                <a:spcPct val="90000"/>
              </a:lnSpc>
              <a:spcBef>
                <a:spcPts val="1000"/>
              </a:spcBef>
              <a:spcAft>
                <a:spcPts val="0"/>
              </a:spcAft>
              <a:buClr>
                <a:schemeClr val="dk1"/>
              </a:buClr>
              <a:buSzPts val="2600"/>
              <a:buFont typeface="Arial"/>
              <a:buChar char="•"/>
            </a:pPr>
            <a:r>
              <a:rPr lang="en-GB" sz="2600"/>
              <a:t> Excel online data collection</a:t>
            </a:r>
            <a:endParaRPr sz="2600">
              <a:solidFill>
                <a:srgbClr val="002060"/>
              </a:solidFill>
            </a:endParaRPr>
          </a:p>
          <a:p>
            <a:pPr indent="0" lvl="0" marL="0" rtl="0" algn="l">
              <a:lnSpc>
                <a:spcPct val="90000"/>
              </a:lnSpc>
              <a:spcBef>
                <a:spcPts val="1000"/>
              </a:spcBef>
              <a:spcAft>
                <a:spcPts val="0"/>
              </a:spcAft>
              <a:buClr>
                <a:schemeClr val="dk1"/>
              </a:buClr>
              <a:buSzPts val="2600"/>
              <a:buFont typeface="Arial"/>
              <a:buChar char="•"/>
            </a:pPr>
            <a:r>
              <a:rPr lang="en-GB" sz="2600"/>
              <a:t> Dashboard reporting</a:t>
            </a:r>
            <a:br>
              <a:rPr lang="en-GB" sz="2600"/>
            </a:br>
            <a:endParaRPr sz="2600">
              <a:solidFill>
                <a:srgbClr val="002060"/>
              </a:solidFill>
            </a:endParaRPr>
          </a:p>
        </p:txBody>
      </p:sp>
      <p:pic>
        <p:nvPicPr>
          <p:cNvPr id="538" name="Google Shape;538;p26"/>
          <p:cNvPicPr preferRelativeResize="0"/>
          <p:nvPr/>
        </p:nvPicPr>
        <p:blipFill rotWithShape="1">
          <a:blip r:embed="rId3">
            <a:alphaModFix/>
          </a:blip>
          <a:srcRect b="0" l="0" r="0" t="0"/>
          <a:stretch/>
        </p:blipFill>
        <p:spPr>
          <a:xfrm>
            <a:off x="10775543" y="239564"/>
            <a:ext cx="1209675" cy="828675"/>
          </a:xfrm>
          <a:prstGeom prst="rect">
            <a:avLst/>
          </a:prstGeom>
          <a:noFill/>
          <a:ln>
            <a:noFill/>
          </a:ln>
        </p:spPr>
      </p:pic>
      <p:pic>
        <p:nvPicPr>
          <p:cNvPr id="539" name="Google Shape;539;p26"/>
          <p:cNvPicPr preferRelativeResize="0"/>
          <p:nvPr/>
        </p:nvPicPr>
        <p:blipFill rotWithShape="1">
          <a:blip r:embed="rId4">
            <a:alphaModFix/>
          </a:blip>
          <a:srcRect b="0" l="0" r="0" t="0"/>
          <a:stretch/>
        </p:blipFill>
        <p:spPr>
          <a:xfrm>
            <a:off x="10232618" y="5653425"/>
            <a:ext cx="1752600" cy="990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7"/>
          <p:cNvSpPr txBox="1"/>
          <p:nvPr>
            <p:ph type="title"/>
          </p:nvPr>
        </p:nvSpPr>
        <p:spPr>
          <a:xfrm>
            <a:off x="534955" y="-325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000"/>
              <a:buFont typeface="Calibri"/>
              <a:buNone/>
            </a:pPr>
            <a:r>
              <a:rPr lang="en-GB" sz="4000">
                <a:solidFill>
                  <a:srgbClr val="002060"/>
                </a:solidFill>
              </a:rPr>
              <a:t>PC Mental Health Nurse - Outputs</a:t>
            </a:r>
            <a:endParaRPr/>
          </a:p>
        </p:txBody>
      </p:sp>
      <p:graphicFrame>
        <p:nvGraphicFramePr>
          <p:cNvPr id="546" name="Google Shape;546;p27"/>
          <p:cNvGraphicFramePr/>
          <p:nvPr/>
        </p:nvGraphicFramePr>
        <p:xfrm>
          <a:off x="5362136" y="1135806"/>
          <a:ext cx="4572000" cy="1724025"/>
        </p:xfrm>
        <a:graphic>
          <a:graphicData uri="http://schemas.openxmlformats.org/drawingml/2006/chart">
            <c:chart r:id="rId3"/>
          </a:graphicData>
        </a:graphic>
      </p:graphicFrame>
      <p:graphicFrame>
        <p:nvGraphicFramePr>
          <p:cNvPr id="547" name="Google Shape;547;p27"/>
          <p:cNvGraphicFramePr/>
          <p:nvPr/>
        </p:nvGraphicFramePr>
        <p:xfrm>
          <a:off x="5362136" y="2970471"/>
          <a:ext cx="4572000" cy="1724025"/>
        </p:xfrm>
        <a:graphic>
          <a:graphicData uri="http://schemas.openxmlformats.org/drawingml/2006/chart">
            <c:chart r:id="rId4"/>
          </a:graphicData>
        </a:graphic>
      </p:graphicFrame>
      <p:graphicFrame>
        <p:nvGraphicFramePr>
          <p:cNvPr id="548" name="Google Shape;548;p27"/>
          <p:cNvGraphicFramePr/>
          <p:nvPr/>
        </p:nvGraphicFramePr>
        <p:xfrm>
          <a:off x="5362136" y="4805136"/>
          <a:ext cx="4572000" cy="1724025"/>
        </p:xfrm>
        <a:graphic>
          <a:graphicData uri="http://schemas.openxmlformats.org/drawingml/2006/chart">
            <c:chart r:id="rId5"/>
          </a:graphicData>
        </a:graphic>
      </p:graphicFrame>
      <p:sp>
        <p:nvSpPr>
          <p:cNvPr id="549" name="Google Shape;549;p27"/>
          <p:cNvSpPr txBox="1"/>
          <p:nvPr/>
        </p:nvSpPr>
        <p:spPr>
          <a:xfrm>
            <a:off x="712483" y="1403440"/>
            <a:ext cx="445070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2060"/>
                </a:solidFill>
                <a:latin typeface="Calibri"/>
                <a:ea typeface="Calibri"/>
                <a:cs typeface="Calibri"/>
                <a:sym typeface="Calibri"/>
              </a:rPr>
              <a:t>Increasing confidence of PCMHN staff represented in &gt;50% outcomes recorded as “self help”</a:t>
            </a:r>
            <a:endParaRPr b="0" i="0" sz="1400" u="none" cap="none" strike="noStrike">
              <a:solidFill>
                <a:srgbClr val="000000"/>
              </a:solidFill>
              <a:latin typeface="Arial"/>
              <a:ea typeface="Arial"/>
              <a:cs typeface="Arial"/>
              <a:sym typeface="Arial"/>
            </a:endParaRPr>
          </a:p>
        </p:txBody>
      </p:sp>
      <p:sp>
        <p:nvSpPr>
          <p:cNvPr id="550" name="Google Shape;550;p27"/>
          <p:cNvSpPr txBox="1"/>
          <p:nvPr/>
        </p:nvSpPr>
        <p:spPr>
          <a:xfrm>
            <a:off x="712483" y="3075057"/>
            <a:ext cx="445070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2060"/>
                </a:solidFill>
                <a:latin typeface="Calibri"/>
                <a:ea typeface="Calibri"/>
                <a:cs typeface="Calibri"/>
                <a:sym typeface="Calibri"/>
              </a:rPr>
              <a:t>Referral Back to GP – insignificant in all three audits</a:t>
            </a:r>
            <a:endParaRPr b="0" i="0" sz="1400" u="none" cap="none" strike="noStrike">
              <a:solidFill>
                <a:srgbClr val="000000"/>
              </a:solidFill>
              <a:latin typeface="Arial"/>
              <a:ea typeface="Arial"/>
              <a:cs typeface="Arial"/>
              <a:sym typeface="Arial"/>
            </a:endParaRPr>
          </a:p>
        </p:txBody>
      </p:sp>
      <p:sp>
        <p:nvSpPr>
          <p:cNvPr id="551" name="Google Shape;551;p27"/>
          <p:cNvSpPr txBox="1"/>
          <p:nvPr/>
        </p:nvSpPr>
        <p:spPr>
          <a:xfrm>
            <a:off x="712483" y="4959263"/>
            <a:ext cx="445070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2060"/>
                </a:solidFill>
                <a:latin typeface="Calibri"/>
                <a:ea typeface="Calibri"/>
                <a:cs typeface="Calibri"/>
                <a:sym typeface="Calibri"/>
              </a:rPr>
              <a:t>Prescription issued by PCMHN – steady improvement over 3 audits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28"/>
          <p:cNvSpPr txBox="1"/>
          <p:nvPr>
            <p:ph type="title"/>
          </p:nvPr>
        </p:nvSpPr>
        <p:spPr>
          <a:xfrm>
            <a:off x="534954" y="-32527"/>
            <a:ext cx="107734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000"/>
              <a:buFont typeface="Calibri"/>
              <a:buNone/>
            </a:pPr>
            <a:r>
              <a:rPr lang="en-GB" sz="4000">
                <a:solidFill>
                  <a:srgbClr val="002060"/>
                </a:solidFill>
              </a:rPr>
              <a:t>PC Mental Health Nurse – Activity &amp; Capacity</a:t>
            </a:r>
            <a:endParaRPr/>
          </a:p>
        </p:txBody>
      </p:sp>
      <p:sp>
        <p:nvSpPr>
          <p:cNvPr id="557" name="Google Shape;557;p28"/>
          <p:cNvSpPr txBox="1"/>
          <p:nvPr/>
        </p:nvSpPr>
        <p:spPr>
          <a:xfrm>
            <a:off x="534954" y="1633278"/>
            <a:ext cx="4524272"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2060"/>
                </a:solidFill>
                <a:latin typeface="Calibri"/>
                <a:ea typeface="Calibri"/>
                <a:cs typeface="Calibri"/>
                <a:sym typeface="Calibri"/>
              </a:rPr>
              <a:t>3 Dashboards Updated Monthly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2060"/>
              </a:buClr>
              <a:buSzPts val="2000"/>
              <a:buFont typeface="Arial"/>
              <a:buChar char="•"/>
            </a:pPr>
            <a:r>
              <a:rPr b="0" i="0" lang="en-GB" sz="2000" u="none" cap="none" strike="noStrike">
                <a:solidFill>
                  <a:srgbClr val="002060"/>
                </a:solidFill>
                <a:latin typeface="Calibri"/>
                <a:ea typeface="Calibri"/>
                <a:cs typeface="Calibri"/>
                <a:sym typeface="Calibri"/>
              </a:rPr>
              <a:t>Data fed directly from Excel online data collection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2060"/>
              </a:buClr>
              <a:buSzPts val="2000"/>
              <a:buFont typeface="Arial"/>
              <a:buChar char="•"/>
            </a:pPr>
            <a:r>
              <a:rPr b="0" i="0" lang="en-GB" sz="2000" u="none" cap="none" strike="noStrike">
                <a:solidFill>
                  <a:srgbClr val="002060"/>
                </a:solidFill>
                <a:latin typeface="Calibri"/>
                <a:ea typeface="Calibri"/>
                <a:cs typeface="Calibri"/>
                <a:sym typeface="Calibri"/>
              </a:rPr>
              <a:t>Split by HSCP area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2060"/>
              </a:buClr>
              <a:buSzPts val="2000"/>
              <a:buFont typeface="Arial"/>
              <a:buChar char="•"/>
            </a:pPr>
            <a:r>
              <a:rPr b="0" i="0" lang="en-GB" sz="2000" u="none" cap="none" strike="noStrike">
                <a:solidFill>
                  <a:srgbClr val="002060"/>
                </a:solidFill>
                <a:latin typeface="Calibri"/>
                <a:ea typeface="Calibri"/>
                <a:cs typeface="Calibri"/>
                <a:sym typeface="Calibri"/>
              </a:rPr>
              <a:t>GP practice level</a:t>
            </a:r>
            <a:endParaRPr b="0" i="0" sz="1800" u="none" cap="none" strike="noStrike">
              <a:solidFill>
                <a:schemeClr val="dk1"/>
              </a:solidFill>
              <a:latin typeface="Calibri"/>
              <a:ea typeface="Calibri"/>
              <a:cs typeface="Calibri"/>
              <a:sym typeface="Calibri"/>
            </a:endParaRPr>
          </a:p>
        </p:txBody>
      </p:sp>
      <p:sp>
        <p:nvSpPr>
          <p:cNvPr id="558" name="Google Shape;558;p28"/>
          <p:cNvSpPr txBox="1"/>
          <p:nvPr/>
        </p:nvSpPr>
        <p:spPr>
          <a:xfrm>
            <a:off x="608524" y="4563002"/>
            <a:ext cx="4450702"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2060"/>
                </a:solidFill>
                <a:latin typeface="Calibri"/>
                <a:ea typeface="Calibri"/>
                <a:cs typeface="Calibri"/>
                <a:sym typeface="Calibri"/>
              </a:rPr>
              <a:t>Allows service leads to see what capacity theoretically possible in each practice and current activity (filled, unfilled and DNA)</a:t>
            </a:r>
            <a:endParaRPr b="0" i="0" sz="1400" u="none" cap="none" strike="noStrike">
              <a:solidFill>
                <a:srgbClr val="000000"/>
              </a:solidFill>
              <a:latin typeface="Arial"/>
              <a:ea typeface="Arial"/>
              <a:cs typeface="Arial"/>
              <a:sym typeface="Arial"/>
            </a:endParaRPr>
          </a:p>
        </p:txBody>
      </p:sp>
      <p:pic>
        <p:nvPicPr>
          <p:cNvPr id="559" name="Google Shape;559;p28"/>
          <p:cNvPicPr preferRelativeResize="0"/>
          <p:nvPr/>
        </p:nvPicPr>
        <p:blipFill rotWithShape="1">
          <a:blip r:embed="rId3">
            <a:alphaModFix/>
          </a:blip>
          <a:srcRect b="0" l="0" r="0" t="0"/>
          <a:stretch/>
        </p:blipFill>
        <p:spPr>
          <a:xfrm>
            <a:off x="5278039" y="1141955"/>
            <a:ext cx="6625084" cy="2841228"/>
          </a:xfrm>
          <a:prstGeom prst="rect">
            <a:avLst/>
          </a:prstGeom>
          <a:noFill/>
          <a:ln>
            <a:noFill/>
          </a:ln>
        </p:spPr>
      </p:pic>
      <p:pic>
        <p:nvPicPr>
          <p:cNvPr id="560" name="Google Shape;560;p28"/>
          <p:cNvPicPr preferRelativeResize="0"/>
          <p:nvPr/>
        </p:nvPicPr>
        <p:blipFill rotWithShape="1">
          <a:blip r:embed="rId4">
            <a:alphaModFix/>
          </a:blip>
          <a:srcRect b="0" l="0" r="0" t="0"/>
          <a:stretch/>
        </p:blipFill>
        <p:spPr>
          <a:xfrm>
            <a:off x="5393654" y="3932741"/>
            <a:ext cx="6435899" cy="28715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29"/>
          <p:cNvSpPr txBox="1"/>
          <p:nvPr>
            <p:ph type="title"/>
          </p:nvPr>
        </p:nvSpPr>
        <p:spPr>
          <a:xfrm>
            <a:off x="539496" y="365125"/>
            <a:ext cx="1081430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000"/>
              <a:buFont typeface="Calibri"/>
              <a:buNone/>
            </a:pPr>
            <a:r>
              <a:rPr lang="en-GB" sz="4000">
                <a:solidFill>
                  <a:srgbClr val="002060"/>
                </a:solidFill>
              </a:rPr>
              <a:t>Measuring Workload shift - Pharmacotherapy</a:t>
            </a:r>
            <a:endParaRPr/>
          </a:p>
        </p:txBody>
      </p:sp>
      <p:pic>
        <p:nvPicPr>
          <p:cNvPr id="567" name="Google Shape;567;p29"/>
          <p:cNvPicPr preferRelativeResize="0"/>
          <p:nvPr/>
        </p:nvPicPr>
        <p:blipFill rotWithShape="1">
          <a:blip r:embed="rId3">
            <a:alphaModFix/>
          </a:blip>
          <a:srcRect b="0" l="0" r="0" t="0"/>
          <a:stretch/>
        </p:blipFill>
        <p:spPr>
          <a:xfrm>
            <a:off x="838201" y="1475325"/>
            <a:ext cx="9326526" cy="42449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
          <p:cNvSpPr/>
          <p:nvPr/>
        </p:nvSpPr>
        <p:spPr>
          <a:xfrm>
            <a:off x="108788" y="180754"/>
            <a:ext cx="6315740" cy="6273209"/>
          </a:xfrm>
          <a:prstGeom prst="ellipse">
            <a:avLst/>
          </a:prstGeom>
          <a:solidFill>
            <a:srgbClr val="9CC2E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10;&#10;Description automatically generated" id="297" name="Google Shape;297;p3"/>
          <p:cNvPicPr preferRelativeResize="0"/>
          <p:nvPr/>
        </p:nvPicPr>
        <p:blipFill rotWithShape="1">
          <a:blip r:embed="rId3">
            <a:alphaModFix/>
          </a:blip>
          <a:srcRect b="0" l="0" r="0" t="0"/>
          <a:stretch/>
        </p:blipFill>
        <p:spPr>
          <a:xfrm>
            <a:off x="1710647" y="842835"/>
            <a:ext cx="3112023" cy="5172328"/>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298" name="Google Shape;298;p3"/>
          <p:cNvSpPr txBox="1"/>
          <p:nvPr/>
        </p:nvSpPr>
        <p:spPr>
          <a:xfrm>
            <a:off x="6700974" y="1898728"/>
            <a:ext cx="4467792" cy="3060541"/>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6000"/>
              <a:buFont typeface="Arial"/>
              <a:buNone/>
            </a:pPr>
            <a:r>
              <a:rPr b="0" i="0" lang="en-GB" sz="6000" u="none" cap="none" strike="noStrike">
                <a:solidFill>
                  <a:srgbClr val="2E75B5"/>
                </a:solidFill>
                <a:latin typeface="Calibri"/>
                <a:ea typeface="Calibri"/>
                <a:cs typeface="Calibri"/>
                <a:sym typeface="Calibri"/>
              </a:rPr>
              <a:t>6  MOU Priorities over 4 years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rgbClr val="000000"/>
              </a:buClr>
              <a:buSzPts val="6000"/>
              <a:buFont typeface="Arial"/>
              <a:buNone/>
            </a:pPr>
            <a:r>
              <a:t/>
            </a:r>
            <a:endParaRPr b="0" i="0" sz="6000" u="none" cap="none" strike="noStrike">
              <a:solidFill>
                <a:srgbClr val="2E75B5"/>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graphicFrame>
        <p:nvGraphicFramePr>
          <p:cNvPr id="573" name="Google Shape;573;p30"/>
          <p:cNvGraphicFramePr/>
          <p:nvPr/>
        </p:nvGraphicFramePr>
        <p:xfrm>
          <a:off x="716840" y="2081065"/>
          <a:ext cx="9079922" cy="4029481"/>
        </p:xfrm>
        <a:graphic>
          <a:graphicData uri="http://schemas.openxmlformats.org/drawingml/2006/chart">
            <c:chart r:id="rId3"/>
          </a:graphicData>
        </a:graphic>
      </p:graphicFrame>
      <p:sp>
        <p:nvSpPr>
          <p:cNvPr id="574" name="Google Shape;574;p30"/>
          <p:cNvSpPr txBox="1"/>
          <p:nvPr/>
        </p:nvSpPr>
        <p:spPr>
          <a:xfrm>
            <a:off x="1509871" y="1334965"/>
            <a:ext cx="5293453"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Total Number of Referrals to Physiotherapy Pre- and Post-APP Service commencement - </a:t>
            </a:r>
            <a:r>
              <a:rPr b="0" i="0" lang="en-GB" sz="1400" u="none" cap="none" strike="noStrike">
                <a:solidFill>
                  <a:srgbClr val="002060"/>
                </a:solidFill>
                <a:latin typeface="Calibri"/>
                <a:ea typeface="Calibri"/>
                <a:cs typeface="Calibri"/>
                <a:sym typeface="Calibri"/>
              </a:rPr>
              <a:t>Data collected from 5 GP clusters with APP Service</a:t>
            </a:r>
            <a:endParaRPr b="0" i="0" sz="1400" u="none" cap="none" strike="noStrike">
              <a:solidFill>
                <a:schemeClr val="dk1"/>
              </a:solidFill>
              <a:latin typeface="Calibri"/>
              <a:ea typeface="Calibri"/>
              <a:cs typeface="Calibri"/>
              <a:sym typeface="Calibri"/>
            </a:endParaRPr>
          </a:p>
        </p:txBody>
      </p:sp>
      <p:sp>
        <p:nvSpPr>
          <p:cNvPr id="575" name="Google Shape;575;p30"/>
          <p:cNvSpPr txBox="1"/>
          <p:nvPr/>
        </p:nvSpPr>
        <p:spPr>
          <a:xfrm>
            <a:off x="2556784" y="3360567"/>
            <a:ext cx="1600200" cy="2857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Calibri"/>
                <a:ea typeface="Calibri"/>
                <a:cs typeface="Calibri"/>
                <a:sym typeface="Calibri"/>
              </a:rPr>
              <a:t>median = 490 </a:t>
            </a:r>
            <a:endParaRPr b="0" i="0" sz="1200" u="none" cap="none" strike="noStrike">
              <a:solidFill>
                <a:schemeClr val="accent2"/>
              </a:solidFill>
              <a:latin typeface="Times New Roman"/>
              <a:ea typeface="Times New Roman"/>
              <a:cs typeface="Times New Roman"/>
              <a:sym typeface="Times New Roman"/>
            </a:endParaRPr>
          </a:p>
        </p:txBody>
      </p:sp>
      <p:sp>
        <p:nvSpPr>
          <p:cNvPr id="576" name="Google Shape;576;p30"/>
          <p:cNvSpPr txBox="1"/>
          <p:nvPr/>
        </p:nvSpPr>
        <p:spPr>
          <a:xfrm>
            <a:off x="6311861" y="3753396"/>
            <a:ext cx="1600200" cy="2857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2E75B5"/>
                </a:solidFill>
                <a:latin typeface="Calibri"/>
                <a:ea typeface="Calibri"/>
                <a:cs typeface="Calibri"/>
                <a:sym typeface="Calibri"/>
              </a:rPr>
              <a:t>median = 386 </a:t>
            </a:r>
            <a:endParaRPr b="0" i="0" sz="1200" u="none" cap="none" strike="noStrike">
              <a:solidFill>
                <a:srgbClr val="2E75B5"/>
              </a:solidFill>
              <a:latin typeface="Times New Roman"/>
              <a:ea typeface="Times New Roman"/>
              <a:cs typeface="Times New Roman"/>
              <a:sym typeface="Times New Roman"/>
            </a:endParaRPr>
          </a:p>
        </p:txBody>
      </p:sp>
      <p:sp>
        <p:nvSpPr>
          <p:cNvPr id="577" name="Google Shape;577;p30"/>
          <p:cNvSpPr/>
          <p:nvPr/>
        </p:nvSpPr>
        <p:spPr>
          <a:xfrm>
            <a:off x="9034421" y="2830557"/>
            <a:ext cx="209550" cy="581025"/>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8" name="Google Shape;578;p30"/>
          <p:cNvSpPr txBox="1"/>
          <p:nvPr/>
        </p:nvSpPr>
        <p:spPr>
          <a:xfrm>
            <a:off x="8923160" y="3756616"/>
            <a:ext cx="762000" cy="44767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200"/>
              <a:buFont typeface="Arial"/>
              <a:buNone/>
            </a:pPr>
            <a:r>
              <a:rPr b="1" i="0" lang="en-GB" sz="1200" u="none" cap="none" strike="noStrike">
                <a:solidFill>
                  <a:schemeClr val="accent2"/>
                </a:solidFill>
                <a:latin typeface="Calibri"/>
                <a:ea typeface="Calibri"/>
                <a:cs typeface="Calibri"/>
                <a:sym typeface="Calibri"/>
              </a:rPr>
              <a:t>21% decrease</a:t>
            </a:r>
            <a:endParaRPr b="0" i="0" sz="1100" u="none" cap="none" strike="noStrike">
              <a:solidFill>
                <a:schemeClr val="accent2"/>
              </a:solidFill>
              <a:latin typeface="Calibri"/>
              <a:ea typeface="Calibri"/>
              <a:cs typeface="Calibri"/>
              <a:sym typeface="Calibri"/>
            </a:endParaRPr>
          </a:p>
        </p:txBody>
      </p:sp>
      <p:sp>
        <p:nvSpPr>
          <p:cNvPr id="579" name="Google Shape;579;p30"/>
          <p:cNvSpPr txBox="1"/>
          <p:nvPr/>
        </p:nvSpPr>
        <p:spPr>
          <a:xfrm>
            <a:off x="716840" y="379485"/>
            <a:ext cx="609777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rgbClr val="002060"/>
                </a:solidFill>
                <a:latin typeface="Calibri"/>
                <a:ea typeface="Calibri"/>
                <a:cs typeface="Calibri"/>
                <a:sym typeface="Calibri"/>
              </a:rPr>
              <a:t>Advanced Practice Physio</a:t>
            </a:r>
            <a:endParaRPr b="0" i="0" sz="40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graphicFrame>
        <p:nvGraphicFramePr>
          <p:cNvPr id="585" name="Google Shape;585;p31"/>
          <p:cNvGraphicFramePr/>
          <p:nvPr/>
        </p:nvGraphicFramePr>
        <p:xfrm>
          <a:off x="157493" y="1535927"/>
          <a:ext cx="5835650" cy="2980690"/>
        </p:xfrm>
        <a:graphic>
          <a:graphicData uri="http://schemas.openxmlformats.org/drawingml/2006/chart">
            <c:chart r:id="rId3"/>
          </a:graphicData>
        </a:graphic>
      </p:graphicFrame>
      <p:graphicFrame>
        <p:nvGraphicFramePr>
          <p:cNvPr id="586" name="Google Shape;586;p31"/>
          <p:cNvGraphicFramePr/>
          <p:nvPr/>
        </p:nvGraphicFramePr>
        <p:xfrm>
          <a:off x="6197129" y="1537890"/>
          <a:ext cx="5835650" cy="2674620"/>
        </p:xfrm>
        <a:graphic>
          <a:graphicData uri="http://schemas.openxmlformats.org/drawingml/2006/chart">
            <c:chart r:id="rId4"/>
          </a:graphicData>
        </a:graphic>
      </p:graphicFrame>
      <p:sp>
        <p:nvSpPr>
          <p:cNvPr id="587" name="Google Shape;587;p31"/>
          <p:cNvSpPr txBox="1"/>
          <p:nvPr/>
        </p:nvSpPr>
        <p:spPr>
          <a:xfrm>
            <a:off x="7554686" y="4566061"/>
            <a:ext cx="352499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28 Day rate broadly similar</a:t>
            </a:r>
            <a:endParaRPr b="0" i="0" sz="1400" u="none" cap="none" strike="noStrike">
              <a:solidFill>
                <a:srgbClr val="000000"/>
              </a:solidFill>
              <a:latin typeface="Arial"/>
              <a:ea typeface="Arial"/>
              <a:cs typeface="Arial"/>
              <a:sym typeface="Arial"/>
            </a:endParaRPr>
          </a:p>
        </p:txBody>
      </p:sp>
      <p:sp>
        <p:nvSpPr>
          <p:cNvPr id="588" name="Google Shape;588;p31"/>
          <p:cNvSpPr txBox="1"/>
          <p:nvPr/>
        </p:nvSpPr>
        <p:spPr>
          <a:xfrm>
            <a:off x="701015" y="4758417"/>
            <a:ext cx="444532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Negligible difference between ANP and GP Appointments</a:t>
            </a:r>
            <a:endParaRPr b="0" i="0" sz="1400" u="none" cap="none" strike="noStrike">
              <a:solidFill>
                <a:srgbClr val="000000"/>
              </a:solidFill>
              <a:latin typeface="Arial"/>
              <a:ea typeface="Arial"/>
              <a:cs typeface="Arial"/>
              <a:sym typeface="Arial"/>
            </a:endParaRPr>
          </a:p>
        </p:txBody>
      </p:sp>
      <p:sp>
        <p:nvSpPr>
          <p:cNvPr id="589" name="Google Shape;589;p31"/>
          <p:cNvSpPr txBox="1"/>
          <p:nvPr>
            <p:ph type="title"/>
          </p:nvPr>
        </p:nvSpPr>
        <p:spPr>
          <a:xfrm>
            <a:off x="534954" y="-32527"/>
            <a:ext cx="107734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000"/>
              <a:buFont typeface="Calibri"/>
              <a:buNone/>
            </a:pPr>
            <a:r>
              <a:rPr lang="en-GB" sz="4000">
                <a:solidFill>
                  <a:srgbClr val="002060"/>
                </a:solidFill>
              </a:rPr>
              <a:t>Bounce Audit – Polmont park practice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000"/>
              <a:buFont typeface="Calibri"/>
              <a:buNone/>
            </a:pPr>
            <a:r>
              <a:rPr lang="en-GB" sz="4000">
                <a:solidFill>
                  <a:srgbClr val="002060"/>
                </a:solidFill>
              </a:rPr>
              <a:t>Challenges we have encountered  </a:t>
            </a:r>
            <a:endParaRPr/>
          </a:p>
        </p:txBody>
      </p:sp>
      <p:sp>
        <p:nvSpPr>
          <p:cNvPr id="595" name="Google Shape;595;p32"/>
          <p:cNvSpPr txBox="1"/>
          <p:nvPr/>
        </p:nvSpPr>
        <p:spPr>
          <a:xfrm>
            <a:off x="505542" y="1807038"/>
            <a:ext cx="3291840" cy="82391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Arial"/>
              <a:buNone/>
            </a:pPr>
            <a:r>
              <a:rPr b="1" i="0" lang="en-GB" sz="2800" u="none" cap="none" strike="noStrike">
                <a:solidFill>
                  <a:srgbClr val="002060"/>
                </a:solidFill>
                <a:latin typeface="Calibri"/>
                <a:ea typeface="Calibri"/>
                <a:cs typeface="Calibri"/>
                <a:sym typeface="Calibri"/>
              </a:rPr>
              <a:t>GP IT systems </a:t>
            </a:r>
            <a:endParaRPr b="0" i="0" sz="1400" u="none" cap="none" strike="noStrike">
              <a:solidFill>
                <a:srgbClr val="000000"/>
              </a:solidFill>
              <a:latin typeface="Arial"/>
              <a:ea typeface="Arial"/>
              <a:cs typeface="Arial"/>
              <a:sym typeface="Arial"/>
            </a:endParaRPr>
          </a:p>
        </p:txBody>
      </p:sp>
      <p:sp>
        <p:nvSpPr>
          <p:cNvPr id="596" name="Google Shape;596;p32"/>
          <p:cNvSpPr txBox="1"/>
          <p:nvPr/>
        </p:nvSpPr>
        <p:spPr>
          <a:xfrm>
            <a:off x="590603" y="2539775"/>
            <a:ext cx="3291840" cy="3684588"/>
          </a:xfrm>
          <a:prstGeom prst="rect">
            <a:avLst/>
          </a:prstGeom>
          <a:noFill/>
          <a:ln>
            <a:noFill/>
          </a:ln>
        </p:spPr>
        <p:txBody>
          <a:bodyPr anchorCtr="0" anchor="t" bIns="45700" lIns="91425" spcFirstLastPara="1" rIns="91425" wrap="square" tIns="45700">
            <a:normAutofit/>
          </a:bodyPr>
          <a:lstStyle/>
          <a:p>
            <a:pPr indent="-228594" lvl="0" marL="228594" marR="0" rtl="0" algn="l">
              <a:lnSpc>
                <a:spcPct val="90000"/>
              </a:lnSpc>
              <a:spcBef>
                <a:spcPts val="0"/>
              </a:spcBef>
              <a:spcAft>
                <a:spcPts val="0"/>
              </a:spcAft>
              <a:buClr>
                <a:srgbClr val="002060"/>
              </a:buClr>
              <a:buSzPts val="2800"/>
              <a:buFont typeface="Arial"/>
              <a:buChar char="•"/>
            </a:pPr>
            <a:r>
              <a:rPr b="0" i="0" lang="en-GB" sz="2800" u="none" cap="none" strike="noStrike">
                <a:solidFill>
                  <a:srgbClr val="002060"/>
                </a:solidFill>
                <a:latin typeface="Calibri"/>
                <a:ea typeface="Calibri"/>
                <a:cs typeface="Calibri"/>
                <a:sym typeface="Calibri"/>
              </a:rPr>
              <a:t>Lack of workload/activity data</a:t>
            </a:r>
            <a:endParaRPr b="0" i="0" sz="2000" u="none" cap="none" strike="noStrike">
              <a:solidFill>
                <a:srgbClr val="002060"/>
              </a:solidFill>
              <a:latin typeface="Calibri"/>
              <a:ea typeface="Calibri"/>
              <a:cs typeface="Calibri"/>
              <a:sym typeface="Calibri"/>
            </a:endParaRPr>
          </a:p>
          <a:p>
            <a:pPr indent="-228594" lvl="0" marL="228594" marR="0" rtl="0" algn="l">
              <a:lnSpc>
                <a:spcPct val="90000"/>
              </a:lnSpc>
              <a:spcBef>
                <a:spcPts val="1000"/>
              </a:spcBef>
              <a:spcAft>
                <a:spcPts val="0"/>
              </a:spcAft>
              <a:buClr>
                <a:srgbClr val="002060"/>
              </a:buClr>
              <a:buSzPts val="2800"/>
              <a:buFont typeface="Arial"/>
              <a:buChar char="•"/>
            </a:pPr>
            <a:r>
              <a:rPr b="0" i="0" lang="en-GB" sz="2800" u="none" cap="none" strike="noStrike">
                <a:solidFill>
                  <a:srgbClr val="002060"/>
                </a:solidFill>
                <a:latin typeface="Calibri"/>
                <a:ea typeface="Calibri"/>
                <a:cs typeface="Calibri"/>
                <a:sym typeface="Calibri"/>
              </a:rPr>
              <a:t>Errors in job role</a:t>
            </a:r>
            <a:endParaRPr b="0" i="0" sz="1400" u="none" cap="none" strike="noStrike">
              <a:solidFill>
                <a:srgbClr val="000000"/>
              </a:solidFill>
              <a:latin typeface="Arial"/>
              <a:ea typeface="Arial"/>
              <a:cs typeface="Arial"/>
              <a:sym typeface="Arial"/>
            </a:endParaRPr>
          </a:p>
          <a:p>
            <a:pPr indent="-228594" lvl="0" marL="228594" marR="0" rtl="0" algn="l">
              <a:lnSpc>
                <a:spcPct val="90000"/>
              </a:lnSpc>
              <a:spcBef>
                <a:spcPts val="1000"/>
              </a:spcBef>
              <a:spcAft>
                <a:spcPts val="0"/>
              </a:spcAft>
              <a:buClr>
                <a:srgbClr val="002060"/>
              </a:buClr>
              <a:buSzPts val="2800"/>
              <a:buFont typeface="Arial"/>
              <a:buChar char="•"/>
            </a:pPr>
            <a:r>
              <a:rPr b="0" i="0" lang="en-GB" sz="2800" u="none" cap="none" strike="noStrike">
                <a:solidFill>
                  <a:srgbClr val="002060"/>
                </a:solidFill>
                <a:latin typeface="Calibri"/>
                <a:ea typeface="Calibri"/>
                <a:cs typeface="Calibri"/>
                <a:sym typeface="Calibri"/>
              </a:rPr>
              <a:t>Lack of standardisation</a:t>
            </a:r>
            <a:endParaRPr b="0" i="0" sz="2000" u="none" cap="none" strike="noStrike">
              <a:solidFill>
                <a:srgbClr val="002060"/>
              </a:solidFill>
              <a:latin typeface="Calibri"/>
              <a:ea typeface="Calibri"/>
              <a:cs typeface="Calibri"/>
              <a:sym typeface="Calibri"/>
            </a:endParaRPr>
          </a:p>
          <a:p>
            <a:pPr indent="-50792" lvl="0" marL="228594"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597" name="Google Shape;597;p32"/>
          <p:cNvSpPr txBox="1"/>
          <p:nvPr/>
        </p:nvSpPr>
        <p:spPr>
          <a:xfrm>
            <a:off x="4282956" y="1818779"/>
            <a:ext cx="3291840" cy="8239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2060"/>
              </a:buClr>
              <a:buSzPts val="2800"/>
              <a:buFont typeface="Arial"/>
              <a:buNone/>
            </a:pPr>
            <a:r>
              <a:rPr b="1" i="0" lang="en-GB" sz="2800" u="none" cap="none" strike="noStrike">
                <a:solidFill>
                  <a:srgbClr val="002060"/>
                </a:solidFill>
                <a:latin typeface="Calibri"/>
                <a:ea typeface="Calibri"/>
                <a:cs typeface="Calibri"/>
                <a:sym typeface="Calibri"/>
              </a:rPr>
              <a:t>Practices &amp; Staff</a:t>
            </a:r>
            <a:endParaRPr b="0" i="0" sz="1400" u="none" cap="none" strike="noStrike">
              <a:solidFill>
                <a:srgbClr val="000000"/>
              </a:solidFill>
              <a:latin typeface="Arial"/>
              <a:ea typeface="Arial"/>
              <a:cs typeface="Arial"/>
              <a:sym typeface="Arial"/>
            </a:endParaRPr>
          </a:p>
        </p:txBody>
      </p:sp>
      <p:sp>
        <p:nvSpPr>
          <p:cNvPr id="598" name="Google Shape;598;p32"/>
          <p:cNvSpPr txBox="1"/>
          <p:nvPr/>
        </p:nvSpPr>
        <p:spPr>
          <a:xfrm>
            <a:off x="4325487" y="2539775"/>
            <a:ext cx="3291840" cy="3684588"/>
          </a:xfrm>
          <a:prstGeom prst="rect">
            <a:avLst/>
          </a:prstGeom>
          <a:noFill/>
          <a:ln>
            <a:noFill/>
          </a:ln>
        </p:spPr>
        <p:txBody>
          <a:bodyPr anchorCtr="0" anchor="t" bIns="45700" lIns="91425" spcFirstLastPara="1" rIns="91425" wrap="square" tIns="45700">
            <a:normAutofit/>
          </a:bodyPr>
          <a:lstStyle/>
          <a:p>
            <a:pPr indent="-228594" lvl="0" marL="228594" marR="0" rtl="0" algn="l">
              <a:lnSpc>
                <a:spcPct val="90000"/>
              </a:lnSpc>
              <a:spcBef>
                <a:spcPts val="0"/>
              </a:spcBef>
              <a:spcAft>
                <a:spcPts val="0"/>
              </a:spcAft>
              <a:buClr>
                <a:srgbClr val="002060"/>
              </a:buClr>
              <a:buSzPts val="2800"/>
              <a:buFont typeface="Arial"/>
              <a:buChar char="•"/>
            </a:pPr>
            <a:r>
              <a:rPr b="0" i="0" lang="en-GB" sz="2800" u="none" cap="none" strike="noStrike">
                <a:solidFill>
                  <a:srgbClr val="002060"/>
                </a:solidFill>
                <a:latin typeface="Calibri"/>
                <a:ea typeface="Calibri"/>
                <a:cs typeface="Calibri"/>
                <a:sym typeface="Calibri"/>
              </a:rPr>
              <a:t>Different ways of working</a:t>
            </a:r>
            <a:endParaRPr b="0" i="0" sz="1400" u="none" cap="none" strike="noStrike">
              <a:solidFill>
                <a:srgbClr val="000000"/>
              </a:solidFill>
              <a:latin typeface="Arial"/>
              <a:ea typeface="Arial"/>
              <a:cs typeface="Arial"/>
              <a:sym typeface="Arial"/>
            </a:endParaRPr>
          </a:p>
          <a:p>
            <a:pPr indent="-228594" lvl="0" marL="228594" marR="0" rtl="0" algn="l">
              <a:lnSpc>
                <a:spcPct val="90000"/>
              </a:lnSpc>
              <a:spcBef>
                <a:spcPts val="1000"/>
              </a:spcBef>
              <a:spcAft>
                <a:spcPts val="0"/>
              </a:spcAft>
              <a:buClr>
                <a:srgbClr val="002060"/>
              </a:buClr>
              <a:buSzPts val="2800"/>
              <a:buFont typeface="Arial"/>
              <a:buChar char="•"/>
            </a:pPr>
            <a:r>
              <a:rPr b="0" i="0" lang="en-GB" sz="2800" u="none" cap="none" strike="noStrike">
                <a:solidFill>
                  <a:srgbClr val="002060"/>
                </a:solidFill>
                <a:latin typeface="Calibri"/>
                <a:ea typeface="Calibri"/>
                <a:cs typeface="Calibri"/>
                <a:sym typeface="Calibri"/>
              </a:rPr>
              <a:t>reluctance to collect data in an already busy role</a:t>
            </a:r>
            <a:endParaRPr b="0" i="0" sz="1400" u="none" cap="none" strike="noStrike">
              <a:solidFill>
                <a:srgbClr val="000000"/>
              </a:solidFill>
              <a:latin typeface="Arial"/>
              <a:ea typeface="Arial"/>
              <a:cs typeface="Arial"/>
              <a:sym typeface="Arial"/>
            </a:endParaRPr>
          </a:p>
          <a:p>
            <a:pPr indent="-228594" lvl="0" marL="228594" marR="0" rtl="0" algn="l">
              <a:lnSpc>
                <a:spcPct val="90000"/>
              </a:lnSpc>
              <a:spcBef>
                <a:spcPts val="1000"/>
              </a:spcBef>
              <a:spcAft>
                <a:spcPts val="0"/>
              </a:spcAft>
              <a:buClr>
                <a:srgbClr val="002060"/>
              </a:buClr>
              <a:buSzPts val="2800"/>
              <a:buFont typeface="Arial"/>
              <a:buChar char="•"/>
            </a:pPr>
            <a:r>
              <a:rPr b="0" i="0" lang="en-GB" sz="2800" u="none" cap="none" strike="noStrike">
                <a:solidFill>
                  <a:srgbClr val="002060"/>
                </a:solidFill>
                <a:latin typeface="Calibri"/>
                <a:ea typeface="Calibri"/>
                <a:cs typeface="Calibri"/>
                <a:sym typeface="Calibri"/>
              </a:rPr>
              <a:t>IT access limitations</a:t>
            </a:r>
            <a:endParaRPr b="0" i="0" sz="1400" u="none" cap="none" strike="noStrike">
              <a:solidFill>
                <a:srgbClr val="000000"/>
              </a:solidFill>
              <a:latin typeface="Arial"/>
              <a:ea typeface="Arial"/>
              <a:cs typeface="Arial"/>
              <a:sym typeface="Arial"/>
            </a:endParaRPr>
          </a:p>
          <a:p>
            <a:pPr indent="-50792" lvl="0" marL="228594"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599" name="Google Shape;599;p32"/>
          <p:cNvSpPr txBox="1"/>
          <p:nvPr/>
        </p:nvSpPr>
        <p:spPr>
          <a:xfrm>
            <a:off x="8102902" y="1818779"/>
            <a:ext cx="3291840" cy="8239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2060"/>
              </a:buClr>
              <a:buSzPts val="2800"/>
              <a:buFont typeface="Arial"/>
              <a:buNone/>
            </a:pPr>
            <a:r>
              <a:rPr b="1" i="0" lang="en-GB" sz="2800" u="none" cap="none" strike="noStrike">
                <a:solidFill>
                  <a:srgbClr val="002060"/>
                </a:solidFill>
                <a:latin typeface="Calibri"/>
                <a:ea typeface="Calibri"/>
                <a:cs typeface="Calibri"/>
                <a:sym typeface="Calibri"/>
              </a:rPr>
              <a:t>Data</a:t>
            </a:r>
            <a:endParaRPr b="0" i="0" sz="1400" u="none" cap="none" strike="noStrike">
              <a:solidFill>
                <a:srgbClr val="000000"/>
              </a:solidFill>
              <a:latin typeface="Arial"/>
              <a:ea typeface="Arial"/>
              <a:cs typeface="Arial"/>
              <a:sym typeface="Arial"/>
            </a:endParaRPr>
          </a:p>
        </p:txBody>
      </p:sp>
      <p:sp>
        <p:nvSpPr>
          <p:cNvPr id="600" name="Google Shape;600;p32"/>
          <p:cNvSpPr txBox="1"/>
          <p:nvPr/>
        </p:nvSpPr>
        <p:spPr>
          <a:xfrm>
            <a:off x="8060371" y="2433449"/>
            <a:ext cx="3763033" cy="3684588"/>
          </a:xfrm>
          <a:prstGeom prst="rect">
            <a:avLst/>
          </a:prstGeom>
          <a:noFill/>
          <a:ln>
            <a:noFill/>
          </a:ln>
        </p:spPr>
        <p:txBody>
          <a:bodyPr anchorCtr="0" anchor="t" bIns="45700" lIns="91425" spcFirstLastPara="1" rIns="91425" wrap="square" tIns="45700">
            <a:normAutofit/>
          </a:bodyPr>
          <a:lstStyle/>
          <a:p>
            <a:pPr indent="-228594" lvl="0" marL="228594" marR="0" rtl="0" algn="l">
              <a:lnSpc>
                <a:spcPct val="90000"/>
              </a:lnSpc>
              <a:spcBef>
                <a:spcPts val="0"/>
              </a:spcBef>
              <a:spcAft>
                <a:spcPts val="0"/>
              </a:spcAft>
              <a:buClr>
                <a:srgbClr val="002060"/>
              </a:buClr>
              <a:buSzPts val="2800"/>
              <a:buFont typeface="Arial"/>
              <a:buChar char="•"/>
            </a:pPr>
            <a:r>
              <a:rPr b="0" i="0" lang="en-GB" sz="2800" u="none" cap="none" strike="noStrike">
                <a:solidFill>
                  <a:srgbClr val="002060"/>
                </a:solidFill>
                <a:latin typeface="Calibri"/>
                <a:ea typeface="Calibri"/>
                <a:cs typeface="Calibri"/>
                <a:sym typeface="Calibri"/>
              </a:rPr>
              <a:t>Data all anonymised so difficult to track completion rate</a:t>
            </a:r>
            <a:endParaRPr b="0" i="0" sz="1400" u="none" cap="none" strike="noStrike">
              <a:solidFill>
                <a:srgbClr val="000000"/>
              </a:solidFill>
              <a:latin typeface="Arial"/>
              <a:ea typeface="Arial"/>
              <a:cs typeface="Arial"/>
              <a:sym typeface="Arial"/>
            </a:endParaRPr>
          </a:p>
          <a:p>
            <a:pPr indent="-228594" lvl="0" marL="228594" marR="0" rtl="0" algn="l">
              <a:lnSpc>
                <a:spcPct val="90000"/>
              </a:lnSpc>
              <a:spcBef>
                <a:spcPts val="1000"/>
              </a:spcBef>
              <a:spcAft>
                <a:spcPts val="0"/>
              </a:spcAft>
              <a:buClr>
                <a:srgbClr val="002060"/>
              </a:buClr>
              <a:buSzPts val="2800"/>
              <a:buFont typeface="Arial"/>
              <a:buChar char="•"/>
            </a:pPr>
            <a:r>
              <a:rPr b="0" i="0" lang="en-GB" sz="2800" u="none" cap="none" strike="noStrike">
                <a:solidFill>
                  <a:srgbClr val="002060"/>
                </a:solidFill>
                <a:latin typeface="Calibri"/>
                <a:ea typeface="Calibri"/>
                <a:cs typeface="Calibri"/>
                <a:sym typeface="Calibri"/>
              </a:rPr>
              <a:t>Reliance on particular data analyst skillset to make up for the challenging data</a:t>
            </a:r>
            <a:endParaRPr b="0" i="0" sz="1400" u="none" cap="none" strike="noStrike">
              <a:solidFill>
                <a:srgbClr val="000000"/>
              </a:solidFill>
              <a:latin typeface="Arial"/>
              <a:ea typeface="Arial"/>
              <a:cs typeface="Arial"/>
              <a:sym typeface="Arial"/>
            </a:endParaRPr>
          </a:p>
          <a:p>
            <a:pPr indent="-101592" lvl="0" marL="228594"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50792" lvl="0" marL="228594"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33"/>
          <p:cNvSpPr txBox="1"/>
          <p:nvPr>
            <p:ph idx="1" type="body"/>
          </p:nvPr>
        </p:nvSpPr>
        <p:spPr>
          <a:xfrm>
            <a:off x="654341" y="1551963"/>
            <a:ext cx="5280115" cy="4940277"/>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002060"/>
              </a:buClr>
              <a:buSzPts val="2400"/>
              <a:buFont typeface="Arial"/>
              <a:buChar char="•"/>
            </a:pPr>
            <a:r>
              <a:rPr lang="en-GB" sz="2400">
                <a:solidFill>
                  <a:srgbClr val="002060"/>
                </a:solidFill>
              </a:rPr>
              <a:t>Continue to develop our routine data and reporting </a:t>
            </a:r>
            <a:endParaRPr/>
          </a:p>
          <a:p>
            <a:pPr indent="-342900" lvl="0" marL="342900" rtl="0" algn="l">
              <a:lnSpc>
                <a:spcPct val="90000"/>
              </a:lnSpc>
              <a:spcBef>
                <a:spcPts val="1000"/>
              </a:spcBef>
              <a:spcAft>
                <a:spcPts val="0"/>
              </a:spcAft>
              <a:buClr>
                <a:srgbClr val="002060"/>
              </a:buClr>
              <a:buSzPts val="2400"/>
              <a:buFont typeface="Arial"/>
              <a:buChar char="•"/>
            </a:pPr>
            <a:r>
              <a:rPr lang="en-GB" sz="2400">
                <a:solidFill>
                  <a:srgbClr val="002060"/>
                </a:solidFill>
              </a:rPr>
              <a:t>MDT experience survey (summer 2022)</a:t>
            </a:r>
            <a:endParaRPr/>
          </a:p>
          <a:p>
            <a:pPr indent="-342900" lvl="0" marL="342900" rtl="0" algn="l">
              <a:lnSpc>
                <a:spcPct val="90000"/>
              </a:lnSpc>
              <a:spcBef>
                <a:spcPts val="1000"/>
              </a:spcBef>
              <a:spcAft>
                <a:spcPts val="0"/>
              </a:spcAft>
              <a:buClr>
                <a:srgbClr val="002060"/>
              </a:buClr>
              <a:buSzPts val="2400"/>
              <a:buFont typeface="Arial"/>
              <a:buChar char="•"/>
            </a:pPr>
            <a:r>
              <a:rPr lang="en-GB" sz="2400">
                <a:solidFill>
                  <a:srgbClr val="002060"/>
                </a:solidFill>
              </a:rPr>
              <a:t>Consider more robust evaluation options – currently still at planning stage</a:t>
            </a:r>
            <a:endParaRPr/>
          </a:p>
          <a:p>
            <a:pPr indent="-342900" lvl="0" marL="342900" rtl="0" algn="l">
              <a:lnSpc>
                <a:spcPct val="90000"/>
              </a:lnSpc>
              <a:spcBef>
                <a:spcPts val="1000"/>
              </a:spcBef>
              <a:spcAft>
                <a:spcPts val="0"/>
              </a:spcAft>
              <a:buClr>
                <a:srgbClr val="002060"/>
              </a:buClr>
              <a:buSzPts val="2400"/>
              <a:buFont typeface="Arial"/>
              <a:buChar char="•"/>
            </a:pPr>
            <a:r>
              <a:rPr lang="en-GB" sz="2400">
                <a:solidFill>
                  <a:srgbClr val="002060"/>
                </a:solidFill>
              </a:rPr>
              <a:t>Continue to link in with national Primary Care evaluators network</a:t>
            </a:r>
            <a:br>
              <a:rPr lang="en-GB" sz="2400">
                <a:solidFill>
                  <a:srgbClr val="002060"/>
                </a:solidFill>
              </a:rPr>
            </a:br>
            <a:endParaRPr sz="2400">
              <a:solidFill>
                <a:srgbClr val="002060"/>
              </a:solidFill>
            </a:endParaRPr>
          </a:p>
          <a:p>
            <a:pPr indent="-50792" lvl="0" marL="228594" rtl="0" algn="l">
              <a:lnSpc>
                <a:spcPct val="90000"/>
              </a:lnSpc>
              <a:spcBef>
                <a:spcPts val="1000"/>
              </a:spcBef>
              <a:spcAft>
                <a:spcPts val="0"/>
              </a:spcAft>
              <a:buClr>
                <a:schemeClr val="dk1"/>
              </a:buClr>
              <a:buSzPts val="2800"/>
              <a:buNone/>
            </a:pPr>
            <a:r>
              <a:t/>
            </a:r>
            <a:endParaRPr/>
          </a:p>
        </p:txBody>
      </p:sp>
      <p:sp>
        <p:nvSpPr>
          <p:cNvPr id="606" name="Google Shape;606;p33"/>
          <p:cNvSpPr txBox="1"/>
          <p:nvPr>
            <p:ph type="title"/>
          </p:nvPr>
        </p:nvSpPr>
        <p:spPr>
          <a:xfrm>
            <a:off x="734078" y="443767"/>
            <a:ext cx="5120640"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000"/>
              <a:buFont typeface="Calibri"/>
              <a:buNone/>
            </a:pPr>
            <a:r>
              <a:rPr lang="en-GB" sz="4000">
                <a:solidFill>
                  <a:srgbClr val="002060"/>
                </a:solidFill>
              </a:rPr>
              <a:t>Next Steps</a:t>
            </a:r>
            <a:endParaRPr/>
          </a:p>
        </p:txBody>
      </p:sp>
      <p:pic>
        <p:nvPicPr>
          <p:cNvPr id="607" name="Google Shape;607;p33"/>
          <p:cNvPicPr preferRelativeResize="0"/>
          <p:nvPr/>
        </p:nvPicPr>
        <p:blipFill rotWithShape="1">
          <a:blip r:embed="rId3">
            <a:alphaModFix/>
          </a:blip>
          <a:srcRect b="0" l="0" r="0" t="0"/>
          <a:stretch/>
        </p:blipFill>
        <p:spPr>
          <a:xfrm>
            <a:off x="6870875" y="1777964"/>
            <a:ext cx="3781425" cy="3057525"/>
          </a:xfrm>
          <a:prstGeom prst="rect">
            <a:avLst/>
          </a:prstGeom>
          <a:noFill/>
          <a:ln>
            <a:noFill/>
          </a:ln>
        </p:spPr>
      </p:pic>
      <p:sp>
        <p:nvSpPr>
          <p:cNvPr id="608" name="Google Shape;608;p33"/>
          <p:cNvSpPr/>
          <p:nvPr/>
        </p:nvSpPr>
        <p:spPr>
          <a:xfrm>
            <a:off x="9496207" y="2488020"/>
            <a:ext cx="2041452" cy="1637414"/>
          </a:xfrm>
          <a:prstGeom prst="triangle">
            <a:avLst>
              <a:gd fmla="val 50000" name="adj"/>
            </a:avLst>
          </a:prstGeom>
          <a:noFill/>
          <a:ln cap="flat" cmpd="sng" w="7620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9" name="Google Shape;609;p33"/>
          <p:cNvSpPr/>
          <p:nvPr/>
        </p:nvSpPr>
        <p:spPr>
          <a:xfrm>
            <a:off x="8225902" y="1075481"/>
            <a:ext cx="1270305" cy="112998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34"/>
          <p:cNvSpPr txBox="1"/>
          <p:nvPr>
            <p:ph type="title"/>
          </p:nvPr>
        </p:nvSpPr>
        <p:spPr>
          <a:xfrm>
            <a:off x="736411" y="2346781"/>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alibri"/>
              <a:buNone/>
            </a:pPr>
            <a:r>
              <a:rPr lang="en-GB" sz="4400">
                <a:solidFill>
                  <a:srgbClr val="FFFFFF"/>
                </a:solidFill>
              </a:rPr>
              <a:t>What does this mean for GPs?</a:t>
            </a:r>
            <a:br>
              <a:rPr lang="en-GB" sz="4400">
                <a:latin typeface="Calibri"/>
                <a:ea typeface="Calibri"/>
                <a:cs typeface="Calibri"/>
                <a:sym typeface="Calibri"/>
              </a:rPr>
            </a:br>
            <a:r>
              <a:rPr lang="en-GB" sz="2000">
                <a:latin typeface="Calibri"/>
                <a:ea typeface="Calibri"/>
                <a:cs typeface="Calibri"/>
                <a:sym typeface="Calibri"/>
              </a:rPr>
              <a:t> </a:t>
            </a:r>
            <a:r>
              <a:rPr lang="en-GB" sz="2400">
                <a:latin typeface="Calibri"/>
                <a:ea typeface="Calibri"/>
                <a:cs typeface="Calibri"/>
                <a:sym typeface="Calibri"/>
              </a:rPr>
              <a:t>    </a:t>
            </a:r>
            <a:br>
              <a:rPr lang="en-GB" sz="2400">
                <a:latin typeface="Calibri"/>
                <a:ea typeface="Calibri"/>
                <a:cs typeface="Calibri"/>
                <a:sym typeface="Calibri"/>
              </a:rPr>
            </a:br>
            <a:r>
              <a:rPr lang="en-GB" sz="3100">
                <a:latin typeface="Calibri"/>
                <a:ea typeface="Calibri"/>
                <a:cs typeface="Calibri"/>
                <a:sym typeface="Calibri"/>
              </a:rPr>
              <a:t>Dr Scott Williams</a:t>
            </a:r>
            <a:endParaRPr>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35"/>
          <p:cNvSpPr txBox="1"/>
          <p:nvPr/>
        </p:nvSpPr>
        <p:spPr>
          <a:xfrm>
            <a:off x="751368" y="1140405"/>
            <a:ext cx="4450702"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2060"/>
                </a:solidFill>
                <a:latin typeface="Calibri"/>
                <a:ea typeface="Calibri"/>
                <a:cs typeface="Calibri"/>
                <a:sym typeface="Calibri"/>
              </a:rPr>
              <a:t>NHS Scotland Survey – Nov/Dec 2021</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2060"/>
              </a:solidFill>
              <a:latin typeface="Calibri"/>
              <a:ea typeface="Calibri"/>
              <a:cs typeface="Calibri"/>
              <a:sym typeface="Calibri"/>
            </a:endParaRPr>
          </a:p>
          <a:p>
            <a:pPr indent="-285750" lvl="0" marL="285750" marR="0" rtl="0" algn="l">
              <a:lnSpc>
                <a:spcPct val="100000"/>
              </a:lnSpc>
              <a:spcBef>
                <a:spcPts val="0"/>
              </a:spcBef>
              <a:spcAft>
                <a:spcPts val="0"/>
              </a:spcAft>
              <a:buClr>
                <a:srgbClr val="002060"/>
              </a:buClr>
              <a:buSzPts val="2400"/>
              <a:buFont typeface="Arial"/>
              <a:buChar char="•"/>
            </a:pPr>
            <a:r>
              <a:rPr b="0" i="0" lang="en-GB" sz="2400" u="none" cap="none" strike="noStrike">
                <a:solidFill>
                  <a:srgbClr val="002060"/>
                </a:solidFill>
                <a:latin typeface="Calibri"/>
                <a:ea typeface="Calibri"/>
                <a:cs typeface="Calibri"/>
                <a:sym typeface="Calibri"/>
              </a:rPr>
              <a:t>Overall generally positive results and indication of support for primary care reform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2060"/>
              </a:buClr>
              <a:buSzPts val="2400"/>
              <a:buFont typeface="Arial"/>
              <a:buChar char="•"/>
            </a:pPr>
            <a:r>
              <a:rPr b="0" i="0" lang="en-GB" sz="2400" u="none" cap="none" strike="noStrike">
                <a:solidFill>
                  <a:srgbClr val="002060"/>
                </a:solidFill>
                <a:latin typeface="Calibri"/>
                <a:ea typeface="Calibri"/>
                <a:cs typeface="Calibri"/>
                <a:sym typeface="Calibri"/>
              </a:rPr>
              <a:t>Positive impacts from introduction of new staff in terms of easing workload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2060"/>
              </a:buClr>
              <a:buSzPts val="2400"/>
              <a:buFont typeface="Arial"/>
              <a:buChar char="•"/>
            </a:pPr>
            <a:r>
              <a:rPr b="0" i="0" lang="en-GB" sz="2400" u="none" cap="none" strike="noStrike">
                <a:solidFill>
                  <a:srgbClr val="002060"/>
                </a:solidFill>
                <a:latin typeface="Calibri"/>
                <a:ea typeface="Calibri"/>
                <a:cs typeface="Calibri"/>
                <a:sym typeface="Calibri"/>
              </a:rPr>
              <a:t>Useful free text responses with suggestions of how new services could be improved</a:t>
            </a:r>
            <a:endParaRPr b="0" i="0" sz="1400" u="none" cap="none" strike="noStrike">
              <a:solidFill>
                <a:srgbClr val="000000"/>
              </a:solidFill>
              <a:latin typeface="Arial"/>
              <a:ea typeface="Arial"/>
              <a:cs typeface="Arial"/>
              <a:sym typeface="Arial"/>
            </a:endParaRPr>
          </a:p>
        </p:txBody>
      </p:sp>
      <p:graphicFrame>
        <p:nvGraphicFramePr>
          <p:cNvPr id="621" name="Google Shape;621;p35"/>
          <p:cNvGraphicFramePr/>
          <p:nvPr/>
        </p:nvGraphicFramePr>
        <p:xfrm>
          <a:off x="5870654" y="1140405"/>
          <a:ext cx="5676303" cy="4577189"/>
        </p:xfrm>
        <a:graphic>
          <a:graphicData uri="http://schemas.openxmlformats.org/drawingml/2006/chart">
            <c:chart r:id="rId3"/>
          </a:graphicData>
        </a:graphic>
      </p:graphicFrame>
      <p:sp>
        <p:nvSpPr>
          <p:cNvPr id="622" name="Google Shape;622;p35"/>
          <p:cNvSpPr txBox="1"/>
          <p:nvPr/>
        </p:nvSpPr>
        <p:spPr>
          <a:xfrm>
            <a:off x="751368" y="277850"/>
            <a:ext cx="791328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rgbClr val="002060"/>
                </a:solidFill>
                <a:latin typeface="Calibri"/>
                <a:ea typeface="Calibri"/>
                <a:cs typeface="Calibri"/>
                <a:sym typeface="Calibri"/>
              </a:rPr>
              <a:t>GP Survey – Primary Care Reforms</a:t>
            </a:r>
            <a:endParaRPr b="0" i="0" sz="4000" u="none" cap="none" strike="noStrike">
              <a:solidFill>
                <a:schemeClr val="dk1"/>
              </a:solidFill>
              <a:latin typeface="Calibri"/>
              <a:ea typeface="Calibri"/>
              <a:cs typeface="Calibri"/>
              <a:sym typeface="Calibri"/>
            </a:endParaRPr>
          </a:p>
        </p:txBody>
      </p:sp>
      <p:sp>
        <p:nvSpPr>
          <p:cNvPr id="623" name="Google Shape;623;p35"/>
          <p:cNvSpPr txBox="1"/>
          <p:nvPr/>
        </p:nvSpPr>
        <p:spPr>
          <a:xfrm>
            <a:off x="5582093" y="5872263"/>
            <a:ext cx="44002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2060"/>
                </a:solidFill>
                <a:latin typeface="Calibri"/>
                <a:ea typeface="Calibri"/>
                <a:cs typeface="Calibri"/>
                <a:sym typeface="Calibri"/>
              </a:rPr>
              <a:t>Figure 4. Potential of the different staff groups to make a positive difference to GPs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8" name="Shape 628"/>
        <p:cNvGrpSpPr/>
        <p:nvPr/>
      </p:nvGrpSpPr>
      <p:grpSpPr>
        <a:xfrm>
          <a:off x="0" y="0"/>
          <a:ext cx="0" cy="0"/>
          <a:chOff x="0" y="0"/>
          <a:chExt cx="0" cy="0"/>
        </a:xfrm>
      </p:grpSpPr>
      <p:sp>
        <p:nvSpPr>
          <p:cNvPr id="629" name="Google Shape;629;p36"/>
          <p:cNvSpPr txBox="1"/>
          <p:nvPr>
            <p:ph type="title"/>
          </p:nvPr>
        </p:nvSpPr>
        <p:spPr>
          <a:xfrm>
            <a:off x="2902431" y="454573"/>
            <a:ext cx="5923842" cy="5923842"/>
          </a:xfrm>
          <a:prstGeom prst="rect">
            <a:avLst/>
          </a:prstGeom>
          <a:solidFill>
            <a:schemeClr val="accent1">
              <a:alpha val="94509"/>
            </a:schemeClr>
          </a:solidFill>
          <a:ln>
            <a:noFill/>
          </a:ln>
        </p:spPr>
        <p:txBody>
          <a:bodyPr anchorCtr="0" anchor="b" bIns="2331700" lIns="457200" spcFirstLastPara="1" rIns="457200" wrap="square" tIns="45700">
            <a:noAutofit/>
          </a:bodyPr>
          <a:lstStyle/>
          <a:p>
            <a:pPr indent="0" lvl="0" marL="0" rtl="0" algn="ctr">
              <a:lnSpc>
                <a:spcPct val="100000"/>
              </a:lnSpc>
              <a:spcBef>
                <a:spcPts val="0"/>
              </a:spcBef>
              <a:spcAft>
                <a:spcPts val="0"/>
              </a:spcAft>
              <a:buClr>
                <a:srgbClr val="002060"/>
              </a:buClr>
              <a:buSzPts val="3600"/>
              <a:buFont typeface="Calibri"/>
              <a:buNone/>
            </a:pPr>
            <a:r>
              <a:rPr i="1" lang="en-GB" sz="3600">
                <a:solidFill>
                  <a:srgbClr val="002060"/>
                </a:solidFill>
              </a:rPr>
              <a:t>“The pharmacotherapy service seems to make a real impact on our workload that visibly helps every single day”</a:t>
            </a:r>
            <a:endParaRPr/>
          </a:p>
        </p:txBody>
      </p:sp>
      <p:sp>
        <p:nvSpPr>
          <p:cNvPr id="630" name="Google Shape;630;p36"/>
          <p:cNvSpPr txBox="1"/>
          <p:nvPr>
            <p:ph idx="1" type="body"/>
          </p:nvPr>
        </p:nvSpPr>
        <p:spPr>
          <a:xfrm>
            <a:off x="3575304" y="4379976"/>
            <a:ext cx="5038344" cy="71323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2060"/>
              </a:buClr>
              <a:buSzPts val="2400"/>
              <a:buNone/>
            </a:pPr>
            <a:r>
              <a:rPr lang="en-GB">
                <a:solidFill>
                  <a:srgbClr val="002060"/>
                </a:solidFill>
              </a:rPr>
              <a:t>Forth Valley GP</a:t>
            </a:r>
            <a:endParaRPr/>
          </a:p>
        </p:txBody>
      </p:sp>
      <p:sp>
        <p:nvSpPr>
          <p:cNvPr id="631" name="Google Shape;631;p36"/>
          <p:cNvSpPr/>
          <p:nvPr/>
        </p:nvSpPr>
        <p:spPr>
          <a:xfrm flipH="1" rot="-1433260">
            <a:off x="2607299" y="8363"/>
            <a:ext cx="6816262" cy="6816262"/>
          </a:xfrm>
          <a:prstGeom prst="arc">
            <a:avLst>
              <a:gd fmla="val 16200000" name="adj1"/>
              <a:gd fmla="val 20401595" name="adj2"/>
            </a:avLst>
          </a:prstGeom>
          <a:noFill/>
          <a:ln cap="rnd" cmpd="sng" w="127000">
            <a:solidFill>
              <a:schemeClr val="accent4">
                <a:alpha val="94509"/>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2" name="Google Shape;632;p36"/>
          <p:cNvSpPr/>
          <p:nvPr/>
        </p:nvSpPr>
        <p:spPr>
          <a:xfrm>
            <a:off x="8153400" y="4609861"/>
            <a:ext cx="873032" cy="84934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33" name="Google Shape;633;p36"/>
          <p:cNvPicPr preferRelativeResize="0"/>
          <p:nvPr/>
        </p:nvPicPr>
        <p:blipFill rotWithShape="1">
          <a:blip r:embed="rId3">
            <a:alphaModFix/>
          </a:blip>
          <a:srcRect b="0" l="0" r="0" t="0"/>
          <a:stretch/>
        </p:blipFill>
        <p:spPr>
          <a:xfrm>
            <a:off x="10775543" y="239564"/>
            <a:ext cx="1209675" cy="828675"/>
          </a:xfrm>
          <a:prstGeom prst="rect">
            <a:avLst/>
          </a:prstGeom>
          <a:noFill/>
          <a:ln>
            <a:noFill/>
          </a:ln>
        </p:spPr>
      </p:pic>
      <p:pic>
        <p:nvPicPr>
          <p:cNvPr id="634" name="Google Shape;634;p36"/>
          <p:cNvPicPr preferRelativeResize="0"/>
          <p:nvPr/>
        </p:nvPicPr>
        <p:blipFill rotWithShape="1">
          <a:blip r:embed="rId4">
            <a:alphaModFix/>
          </a:blip>
          <a:srcRect b="0" l="0" r="0" t="0"/>
          <a:stretch/>
        </p:blipFill>
        <p:spPr>
          <a:xfrm>
            <a:off x="10232618" y="5653425"/>
            <a:ext cx="1752600" cy="990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9" name="Shape 639"/>
        <p:cNvGrpSpPr/>
        <p:nvPr/>
      </p:nvGrpSpPr>
      <p:grpSpPr>
        <a:xfrm>
          <a:off x="0" y="0"/>
          <a:ext cx="0" cy="0"/>
          <a:chOff x="0" y="0"/>
          <a:chExt cx="0" cy="0"/>
        </a:xfrm>
      </p:grpSpPr>
      <p:sp>
        <p:nvSpPr>
          <p:cNvPr id="640" name="Google Shape;640;p37"/>
          <p:cNvSpPr txBox="1"/>
          <p:nvPr>
            <p:ph type="title"/>
          </p:nvPr>
        </p:nvSpPr>
        <p:spPr>
          <a:xfrm>
            <a:off x="1402871" y="717889"/>
            <a:ext cx="5393361" cy="1325563"/>
          </a:xfrm>
          <a:prstGeom prst="rect">
            <a:avLst/>
          </a:prstGeom>
          <a:solidFill>
            <a:schemeClr val="lt1">
              <a:alpha val="94509"/>
            </a:scheme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E91F0"/>
              </a:buClr>
              <a:buSzPts val="4000"/>
              <a:buFont typeface="Calibri"/>
              <a:buNone/>
            </a:pPr>
            <a:r>
              <a:rPr b="1" lang="en-GB">
                <a:solidFill>
                  <a:srgbClr val="4E91F0"/>
                </a:solidFill>
              </a:rPr>
              <a:t>Personal</a:t>
            </a:r>
            <a:br>
              <a:rPr b="1" lang="en-GB">
                <a:solidFill>
                  <a:srgbClr val="4E91F0"/>
                </a:solidFill>
              </a:rPr>
            </a:br>
            <a:r>
              <a:rPr b="1" lang="en-GB">
                <a:solidFill>
                  <a:srgbClr val="4E91F0"/>
                </a:solidFill>
              </a:rPr>
              <a:t>Reflections</a:t>
            </a:r>
            <a:endParaRPr b="1">
              <a:solidFill>
                <a:srgbClr val="4E91F0"/>
              </a:solidFill>
              <a:latin typeface="Calibri"/>
              <a:ea typeface="Calibri"/>
              <a:cs typeface="Calibri"/>
              <a:sym typeface="Calibri"/>
            </a:endParaRPr>
          </a:p>
        </p:txBody>
      </p:sp>
      <p:pic>
        <p:nvPicPr>
          <p:cNvPr id="641" name="Google Shape;641;p37"/>
          <p:cNvPicPr preferRelativeResize="0"/>
          <p:nvPr/>
        </p:nvPicPr>
        <p:blipFill rotWithShape="1">
          <a:blip r:embed="rId3">
            <a:alphaModFix/>
          </a:blip>
          <a:srcRect b="-1" l="8265" r="16733" t="0"/>
          <a:stretch/>
        </p:blipFill>
        <p:spPr>
          <a:xfrm>
            <a:off x="3460265" y="867881"/>
            <a:ext cx="5122238" cy="5122238"/>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642" name="Google Shape;642;p37"/>
          <p:cNvSpPr/>
          <p:nvPr/>
        </p:nvSpPr>
        <p:spPr>
          <a:xfrm>
            <a:off x="7910623" y="1158949"/>
            <a:ext cx="1212112" cy="1158949"/>
          </a:xfrm>
          <a:prstGeom prst="ellipse">
            <a:avLst/>
          </a:prstGeom>
          <a:solidFill>
            <a:srgbClr val="4A7EE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8"/>
          <p:cNvSpPr txBox="1"/>
          <p:nvPr>
            <p:ph type="title"/>
          </p:nvPr>
        </p:nvSpPr>
        <p:spPr>
          <a:xfrm>
            <a:off x="704514" y="3122958"/>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GB"/>
              <a:t>What this means for Service Users</a:t>
            </a:r>
            <a:br>
              <a:rPr lang="en-GB"/>
            </a:br>
            <a:br>
              <a:rPr lang="en-GB"/>
            </a:br>
            <a:r>
              <a:rPr b="0" lang="en-GB" sz="2800"/>
              <a:t>Kathy O'Neill</a:t>
            </a:r>
            <a:endParaRPr b="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pic>
        <p:nvPicPr>
          <p:cNvPr descr="A picture containing text&#10;&#10;Description automatically generated" id="653" name="Google Shape;653;p39"/>
          <p:cNvPicPr preferRelativeResize="0"/>
          <p:nvPr/>
        </p:nvPicPr>
        <p:blipFill rotWithShape="1">
          <a:blip r:embed="rId3">
            <a:alphaModFix/>
          </a:blip>
          <a:srcRect b="0" l="0" r="0" t="0"/>
          <a:stretch/>
        </p:blipFill>
        <p:spPr>
          <a:xfrm>
            <a:off x="4926479" y="4180215"/>
            <a:ext cx="2743200" cy="2962656"/>
          </a:xfrm>
          <a:prstGeom prst="rect">
            <a:avLst/>
          </a:prstGeom>
          <a:noFill/>
          <a:ln>
            <a:noFill/>
          </a:ln>
        </p:spPr>
      </p:pic>
      <p:sp>
        <p:nvSpPr>
          <p:cNvPr id="654" name="Google Shape;654;p39"/>
          <p:cNvSpPr txBox="1"/>
          <p:nvPr>
            <p:ph type="title"/>
          </p:nvPr>
        </p:nvSpPr>
        <p:spPr>
          <a:xfrm>
            <a:off x="-6948" y="0"/>
            <a:ext cx="9214743" cy="980728"/>
          </a:xfrm>
          <a:prstGeom prst="rect">
            <a:avLst/>
          </a:prstGeom>
          <a:solidFill>
            <a:srgbClr val="1E4E79"/>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Calibri"/>
              <a:buNone/>
            </a:pPr>
            <a:r>
              <a:rPr b="1" lang="en-GB" sz="4500">
                <a:solidFill>
                  <a:schemeClr val="lt1"/>
                </a:solidFill>
              </a:rPr>
              <a:t>Positive for patients:  </a:t>
            </a:r>
            <a:r>
              <a:rPr b="1" lang="en-GB" sz="1600">
                <a:solidFill>
                  <a:schemeClr val="lt1"/>
                </a:solidFill>
              </a:rPr>
              <a:t> </a:t>
            </a:r>
            <a:r>
              <a:rPr lang="en-GB" sz="1600">
                <a:solidFill>
                  <a:schemeClr val="lt1"/>
                </a:solidFill>
              </a:rPr>
              <a:t>https://www.youtube.com/watch?v=QGhlUf-b8C4</a:t>
            </a:r>
            <a:endParaRPr sz="1600">
              <a:solidFill>
                <a:schemeClr val="lt1"/>
              </a:solidFill>
            </a:endParaRPr>
          </a:p>
        </p:txBody>
      </p:sp>
      <p:sp>
        <p:nvSpPr>
          <p:cNvPr id="655" name="Google Shape;655;p39"/>
          <p:cNvSpPr txBox="1"/>
          <p:nvPr>
            <p:ph idx="1" type="body"/>
          </p:nvPr>
        </p:nvSpPr>
        <p:spPr>
          <a:xfrm>
            <a:off x="1847528" y="1124744"/>
            <a:ext cx="8229600" cy="5616800"/>
          </a:xfrm>
          <a:prstGeom prst="rect">
            <a:avLst/>
          </a:prstGeom>
          <a:noFill/>
          <a:ln>
            <a:noFill/>
          </a:ln>
        </p:spPr>
        <p:txBody>
          <a:bodyPr anchorCtr="0" anchor="t" bIns="45700" lIns="91425" spcFirstLastPara="1" rIns="91425" wrap="square" tIns="45700">
            <a:normAutofit lnSpcReduction="10000"/>
          </a:bodyPr>
          <a:lstStyle/>
          <a:p>
            <a:pPr indent="-228594" lvl="0" marL="228594" rtl="0" algn="l">
              <a:lnSpc>
                <a:spcPct val="90000"/>
              </a:lnSpc>
              <a:spcBef>
                <a:spcPts val="0"/>
              </a:spcBef>
              <a:spcAft>
                <a:spcPts val="0"/>
              </a:spcAft>
              <a:buClr>
                <a:schemeClr val="dk1"/>
              </a:buClr>
              <a:buSzPts val="2000"/>
              <a:buNone/>
            </a:pPr>
            <a:r>
              <a:rPr b="1" lang="en-GB" sz="2000"/>
              <a:t>The PCMHN Service is seeing the right people at the right time:</a:t>
            </a:r>
            <a:endParaRPr/>
          </a:p>
          <a:p>
            <a:pPr indent="-228594" lvl="0" marL="228594" rtl="0" algn="l">
              <a:lnSpc>
                <a:spcPct val="90000"/>
              </a:lnSpc>
              <a:spcBef>
                <a:spcPts val="1000"/>
              </a:spcBef>
              <a:spcAft>
                <a:spcPts val="0"/>
              </a:spcAft>
              <a:buClr>
                <a:schemeClr val="dk1"/>
              </a:buClr>
              <a:buSzPts val="2000"/>
              <a:buChar char="•"/>
            </a:pPr>
            <a:r>
              <a:rPr b="1" lang="en-GB" sz="2000"/>
              <a:t>96% of patients felt they saw the right person for their issue.</a:t>
            </a:r>
            <a:endParaRPr b="1" sz="2000"/>
          </a:p>
          <a:p>
            <a:pPr indent="-101592" lvl="0" marL="228594" rtl="0" algn="l">
              <a:lnSpc>
                <a:spcPct val="90000"/>
              </a:lnSpc>
              <a:spcBef>
                <a:spcPts val="1000"/>
              </a:spcBef>
              <a:spcAft>
                <a:spcPts val="0"/>
              </a:spcAft>
              <a:buClr>
                <a:schemeClr val="dk1"/>
              </a:buClr>
              <a:buSzPts val="2000"/>
              <a:buNone/>
            </a:pPr>
            <a:r>
              <a:t/>
            </a:r>
            <a:endParaRPr b="1" sz="2000"/>
          </a:p>
          <a:p>
            <a:pPr indent="-228594" lvl="0" marL="228594" rtl="0" algn="l">
              <a:lnSpc>
                <a:spcPct val="90000"/>
              </a:lnSpc>
              <a:spcBef>
                <a:spcPts val="1000"/>
              </a:spcBef>
              <a:spcAft>
                <a:spcPts val="0"/>
              </a:spcAft>
              <a:buClr>
                <a:schemeClr val="dk1"/>
              </a:buClr>
              <a:buSzPts val="2000"/>
              <a:buNone/>
            </a:pPr>
            <a:r>
              <a:t/>
            </a:r>
            <a:endParaRPr b="1" sz="2000">
              <a:solidFill>
                <a:srgbClr val="0070C0"/>
              </a:solidFill>
            </a:endParaRPr>
          </a:p>
          <a:p>
            <a:pPr indent="-228594" lvl="0" marL="228594" rtl="0" algn="l">
              <a:lnSpc>
                <a:spcPct val="90000"/>
              </a:lnSpc>
              <a:spcBef>
                <a:spcPts val="1000"/>
              </a:spcBef>
              <a:spcAft>
                <a:spcPts val="0"/>
              </a:spcAft>
              <a:buClr>
                <a:schemeClr val="dk1"/>
              </a:buClr>
              <a:buSzPts val="2000"/>
              <a:buNone/>
            </a:pPr>
            <a:r>
              <a:t/>
            </a:r>
            <a:endParaRPr sz="2000"/>
          </a:p>
          <a:p>
            <a:pPr indent="-101592" lvl="0" marL="228594" rtl="0" algn="l">
              <a:lnSpc>
                <a:spcPct val="90000"/>
              </a:lnSpc>
              <a:spcBef>
                <a:spcPts val="1000"/>
              </a:spcBef>
              <a:spcAft>
                <a:spcPts val="0"/>
              </a:spcAft>
              <a:buClr>
                <a:schemeClr val="dk1"/>
              </a:buClr>
              <a:buSzPts val="2000"/>
              <a:buNone/>
            </a:pPr>
            <a:r>
              <a:t/>
            </a:r>
            <a:endParaRPr sz="2000"/>
          </a:p>
          <a:p>
            <a:pPr indent="-101592" lvl="0" marL="228594" rtl="0" algn="l">
              <a:lnSpc>
                <a:spcPct val="90000"/>
              </a:lnSpc>
              <a:spcBef>
                <a:spcPts val="1000"/>
              </a:spcBef>
              <a:spcAft>
                <a:spcPts val="0"/>
              </a:spcAft>
              <a:buClr>
                <a:schemeClr val="dk1"/>
              </a:buClr>
              <a:buSzPts val="2000"/>
              <a:buNone/>
            </a:pPr>
            <a:r>
              <a:t/>
            </a:r>
            <a:endParaRPr sz="2000"/>
          </a:p>
          <a:p>
            <a:pPr indent="-101592" lvl="0" marL="228594" rtl="0" algn="l">
              <a:lnSpc>
                <a:spcPct val="90000"/>
              </a:lnSpc>
              <a:spcBef>
                <a:spcPts val="1000"/>
              </a:spcBef>
              <a:spcAft>
                <a:spcPts val="0"/>
              </a:spcAft>
              <a:buClr>
                <a:schemeClr val="dk1"/>
              </a:buClr>
              <a:buSzPts val="2000"/>
              <a:buNone/>
            </a:pPr>
            <a:r>
              <a:t/>
            </a:r>
            <a:endParaRPr sz="2000"/>
          </a:p>
          <a:p>
            <a:pPr indent="-101592" lvl="0" marL="228594" rtl="0" algn="l">
              <a:lnSpc>
                <a:spcPct val="90000"/>
              </a:lnSpc>
              <a:spcBef>
                <a:spcPts val="1000"/>
              </a:spcBef>
              <a:spcAft>
                <a:spcPts val="0"/>
              </a:spcAft>
              <a:buClr>
                <a:schemeClr val="dk1"/>
              </a:buClr>
              <a:buSzPts val="2000"/>
              <a:buNone/>
            </a:pPr>
            <a:r>
              <a:t/>
            </a:r>
            <a:endParaRPr sz="2000"/>
          </a:p>
          <a:p>
            <a:pPr indent="-228594" lvl="0" marL="228594" rtl="0" algn="l">
              <a:lnSpc>
                <a:spcPct val="90000"/>
              </a:lnSpc>
              <a:spcBef>
                <a:spcPts val="1000"/>
              </a:spcBef>
              <a:spcAft>
                <a:spcPts val="0"/>
              </a:spcAft>
              <a:buClr>
                <a:schemeClr val="dk1"/>
              </a:buClr>
              <a:buSzPts val="2000"/>
              <a:buNone/>
            </a:pPr>
            <a:r>
              <a:t/>
            </a:r>
            <a:endParaRPr sz="2000"/>
          </a:p>
          <a:p>
            <a:pPr indent="-228594" lvl="0" marL="228594" rtl="0" algn="l">
              <a:lnSpc>
                <a:spcPct val="90000"/>
              </a:lnSpc>
              <a:spcBef>
                <a:spcPts val="1000"/>
              </a:spcBef>
              <a:spcAft>
                <a:spcPts val="0"/>
              </a:spcAft>
              <a:buClr>
                <a:schemeClr val="dk1"/>
              </a:buClr>
              <a:buSzPts val="1200"/>
              <a:buNone/>
            </a:pPr>
            <a:r>
              <a:t/>
            </a:r>
            <a:endParaRPr sz="1200"/>
          </a:p>
          <a:p>
            <a:pPr indent="-228594" lvl="0" marL="228594" rtl="0" algn="l">
              <a:lnSpc>
                <a:spcPct val="90000"/>
              </a:lnSpc>
              <a:spcBef>
                <a:spcPts val="1000"/>
              </a:spcBef>
              <a:spcAft>
                <a:spcPts val="0"/>
              </a:spcAft>
              <a:buClr>
                <a:schemeClr val="dk1"/>
              </a:buClr>
              <a:buSzPts val="1200"/>
              <a:buNone/>
            </a:pPr>
            <a:r>
              <a:t/>
            </a:r>
            <a:endParaRPr sz="1200"/>
          </a:p>
          <a:p>
            <a:pPr indent="-228594" lvl="0" marL="228594" rtl="0" algn="l">
              <a:lnSpc>
                <a:spcPct val="90000"/>
              </a:lnSpc>
              <a:spcBef>
                <a:spcPts val="1000"/>
              </a:spcBef>
              <a:spcAft>
                <a:spcPts val="0"/>
              </a:spcAft>
              <a:buClr>
                <a:schemeClr val="dk1"/>
              </a:buClr>
              <a:buSzPts val="1200"/>
              <a:buNone/>
            </a:pPr>
            <a:r>
              <a:t/>
            </a:r>
            <a:endParaRPr sz="1200"/>
          </a:p>
          <a:p>
            <a:pPr indent="-228594" lvl="0" marL="228594" rtl="0" algn="l">
              <a:lnSpc>
                <a:spcPct val="90000"/>
              </a:lnSpc>
              <a:spcBef>
                <a:spcPts val="1000"/>
              </a:spcBef>
              <a:spcAft>
                <a:spcPts val="0"/>
              </a:spcAft>
              <a:buClr>
                <a:schemeClr val="dk1"/>
              </a:buClr>
              <a:buSzPts val="1200"/>
              <a:buNone/>
            </a:pPr>
            <a:r>
              <a:t/>
            </a:r>
            <a:endParaRPr sz="1200"/>
          </a:p>
          <a:p>
            <a:pPr indent="-228594" lvl="0" marL="228594" rtl="0" algn="l">
              <a:lnSpc>
                <a:spcPct val="90000"/>
              </a:lnSpc>
              <a:spcBef>
                <a:spcPts val="1000"/>
              </a:spcBef>
              <a:spcAft>
                <a:spcPts val="0"/>
              </a:spcAft>
              <a:buClr>
                <a:schemeClr val="dk1"/>
              </a:buClr>
              <a:buSzPts val="1200"/>
              <a:buNone/>
            </a:pPr>
            <a:r>
              <a:t/>
            </a:r>
            <a:endParaRPr sz="1200"/>
          </a:p>
          <a:p>
            <a:pPr indent="-228594" lvl="0" marL="228594" rtl="0" algn="l">
              <a:lnSpc>
                <a:spcPct val="90000"/>
              </a:lnSpc>
              <a:spcBef>
                <a:spcPts val="1000"/>
              </a:spcBef>
              <a:spcAft>
                <a:spcPts val="0"/>
              </a:spcAft>
              <a:buClr>
                <a:schemeClr val="dk1"/>
              </a:buClr>
              <a:buSzPts val="1200"/>
              <a:buNone/>
            </a:pPr>
            <a:r>
              <a:t/>
            </a:r>
            <a:endParaRPr sz="1200"/>
          </a:p>
          <a:p>
            <a:pPr indent="-228594" lvl="0" marL="228594" rtl="0" algn="l">
              <a:lnSpc>
                <a:spcPct val="90000"/>
              </a:lnSpc>
              <a:spcBef>
                <a:spcPts val="1000"/>
              </a:spcBef>
              <a:spcAft>
                <a:spcPts val="0"/>
              </a:spcAft>
              <a:buClr>
                <a:schemeClr val="dk1"/>
              </a:buClr>
              <a:buSzPts val="1200"/>
              <a:buNone/>
            </a:pPr>
            <a:r>
              <a:rPr lang="en-GB" sz="1200"/>
              <a:t>Data collected over 2 weeks, with 79 respondents. </a:t>
            </a:r>
            <a:endParaRPr/>
          </a:p>
        </p:txBody>
      </p:sp>
      <p:sp>
        <p:nvSpPr>
          <p:cNvPr id="656" name="Google Shape;656;p39"/>
          <p:cNvSpPr/>
          <p:nvPr/>
        </p:nvSpPr>
        <p:spPr>
          <a:xfrm>
            <a:off x="1557943" y="3267662"/>
            <a:ext cx="2976111" cy="1193320"/>
          </a:xfrm>
          <a:prstGeom prst="wedgeEllipseCallout">
            <a:avLst>
              <a:gd fmla="val 65196" name="adj1"/>
              <a:gd fmla="val 64858" name="adj2"/>
            </a:avLst>
          </a:prstGeom>
          <a:solidFill>
            <a:srgbClr val="AEABAB"/>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"has been invaluable to me"</a:t>
            </a:r>
            <a:endParaRPr b="0" i="0" sz="1800" u="none" cap="none" strike="noStrike">
              <a:solidFill>
                <a:schemeClr val="dk1"/>
              </a:solidFill>
              <a:latin typeface="Calibri"/>
              <a:ea typeface="Calibri"/>
              <a:cs typeface="Calibri"/>
              <a:sym typeface="Calibri"/>
            </a:endParaRPr>
          </a:p>
        </p:txBody>
      </p:sp>
      <p:sp>
        <p:nvSpPr>
          <p:cNvPr id="657" name="Google Shape;657;p39"/>
          <p:cNvSpPr/>
          <p:nvPr/>
        </p:nvSpPr>
        <p:spPr>
          <a:xfrm>
            <a:off x="1594503" y="5249244"/>
            <a:ext cx="3163017" cy="948906"/>
          </a:xfrm>
          <a:prstGeom prst="wedgeRoundRectCallout">
            <a:avLst>
              <a:gd fmla="val 71676" name="adj1"/>
              <a:gd fmla="val -35346" name="adj2"/>
              <a:gd fmla="val 16667" name="adj3"/>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“listened to what I had to say and was easy to talk 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8" name="Google Shape;658;p39"/>
          <p:cNvSpPr/>
          <p:nvPr/>
        </p:nvSpPr>
        <p:spPr>
          <a:xfrm>
            <a:off x="4736326" y="2255645"/>
            <a:ext cx="2544790" cy="1912187"/>
          </a:xfrm>
          <a:prstGeom prst="cloudCallout">
            <a:avLst>
              <a:gd fmla="val -3696" name="adj1"/>
              <a:gd fmla="val 58086"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 “gave me lots of hope and a better outlook on life"</a:t>
            </a:r>
            <a:endParaRPr b="0" i="0" sz="1800" u="none" cap="none" strike="noStrike">
              <a:solidFill>
                <a:schemeClr val="lt1"/>
              </a:solidFill>
              <a:latin typeface="Calibri"/>
              <a:ea typeface="Calibri"/>
              <a:cs typeface="Calibri"/>
              <a:sym typeface="Calibri"/>
            </a:endParaRPr>
          </a:p>
        </p:txBody>
      </p:sp>
      <p:sp>
        <p:nvSpPr>
          <p:cNvPr id="659" name="Google Shape;659;p39"/>
          <p:cNvSpPr/>
          <p:nvPr/>
        </p:nvSpPr>
        <p:spPr>
          <a:xfrm>
            <a:off x="7422852" y="2318227"/>
            <a:ext cx="2976111" cy="1193320"/>
          </a:xfrm>
          <a:prstGeom prst="wedgeEllipseCallout">
            <a:avLst>
              <a:gd fmla="val -47304" name="adj1"/>
              <a:gd fmla="val 86077" name="adj2"/>
            </a:avLst>
          </a:prstGeom>
          <a:solidFill>
            <a:srgbClr val="AEABAB"/>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“given me tools to help me when I need it"</a:t>
            </a:r>
            <a:endParaRPr b="0" i="0" sz="1800" u="none" cap="none" strike="noStrike">
              <a:solidFill>
                <a:schemeClr val="dk1"/>
              </a:solidFill>
              <a:latin typeface="Calibri"/>
              <a:ea typeface="Calibri"/>
              <a:cs typeface="Calibri"/>
              <a:sym typeface="Calibri"/>
            </a:endParaRPr>
          </a:p>
        </p:txBody>
      </p:sp>
      <p:sp>
        <p:nvSpPr>
          <p:cNvPr id="660" name="Google Shape;660;p39"/>
          <p:cNvSpPr/>
          <p:nvPr/>
        </p:nvSpPr>
        <p:spPr>
          <a:xfrm>
            <a:off x="7198313" y="3953100"/>
            <a:ext cx="3131840" cy="2592288"/>
          </a:xfrm>
          <a:prstGeom prst="cloudCallout">
            <a:avLst>
              <a:gd fmla="val -58466" name="adj1"/>
              <a:gd fmla="val -32702"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onstantia"/>
                <a:ea typeface="Constantia"/>
                <a:cs typeface="Constantia"/>
                <a:sym typeface="Constantia"/>
              </a:rPr>
              <a:t>“Information was explained “in a clear &amp; concise manner,    so that I felt I could cope better and improve”​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
          <p:cNvSpPr txBox="1"/>
          <p:nvPr/>
        </p:nvSpPr>
        <p:spPr>
          <a:xfrm>
            <a:off x="3972867" y="2126756"/>
            <a:ext cx="3498957" cy="3210550"/>
          </a:xfrm>
          <a:prstGeom prst="rect">
            <a:avLst/>
          </a:prstGeom>
          <a:solidFill>
            <a:srgbClr val="4E91F0"/>
          </a:solidFill>
          <a:ln cap="flat" cmpd="sng" w="9525">
            <a:solidFill>
              <a:srgbClr val="1366DC"/>
            </a:solidFill>
            <a:prstDash val="solid"/>
            <a:round/>
            <a:headEnd len="sm" w="sm" type="none"/>
            <a:tailEnd len="sm" w="sm" type="none"/>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chemeClr val="lt1"/>
                </a:solidFill>
                <a:latin typeface="Calibri"/>
                <a:ea typeface="Calibri"/>
                <a:cs typeface="Calibri"/>
                <a:sym typeface="Calibri"/>
              </a:rPr>
              <a:t> Successful Primary Care Transformation Fund</a:t>
            </a:r>
            <a:endParaRPr b="0" i="0" sz="1800" u="none" cap="none" strike="noStrike">
              <a:solidFill>
                <a:schemeClr val="lt1"/>
              </a:solidFill>
              <a:latin typeface="Calibri"/>
              <a:ea typeface="Calibri"/>
              <a:cs typeface="Calibri"/>
              <a:sym typeface="Calibri"/>
            </a:endParaRPr>
          </a:p>
          <a:p>
            <a:pPr indent="0" lvl="0" marL="0" marR="0" rtl="0" algn="ctr">
              <a:lnSpc>
                <a:spcPct val="90000"/>
              </a:lnSpc>
              <a:spcBef>
                <a:spcPts val="735"/>
              </a:spcBef>
              <a:spcAft>
                <a:spcPts val="0"/>
              </a:spcAft>
              <a:buClr>
                <a:schemeClr val="lt1"/>
              </a:buClr>
              <a:buSzPts val="2100"/>
              <a:buFont typeface="Calibri"/>
              <a:buNone/>
            </a:pPr>
            <a:r>
              <a:rPr b="0" i="0" lang="en-GB" sz="2100" u="none" cap="none" strike="noStrike">
                <a:solidFill>
                  <a:schemeClr val="lt1"/>
                </a:solidFill>
                <a:latin typeface="Calibri"/>
                <a:ea typeface="Calibri"/>
                <a:cs typeface="Calibri"/>
                <a:sym typeface="Calibri"/>
              </a:rPr>
              <a:t>Mental health nurses in 9 GP practices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35"/>
              </a:spcBef>
              <a:spcAft>
                <a:spcPts val="0"/>
              </a:spcAft>
              <a:buClr>
                <a:schemeClr val="lt1"/>
              </a:buClr>
              <a:buSzPts val="2100"/>
              <a:buFont typeface="Calibri"/>
              <a:buNone/>
            </a:pPr>
            <a:r>
              <a:rPr b="0" i="0" lang="en-GB" sz="2100" u="none" cap="none" strike="noStrike">
                <a:solidFill>
                  <a:schemeClr val="lt1"/>
                </a:solidFill>
                <a:latin typeface="Calibri"/>
                <a:ea typeface="Calibri"/>
                <a:cs typeface="Calibri"/>
                <a:sym typeface="Calibri"/>
              </a:rPr>
              <a:t>Care home support in one cluster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35"/>
              </a:spcBef>
              <a:spcAft>
                <a:spcPts val="0"/>
              </a:spcAft>
              <a:buClr>
                <a:srgbClr val="000000"/>
              </a:buClr>
              <a:buSzPts val="2100"/>
              <a:buFont typeface="Arial"/>
              <a:buNone/>
            </a:pPr>
            <a:r>
              <a:rPr b="0" i="0" lang="en-GB" sz="2100" u="none" cap="none" strike="noStrike">
                <a:solidFill>
                  <a:schemeClr val="lt1"/>
                </a:solidFill>
                <a:latin typeface="Calibri"/>
                <a:ea typeface="Calibri"/>
                <a:cs typeface="Calibri"/>
                <a:sym typeface="Calibri"/>
              </a:rPr>
              <a:t>Treatment Room service </a:t>
            </a:r>
            <a:endParaRPr b="0" i="0" sz="2100" u="none" cap="none" strike="noStrike">
              <a:solidFill>
                <a:schemeClr val="lt1"/>
              </a:solidFill>
              <a:latin typeface="Calibri"/>
              <a:ea typeface="Calibri"/>
              <a:cs typeface="Calibri"/>
              <a:sym typeface="Calibri"/>
            </a:endParaRPr>
          </a:p>
        </p:txBody>
      </p:sp>
      <p:sp>
        <p:nvSpPr>
          <p:cNvPr id="305" name="Google Shape;305;p4"/>
          <p:cNvSpPr txBox="1"/>
          <p:nvPr/>
        </p:nvSpPr>
        <p:spPr>
          <a:xfrm>
            <a:off x="618954" y="2126029"/>
            <a:ext cx="3353913" cy="3210623"/>
          </a:xfrm>
          <a:prstGeom prst="rect">
            <a:avLst/>
          </a:prstGeom>
          <a:solidFill>
            <a:srgbClr val="4E91F0"/>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2100"/>
              <a:buFont typeface="Calibri"/>
              <a:buNone/>
            </a:pPr>
            <a:r>
              <a:rPr b="0" i="0" lang="en-GB" sz="2100" u="none" cap="none" strike="noStrike">
                <a:solidFill>
                  <a:schemeClr val="lt1"/>
                </a:solidFill>
                <a:latin typeface="Calibri"/>
                <a:ea typeface="Calibri"/>
                <a:cs typeface="Calibri"/>
                <a:sym typeface="Calibri"/>
              </a:rPr>
              <a:t>Strong Collaborative and Distributed  Leadership</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35"/>
              </a:spcBef>
              <a:spcAft>
                <a:spcPts val="0"/>
              </a:spcAft>
              <a:buClr>
                <a:schemeClr val="lt1"/>
              </a:buClr>
              <a:buSzPts val="2100"/>
              <a:buFont typeface="Calibri"/>
              <a:buNone/>
            </a:pPr>
            <a:r>
              <a:rPr b="0" i="0" lang="en-GB" sz="2100" u="none" cap="none" strike="noStrike">
                <a:solidFill>
                  <a:schemeClr val="lt1"/>
                </a:solidFill>
                <a:latin typeface="Calibri"/>
                <a:ea typeface="Calibri"/>
                <a:cs typeface="Calibri"/>
                <a:sym typeface="Calibri"/>
              </a:rPr>
              <a:t>Project Team</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35"/>
              </a:spcBef>
              <a:spcAft>
                <a:spcPts val="0"/>
              </a:spcAft>
              <a:buClr>
                <a:schemeClr val="lt1"/>
              </a:buClr>
              <a:buSzPts val="2100"/>
              <a:buFont typeface="Calibri"/>
              <a:buNone/>
            </a:pPr>
            <a:r>
              <a:rPr b="0" i="0" lang="en-GB" sz="2100" u="none" cap="none" strike="noStrike">
                <a:solidFill>
                  <a:schemeClr val="lt1"/>
                </a:solidFill>
                <a:latin typeface="Calibri"/>
                <a:ea typeface="Calibri"/>
                <a:cs typeface="Calibri"/>
                <a:sym typeface="Calibri"/>
              </a:rPr>
              <a:t>GPs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35"/>
              </a:spcBef>
              <a:spcAft>
                <a:spcPts val="0"/>
              </a:spcAft>
              <a:buClr>
                <a:srgbClr val="000000"/>
              </a:buClr>
              <a:buSzPts val="2100"/>
              <a:buFont typeface="Arial"/>
              <a:buNone/>
            </a:pPr>
            <a:r>
              <a:rPr b="0" i="0" lang="en-GB" sz="2100" u="none" cap="none" strike="noStrike">
                <a:solidFill>
                  <a:schemeClr val="lt1"/>
                </a:solidFill>
                <a:latin typeface="Calibri"/>
                <a:ea typeface="Calibri"/>
                <a:cs typeface="Calibri"/>
                <a:sym typeface="Calibri"/>
              </a:rPr>
              <a:t>Service leadership</a:t>
            </a:r>
            <a:endParaRPr b="0" i="0" sz="2100" u="none" cap="none" strike="noStrike">
              <a:solidFill>
                <a:schemeClr val="lt1"/>
              </a:solidFill>
              <a:latin typeface="Calibri"/>
              <a:ea typeface="Calibri"/>
              <a:cs typeface="Calibri"/>
              <a:sym typeface="Calibri"/>
            </a:endParaRPr>
          </a:p>
          <a:p>
            <a:pPr indent="0" lvl="0" marL="0" marR="0" rtl="0" algn="ctr">
              <a:lnSpc>
                <a:spcPct val="90000"/>
              </a:lnSpc>
              <a:spcBef>
                <a:spcPts val="735"/>
              </a:spcBef>
              <a:spcAft>
                <a:spcPts val="0"/>
              </a:spcAft>
              <a:buClr>
                <a:schemeClr val="lt1"/>
              </a:buClr>
              <a:buSzPts val="2100"/>
              <a:buFont typeface="Calibri"/>
              <a:buNone/>
            </a:pPr>
            <a:r>
              <a:rPr b="0" i="0" lang="en-GB" sz="2100" u="none" cap="none" strike="noStrike">
                <a:solidFill>
                  <a:schemeClr val="lt1"/>
                </a:solidFill>
                <a:latin typeface="Calibri"/>
                <a:ea typeface="Calibri"/>
                <a:cs typeface="Calibri"/>
                <a:sym typeface="Calibri"/>
              </a:rPr>
              <a:t>Practice Managers</a:t>
            </a:r>
            <a:endParaRPr b="0" i="0" sz="1400" u="none" cap="none" strike="noStrike">
              <a:solidFill>
                <a:srgbClr val="000000"/>
              </a:solidFill>
              <a:latin typeface="Arial"/>
              <a:ea typeface="Arial"/>
              <a:cs typeface="Arial"/>
              <a:sym typeface="Arial"/>
            </a:endParaRPr>
          </a:p>
        </p:txBody>
      </p:sp>
      <p:grpSp>
        <p:nvGrpSpPr>
          <p:cNvPr id="306" name="Google Shape;306;p4"/>
          <p:cNvGrpSpPr/>
          <p:nvPr/>
        </p:nvGrpSpPr>
        <p:grpSpPr>
          <a:xfrm>
            <a:off x="618954" y="686855"/>
            <a:ext cx="10005861" cy="1460722"/>
            <a:chOff x="0" y="0"/>
            <a:chExt cx="9227126" cy="1614285"/>
          </a:xfrm>
        </p:grpSpPr>
        <p:sp>
          <p:nvSpPr>
            <p:cNvPr id="307" name="Google Shape;307;p4"/>
            <p:cNvSpPr/>
            <p:nvPr/>
          </p:nvSpPr>
          <p:spPr>
            <a:xfrm>
              <a:off x="0" y="0"/>
              <a:ext cx="9227126" cy="1614285"/>
            </a:xfrm>
            <a:prstGeom prst="rect">
              <a:avLst/>
            </a:prstGeom>
            <a:solidFill>
              <a:srgbClr val="1366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4"/>
            <p:cNvSpPr txBox="1"/>
            <p:nvPr/>
          </p:nvSpPr>
          <p:spPr>
            <a:xfrm>
              <a:off x="0" y="0"/>
              <a:ext cx="9227126" cy="1614285"/>
            </a:xfrm>
            <a:prstGeom prst="rect">
              <a:avLst/>
            </a:prstGeom>
            <a:solidFill>
              <a:srgbClr val="1366DC"/>
            </a:solidFill>
            <a:ln>
              <a:noFill/>
            </a:ln>
          </p:spPr>
          <p:txBody>
            <a:bodyPr anchorCtr="0" anchor="ctr" bIns="171450" lIns="171450" spcFirstLastPara="1" rIns="171450" wrap="square" tIns="171450">
              <a:noAutofit/>
            </a:bodyPr>
            <a:lstStyle/>
            <a:p>
              <a:pPr indent="0" lvl="0" marL="0" marR="0" rtl="0" algn="ctr">
                <a:lnSpc>
                  <a:spcPct val="90000"/>
                </a:lnSpc>
                <a:spcBef>
                  <a:spcPts val="0"/>
                </a:spcBef>
                <a:spcAft>
                  <a:spcPts val="0"/>
                </a:spcAft>
                <a:buClr>
                  <a:schemeClr val="lt1"/>
                </a:buClr>
                <a:buSzPts val="4500"/>
                <a:buFont typeface="Calibri"/>
                <a:buNone/>
              </a:pPr>
              <a:r>
                <a:rPr b="0" i="0" lang="en-GB" sz="4500" u="none" cap="none" strike="noStrike">
                  <a:solidFill>
                    <a:schemeClr val="lt1"/>
                  </a:solidFill>
                  <a:latin typeface="Calibri"/>
                  <a:ea typeface="Calibri"/>
                  <a:cs typeface="Calibri"/>
                  <a:sym typeface="Calibri"/>
                </a:rPr>
                <a:t>Recognise and Build on our Strengths</a:t>
              </a:r>
              <a:endParaRPr b="0" i="0" sz="1400" u="none" cap="none" strike="noStrike">
                <a:solidFill>
                  <a:srgbClr val="000000"/>
                </a:solidFill>
                <a:latin typeface="Arial"/>
                <a:ea typeface="Arial"/>
                <a:cs typeface="Arial"/>
                <a:sym typeface="Arial"/>
              </a:endParaRPr>
            </a:p>
          </p:txBody>
        </p:sp>
      </p:grpSp>
      <p:sp>
        <p:nvSpPr>
          <p:cNvPr id="309" name="Google Shape;309;p4"/>
          <p:cNvSpPr txBox="1"/>
          <p:nvPr/>
        </p:nvSpPr>
        <p:spPr>
          <a:xfrm>
            <a:off x="7474999" y="2147577"/>
            <a:ext cx="3149816" cy="3210623"/>
          </a:xfrm>
          <a:prstGeom prst="rect">
            <a:avLst/>
          </a:prstGeom>
          <a:solidFill>
            <a:srgbClr val="4E91F0"/>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2100"/>
              <a:buFont typeface="Calibri"/>
              <a:buNone/>
            </a:pPr>
            <a:r>
              <a:rPr b="0" i="0" lang="en-GB" sz="2100" u="none" cap="none" strike="noStrike">
                <a:solidFill>
                  <a:schemeClr val="lt1"/>
                </a:solidFill>
                <a:latin typeface="Calibri"/>
                <a:ea typeface="Calibri"/>
                <a:cs typeface="Calibri"/>
                <a:sym typeface="Calibri"/>
              </a:rPr>
              <a:t>Several years' experience in developing MDT in several 2C practices.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35"/>
              </a:spcBef>
              <a:spcAft>
                <a:spcPts val="0"/>
              </a:spcAft>
              <a:buClr>
                <a:schemeClr val="lt1"/>
              </a:buClr>
              <a:buSzPts val="2100"/>
              <a:buFont typeface="Calibri"/>
              <a:buNone/>
            </a:pPr>
            <a:r>
              <a:rPr b="0" i="0" lang="en-GB" sz="2100" u="none" cap="none" strike="noStrike">
                <a:solidFill>
                  <a:schemeClr val="lt1"/>
                </a:solidFill>
                <a:latin typeface="Calibri"/>
                <a:ea typeface="Calibri"/>
                <a:cs typeface="Calibri"/>
                <a:sym typeface="Calibri"/>
              </a:rPr>
              <a:t>Knowledge that it can work – but costly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35"/>
              </a:spcBef>
              <a:spcAft>
                <a:spcPts val="0"/>
              </a:spcAft>
              <a:buClr>
                <a:schemeClr val="dk1"/>
              </a:buClr>
              <a:buSzPts val="2100"/>
              <a:buFont typeface="Calibri"/>
              <a:buNone/>
            </a:pPr>
            <a:r>
              <a:t/>
            </a:r>
            <a:endParaRPr b="0" i="0" sz="2100" u="none" cap="none" strike="noStrike">
              <a:solidFill>
                <a:schemeClr val="lt1"/>
              </a:solidFill>
              <a:latin typeface="Calibri"/>
              <a:ea typeface="Calibri"/>
              <a:cs typeface="Calibri"/>
              <a:sym typeface="Calibri"/>
            </a:endParaRPr>
          </a:p>
          <a:p>
            <a:pPr indent="0" lvl="0" marL="0" marR="0" rtl="0" algn="ctr">
              <a:lnSpc>
                <a:spcPct val="90000"/>
              </a:lnSpc>
              <a:spcBef>
                <a:spcPts val="735"/>
              </a:spcBef>
              <a:spcAft>
                <a:spcPts val="0"/>
              </a:spcAft>
              <a:buClr>
                <a:srgbClr val="000000"/>
              </a:buClr>
              <a:buSzPts val="2100"/>
              <a:buFont typeface="Arial"/>
              <a:buNone/>
            </a:pPr>
            <a:r>
              <a:rPr b="0" i="0" lang="en-GB" sz="2100" u="none" cap="none" strike="noStrike">
                <a:solidFill>
                  <a:schemeClr val="lt1"/>
                </a:solidFill>
                <a:latin typeface="Calibri"/>
                <a:ea typeface="Calibri"/>
                <a:cs typeface="Calibri"/>
                <a:sym typeface="Calibri"/>
              </a:rPr>
              <a:t>Practice Admin Collaborative </a:t>
            </a:r>
            <a:endParaRPr b="0" i="0" sz="2100" u="none" cap="none" strike="noStrik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40"/>
          <p:cNvSpPr txBox="1"/>
          <p:nvPr/>
        </p:nvSpPr>
        <p:spPr>
          <a:xfrm>
            <a:off x="520627" y="2561678"/>
            <a:ext cx="10515600" cy="1325563"/>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90000"/>
              </a:lnSpc>
              <a:spcBef>
                <a:spcPts val="0"/>
              </a:spcBef>
              <a:spcAft>
                <a:spcPts val="0"/>
              </a:spcAft>
              <a:buClr>
                <a:schemeClr val="lt1"/>
              </a:buClr>
              <a:buSzPct val="100000"/>
              <a:buFont typeface="Calibri"/>
              <a:buNone/>
            </a:pPr>
            <a:br>
              <a:rPr b="1" i="0" lang="en-GB" sz="4400" u="none" cap="none" strike="noStrike">
                <a:solidFill>
                  <a:schemeClr val="lt1"/>
                </a:solidFill>
                <a:latin typeface="Calibri"/>
                <a:ea typeface="Calibri"/>
                <a:cs typeface="Calibri"/>
                <a:sym typeface="Calibri"/>
              </a:rPr>
            </a:br>
            <a:br>
              <a:rPr b="1" i="0" lang="en-GB" sz="4400" u="none" cap="none" strike="noStrike">
                <a:solidFill>
                  <a:schemeClr val="lt1"/>
                </a:solidFill>
                <a:latin typeface="Calibri"/>
                <a:ea typeface="Calibri"/>
                <a:cs typeface="Calibri"/>
                <a:sym typeface="Calibri"/>
              </a:rPr>
            </a:br>
            <a:br>
              <a:rPr b="1" i="0" lang="en-GB" sz="4400" u="none" cap="none" strike="noStrike">
                <a:solidFill>
                  <a:schemeClr val="lt1"/>
                </a:solidFill>
                <a:latin typeface="Calibri"/>
                <a:ea typeface="Calibri"/>
                <a:cs typeface="Calibri"/>
                <a:sym typeface="Calibri"/>
              </a:rPr>
            </a:br>
            <a:br>
              <a:rPr b="1" i="0" lang="en-GB" sz="16000" u="none" cap="none" strike="noStrike">
                <a:solidFill>
                  <a:schemeClr val="lt1"/>
                </a:solidFill>
                <a:latin typeface="Calibri"/>
                <a:ea typeface="Calibri"/>
                <a:cs typeface="Calibri"/>
                <a:sym typeface="Calibri"/>
              </a:rPr>
            </a:br>
            <a:r>
              <a:rPr b="1" i="0" lang="en-GB" sz="16000" u="none" cap="none" strike="noStrike">
                <a:solidFill>
                  <a:schemeClr val="lt1"/>
                </a:solidFill>
                <a:latin typeface="Calibri"/>
                <a:ea typeface="Calibri"/>
                <a:cs typeface="Calibri"/>
                <a:sym typeface="Calibri"/>
              </a:rPr>
              <a:t>Q&amp;A </a:t>
            </a:r>
            <a:br>
              <a:rPr b="1" i="0" lang="en-GB" sz="16000" u="none" cap="none" strike="noStrike">
                <a:solidFill>
                  <a:schemeClr val="lt1"/>
                </a:solidFill>
                <a:latin typeface="Calibri"/>
                <a:ea typeface="Calibri"/>
                <a:cs typeface="Calibri"/>
                <a:sym typeface="Calibri"/>
              </a:rPr>
            </a:br>
            <a:r>
              <a:rPr b="1" i="0" lang="en-GB" sz="16000" u="none" cap="none" strike="noStrike">
                <a:solidFill>
                  <a:schemeClr val="lt1"/>
                </a:solidFill>
                <a:latin typeface="Calibri"/>
                <a:ea typeface="Calibri"/>
                <a:cs typeface="Calibri"/>
                <a:sym typeface="Calibri"/>
              </a:rPr>
              <a:t>Meet the Team</a:t>
            </a:r>
            <a:br>
              <a:rPr b="1" i="0" lang="en-GB" sz="16000" u="none" cap="none" strike="noStrike">
                <a:solidFill>
                  <a:schemeClr val="lt1"/>
                </a:solidFill>
                <a:latin typeface="Calibri"/>
                <a:ea typeface="Calibri"/>
                <a:cs typeface="Calibri"/>
                <a:sym typeface="Calibri"/>
              </a:rPr>
            </a:br>
            <a:br>
              <a:rPr b="1" i="0" lang="en-GB" sz="16000" u="none" cap="none" strike="noStrike">
                <a:solidFill>
                  <a:schemeClr val="lt1"/>
                </a:solidFill>
                <a:latin typeface="Calibri"/>
                <a:ea typeface="Calibri"/>
                <a:cs typeface="Calibri"/>
                <a:sym typeface="Calibri"/>
              </a:rPr>
            </a:br>
            <a:r>
              <a:rPr b="1" i="0" lang="en-GB" sz="16000" u="none" cap="none" strike="noStrike">
                <a:solidFill>
                  <a:schemeClr val="lt1"/>
                </a:solidFill>
                <a:latin typeface="Calibri"/>
                <a:ea typeface="Calibri"/>
                <a:cs typeface="Calibri"/>
                <a:sym typeface="Calibri"/>
              </a:rPr>
              <a:t>Clare Colligan – Pharmacotherapy</a:t>
            </a:r>
            <a:br>
              <a:rPr b="1" i="0" lang="en-GB" sz="16000" u="none" cap="none" strike="noStrike">
                <a:solidFill>
                  <a:schemeClr val="lt1"/>
                </a:solidFill>
                <a:latin typeface="Calibri"/>
                <a:ea typeface="Calibri"/>
                <a:cs typeface="Calibri"/>
                <a:sym typeface="Calibri"/>
              </a:rPr>
            </a:br>
            <a:r>
              <a:rPr b="1" i="0" lang="en-GB" sz="16000" u="none" cap="none" strike="noStrike">
                <a:solidFill>
                  <a:schemeClr val="lt1"/>
                </a:solidFill>
                <a:latin typeface="Calibri"/>
                <a:ea typeface="Calibri"/>
                <a:cs typeface="Calibri"/>
                <a:sym typeface="Calibri"/>
              </a:rPr>
              <a:t>Cameron Marr – Advanced Practice Physio</a:t>
            </a:r>
            <a:br>
              <a:rPr b="1" i="0" lang="en-GB" sz="16000" u="none" cap="none" strike="noStrike">
                <a:solidFill>
                  <a:schemeClr val="lt1"/>
                </a:solidFill>
                <a:latin typeface="Calibri"/>
                <a:ea typeface="Calibri"/>
                <a:cs typeface="Calibri"/>
                <a:sym typeface="Calibri"/>
              </a:rPr>
            </a:br>
            <a:r>
              <a:rPr b="1" i="0" lang="en-GB" sz="16000" u="none" cap="none" strike="noStrike">
                <a:solidFill>
                  <a:schemeClr val="lt1"/>
                </a:solidFill>
                <a:latin typeface="Calibri"/>
                <a:ea typeface="Calibri"/>
                <a:cs typeface="Calibri"/>
                <a:sym typeface="Calibri"/>
              </a:rPr>
              <a:t>Kara Connor – Primary Care Mental Health Nurse</a:t>
            </a:r>
            <a:br>
              <a:rPr b="1" i="0" lang="en-GB" sz="16000" u="none" cap="none" strike="noStrike">
                <a:solidFill>
                  <a:schemeClr val="lt1"/>
                </a:solidFill>
                <a:latin typeface="Calibri"/>
                <a:ea typeface="Calibri"/>
                <a:cs typeface="Calibri"/>
                <a:sym typeface="Calibri"/>
              </a:rPr>
            </a:br>
            <a:br>
              <a:rPr b="1" i="0" lang="en-GB" sz="16000" u="none" cap="none" strike="noStrike">
                <a:solidFill>
                  <a:schemeClr val="lt1"/>
                </a:solidFill>
                <a:latin typeface="Calibri"/>
                <a:ea typeface="Calibri"/>
                <a:cs typeface="Calibri"/>
                <a:sym typeface="Calibri"/>
              </a:rPr>
            </a:br>
            <a:r>
              <a:rPr b="1" i="0" lang="en-GB" sz="16000" u="none" cap="none" strike="noStrike">
                <a:solidFill>
                  <a:schemeClr val="lt1"/>
                </a:solidFill>
                <a:latin typeface="Calibri"/>
                <a:ea typeface="Calibri"/>
                <a:cs typeface="Calibri"/>
                <a:sym typeface="Calibri"/>
              </a:rPr>
              <a:t>Stacey McIntosh – Primary Care Mental Health Nurse</a:t>
            </a:r>
            <a:br>
              <a:rPr b="1" i="0" lang="en-GB" sz="16000" u="none" cap="none" strike="noStrike">
                <a:solidFill>
                  <a:schemeClr val="lt1"/>
                </a:solidFill>
                <a:latin typeface="Calibri"/>
                <a:ea typeface="Calibri"/>
                <a:cs typeface="Calibri"/>
                <a:sym typeface="Calibri"/>
              </a:rPr>
            </a:br>
            <a:r>
              <a:rPr b="1" i="0" lang="en-GB" sz="16000" u="none" cap="none" strike="noStrike">
                <a:solidFill>
                  <a:schemeClr val="lt1"/>
                </a:solidFill>
                <a:latin typeface="Calibri"/>
                <a:ea typeface="Calibri"/>
                <a:cs typeface="Calibri"/>
                <a:sym typeface="Calibri"/>
              </a:rPr>
              <a:t>Christin</a:t>
            </a:r>
            <a:r>
              <a:rPr b="1" lang="en-GB" sz="16000">
                <a:solidFill>
                  <a:schemeClr val="lt1"/>
                </a:solidFill>
                <a:latin typeface="Calibri"/>
                <a:ea typeface="Calibri"/>
                <a:cs typeface="Calibri"/>
                <a:sym typeface="Calibri"/>
              </a:rPr>
              <a:t>a</a:t>
            </a:r>
            <a:r>
              <a:rPr b="1" i="0" lang="en-GB" sz="16000" u="none" cap="none" strike="noStrike">
                <a:solidFill>
                  <a:schemeClr val="lt1"/>
                </a:solidFill>
                <a:latin typeface="Calibri"/>
                <a:ea typeface="Calibri"/>
                <a:cs typeface="Calibri"/>
                <a:sym typeface="Calibri"/>
              </a:rPr>
              <a:t> Haining – Advanced Practice Nursing</a:t>
            </a:r>
            <a:br>
              <a:rPr b="1" i="0" lang="en-GB" sz="16000" u="none" cap="none" strike="noStrike">
                <a:solidFill>
                  <a:schemeClr val="lt1"/>
                </a:solidFill>
                <a:latin typeface="Calibri"/>
                <a:ea typeface="Calibri"/>
                <a:cs typeface="Calibri"/>
                <a:sym typeface="Calibri"/>
              </a:rPr>
            </a:br>
            <a:endParaRPr b="1" i="0" sz="160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
          <p:cNvSpPr txBox="1"/>
          <p:nvPr>
            <p:ph type="title"/>
          </p:nvPr>
        </p:nvSpPr>
        <p:spPr>
          <a:xfrm>
            <a:off x="736411" y="2346781"/>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GB"/>
              <a:t>Our Approach to Implementing </a:t>
            </a:r>
            <a:br>
              <a:rPr lang="en-GB"/>
            </a:br>
            <a:r>
              <a:rPr lang="en-GB"/>
              <a:t>The New General Medical Services Contract</a:t>
            </a:r>
            <a:br>
              <a:rPr lang="en-GB"/>
            </a:br>
            <a:br>
              <a:rPr lang="en-GB"/>
            </a:br>
            <a:r>
              <a:rPr lang="en-GB" sz="3100"/>
              <a:t>Lesley Middlemiss</a:t>
            </a:r>
            <a:br>
              <a:rPr lang="en-GB" sz="3100"/>
            </a:br>
            <a:r>
              <a:rPr lang="en-GB" sz="3100"/>
              <a:t>Programme Management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6"/>
          <p:cNvSpPr/>
          <p:nvPr/>
        </p:nvSpPr>
        <p:spPr>
          <a:xfrm>
            <a:off x="-61120" y="0"/>
            <a:ext cx="3997842" cy="6858000"/>
          </a:xfrm>
          <a:prstGeom prst="flowChartDelay">
            <a:avLst/>
          </a:prstGeom>
          <a:solidFill>
            <a:srgbClr val="4A7EE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6"/>
          <p:cNvSpPr txBox="1"/>
          <p:nvPr>
            <p:ph idx="1" type="body"/>
          </p:nvPr>
        </p:nvSpPr>
        <p:spPr>
          <a:xfrm>
            <a:off x="4415411" y="857158"/>
            <a:ext cx="7150906" cy="55856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GB" sz="2400"/>
              <a:t>1) A Forth Valley "Tripartite" Commitment to deliver all 6 Priorities.</a:t>
            </a:r>
            <a:endParaRPr sz="2400"/>
          </a:p>
          <a:p>
            <a:pPr indent="0" lvl="0" marL="0" rtl="0" algn="l">
              <a:lnSpc>
                <a:spcPct val="90000"/>
              </a:lnSpc>
              <a:spcBef>
                <a:spcPts val="600"/>
              </a:spcBef>
              <a:spcAft>
                <a:spcPts val="0"/>
              </a:spcAft>
              <a:buClr>
                <a:schemeClr val="dk1"/>
              </a:buClr>
              <a:buSzPts val="2400"/>
              <a:buNone/>
            </a:pPr>
            <a:r>
              <a:t/>
            </a:r>
            <a:endParaRPr sz="2400"/>
          </a:p>
          <a:p>
            <a:pPr indent="0" lvl="0" marL="0" rtl="0" algn="l">
              <a:lnSpc>
                <a:spcPct val="90000"/>
              </a:lnSpc>
              <a:spcBef>
                <a:spcPts val="600"/>
              </a:spcBef>
              <a:spcAft>
                <a:spcPts val="0"/>
              </a:spcAft>
              <a:buClr>
                <a:schemeClr val="dk1"/>
              </a:buClr>
              <a:buSzPts val="2400"/>
              <a:buNone/>
            </a:pPr>
            <a:r>
              <a:rPr lang="en-GB" sz="2400"/>
              <a:t>2) collaborative leadership:</a:t>
            </a:r>
            <a:endParaRPr sz="2400"/>
          </a:p>
          <a:p>
            <a:pPr indent="0" lvl="0" marL="0" rtl="0" algn="l">
              <a:lnSpc>
                <a:spcPct val="90000"/>
              </a:lnSpc>
              <a:spcBef>
                <a:spcPts val="600"/>
              </a:spcBef>
              <a:spcAft>
                <a:spcPts val="0"/>
              </a:spcAft>
              <a:buClr>
                <a:schemeClr val="dk1"/>
              </a:buClr>
              <a:buSzPts val="2400"/>
              <a:buNone/>
            </a:pPr>
            <a:r>
              <a:t/>
            </a:r>
            <a:endParaRPr sz="2400"/>
          </a:p>
          <a:p>
            <a:pPr indent="-228594" lvl="1" marL="685783" rtl="0" algn="l">
              <a:lnSpc>
                <a:spcPct val="90000"/>
              </a:lnSpc>
              <a:spcBef>
                <a:spcPts val="600"/>
              </a:spcBef>
              <a:spcAft>
                <a:spcPts val="0"/>
              </a:spcAft>
              <a:buClr>
                <a:schemeClr val="dk1"/>
              </a:buClr>
              <a:buSzPts val="2000"/>
              <a:buChar char="•"/>
            </a:pPr>
            <a:r>
              <a:rPr lang="en-GB" sz="2000"/>
              <a:t> Strive for collective ambition through a common plan across both our partnerships.</a:t>
            </a:r>
            <a:endParaRPr/>
          </a:p>
          <a:p>
            <a:pPr indent="-228594" lvl="1" marL="685783" rtl="0" algn="l">
              <a:lnSpc>
                <a:spcPct val="90000"/>
              </a:lnSpc>
              <a:spcBef>
                <a:spcPts val="600"/>
              </a:spcBef>
              <a:spcAft>
                <a:spcPts val="0"/>
              </a:spcAft>
              <a:buClr>
                <a:schemeClr val="dk1"/>
              </a:buClr>
              <a:buSzPts val="2000"/>
              <a:buChar char="•"/>
            </a:pPr>
            <a:r>
              <a:rPr lang="en-GB" sz="2000"/>
              <a:t>  Accept Multiple routes to outcome</a:t>
            </a:r>
            <a:endParaRPr/>
          </a:p>
          <a:p>
            <a:pPr indent="-228594" lvl="1" marL="685783" rtl="0" algn="l">
              <a:lnSpc>
                <a:spcPct val="90000"/>
              </a:lnSpc>
              <a:spcBef>
                <a:spcPts val="600"/>
              </a:spcBef>
              <a:spcAft>
                <a:spcPts val="0"/>
              </a:spcAft>
              <a:buClr>
                <a:schemeClr val="dk1"/>
              </a:buClr>
              <a:buSzPts val="2000"/>
              <a:buChar char="•"/>
            </a:pPr>
            <a:r>
              <a:rPr lang="en-GB" sz="2000"/>
              <a:t>  Govern and lead openly and collectively</a:t>
            </a:r>
            <a:endParaRPr/>
          </a:p>
          <a:p>
            <a:pPr indent="-228594" lvl="1" marL="685783" rtl="0" algn="l">
              <a:lnSpc>
                <a:spcPct val="90000"/>
              </a:lnSpc>
              <a:spcBef>
                <a:spcPts val="600"/>
              </a:spcBef>
              <a:spcAft>
                <a:spcPts val="0"/>
              </a:spcAft>
              <a:buClr>
                <a:schemeClr val="dk1"/>
              </a:buClr>
              <a:buSzPts val="2000"/>
              <a:buChar char="•"/>
            </a:pPr>
            <a:r>
              <a:rPr lang="en-GB" sz="2000"/>
              <a:t>  Build on our strengths</a:t>
            </a:r>
            <a:endParaRPr/>
          </a:p>
          <a:p>
            <a:pPr indent="-228594" lvl="1" marL="685783" rtl="0" algn="l">
              <a:lnSpc>
                <a:spcPct val="90000"/>
              </a:lnSpc>
              <a:spcBef>
                <a:spcPts val="600"/>
              </a:spcBef>
              <a:spcAft>
                <a:spcPts val="0"/>
              </a:spcAft>
              <a:buClr>
                <a:schemeClr val="dk1"/>
              </a:buClr>
              <a:buSzPts val="2000"/>
              <a:buChar char="•"/>
            </a:pPr>
            <a:r>
              <a:rPr lang="en-GB" sz="2000"/>
              <a:t>  Work together to challenge each other and disrupt our system</a:t>
            </a:r>
            <a:endParaRPr/>
          </a:p>
          <a:p>
            <a:pPr indent="-228594" lvl="1" marL="685783" rtl="0" algn="l">
              <a:lnSpc>
                <a:spcPct val="90000"/>
              </a:lnSpc>
              <a:spcBef>
                <a:spcPts val="600"/>
              </a:spcBef>
              <a:spcAft>
                <a:spcPts val="0"/>
              </a:spcAft>
              <a:buClr>
                <a:schemeClr val="dk1"/>
              </a:buClr>
              <a:buSzPts val="2000"/>
              <a:buChar char="•"/>
            </a:pPr>
            <a:r>
              <a:rPr lang="en-GB" sz="2000"/>
              <a:t>Take risks</a:t>
            </a:r>
            <a:endParaRPr sz="2000"/>
          </a:p>
        </p:txBody>
      </p:sp>
      <p:pic>
        <p:nvPicPr>
          <p:cNvPr descr="Graphical user interface, text&#10;&#10;Description automatically generated" id="322" name="Google Shape;322;p6"/>
          <p:cNvPicPr preferRelativeResize="0"/>
          <p:nvPr/>
        </p:nvPicPr>
        <p:blipFill rotWithShape="1">
          <a:blip r:embed="rId3">
            <a:alphaModFix/>
          </a:blip>
          <a:srcRect b="0" l="0" r="0" t="0"/>
          <a:stretch/>
        </p:blipFill>
        <p:spPr>
          <a:xfrm>
            <a:off x="566201" y="4310081"/>
            <a:ext cx="2743200" cy="1299882"/>
          </a:xfrm>
          <a:prstGeom prst="rect">
            <a:avLst/>
          </a:prstGeom>
          <a:noFill/>
          <a:ln>
            <a:noFill/>
          </a:ln>
        </p:spPr>
      </p:pic>
      <p:pic>
        <p:nvPicPr>
          <p:cNvPr descr="Graphical user interface, text, application&#10;&#10;Description automatically generated" id="323" name="Google Shape;323;p6"/>
          <p:cNvPicPr preferRelativeResize="0"/>
          <p:nvPr/>
        </p:nvPicPr>
        <p:blipFill rotWithShape="1">
          <a:blip r:embed="rId4">
            <a:alphaModFix/>
          </a:blip>
          <a:srcRect b="0" l="0" r="0" t="0"/>
          <a:stretch/>
        </p:blipFill>
        <p:spPr>
          <a:xfrm>
            <a:off x="566201" y="1791615"/>
            <a:ext cx="2743200" cy="930925"/>
          </a:xfrm>
          <a:prstGeom prst="rect">
            <a:avLst/>
          </a:prstGeom>
          <a:noFill/>
          <a:ln>
            <a:noFill/>
          </a:ln>
        </p:spPr>
      </p:pic>
      <p:pic>
        <p:nvPicPr>
          <p:cNvPr id="324" name="Google Shape;324;p6"/>
          <p:cNvPicPr preferRelativeResize="0"/>
          <p:nvPr/>
        </p:nvPicPr>
        <p:blipFill rotWithShape="1">
          <a:blip r:embed="rId5">
            <a:alphaModFix/>
          </a:blip>
          <a:srcRect b="0" l="0" r="0" t="0"/>
          <a:stretch/>
        </p:blipFill>
        <p:spPr>
          <a:xfrm>
            <a:off x="566201" y="3113570"/>
            <a:ext cx="2743200" cy="702411"/>
          </a:xfrm>
          <a:prstGeom prst="rect">
            <a:avLst/>
          </a:prstGeom>
          <a:noFill/>
          <a:ln>
            <a:noFill/>
          </a:ln>
        </p:spPr>
      </p:pic>
      <p:pic>
        <p:nvPicPr>
          <p:cNvPr id="325" name="Google Shape;325;p6"/>
          <p:cNvPicPr preferRelativeResize="0"/>
          <p:nvPr/>
        </p:nvPicPr>
        <p:blipFill rotWithShape="1">
          <a:blip r:embed="rId6">
            <a:alphaModFix/>
          </a:blip>
          <a:srcRect b="0" l="0" r="0" t="0"/>
          <a:stretch/>
        </p:blipFill>
        <p:spPr>
          <a:xfrm>
            <a:off x="1126200" y="439241"/>
            <a:ext cx="990600" cy="1047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7"/>
          <p:cNvSpPr/>
          <p:nvPr/>
        </p:nvSpPr>
        <p:spPr>
          <a:xfrm>
            <a:off x="376613" y="1552354"/>
            <a:ext cx="3631861" cy="3444949"/>
          </a:xfrm>
          <a:prstGeom prst="teardrop">
            <a:avLst>
              <a:gd fmla="val 100000" name="adj"/>
            </a:avLst>
          </a:prstGeom>
          <a:solidFill>
            <a:srgbClr val="4A7EE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hart, bar chart, treemap chart&#10;&#10;Description automatically generated" id="332" name="Google Shape;332;p7"/>
          <p:cNvPicPr preferRelativeResize="0"/>
          <p:nvPr>
            <p:ph idx="1" type="body"/>
          </p:nvPr>
        </p:nvPicPr>
        <p:blipFill rotWithShape="1">
          <a:blip r:embed="rId3">
            <a:alphaModFix/>
          </a:blip>
          <a:srcRect b="9976" l="0" r="-1" t="0"/>
          <a:stretch/>
        </p:blipFill>
        <p:spPr>
          <a:xfrm>
            <a:off x="4407360" y="1310621"/>
            <a:ext cx="7567515" cy="4236757"/>
          </a:xfrm>
          <a:prstGeom prst="rect">
            <a:avLst/>
          </a:prstGeom>
          <a:noFill/>
          <a:ln>
            <a:noFill/>
          </a:ln>
        </p:spPr>
      </p:pic>
      <p:sp>
        <p:nvSpPr>
          <p:cNvPr id="333" name="Google Shape;333;p7"/>
          <p:cNvSpPr txBox="1"/>
          <p:nvPr/>
        </p:nvSpPr>
        <p:spPr>
          <a:xfrm>
            <a:off x="1095153" y="2016626"/>
            <a:ext cx="2785731"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FFFFF"/>
                </a:solidFill>
                <a:latin typeface="Calibri"/>
                <a:ea typeface="Calibri"/>
                <a:cs typeface="Calibri"/>
                <a:sym typeface="Calibri"/>
              </a:rPr>
              <a:t>What did we Know about GP Workload?  </a:t>
            </a:r>
            <a:endParaRPr b="1"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graphicFrame>
        <p:nvGraphicFramePr>
          <p:cNvPr id="339" name="Google Shape;339;p8"/>
          <p:cNvGraphicFramePr/>
          <p:nvPr/>
        </p:nvGraphicFramePr>
        <p:xfrm>
          <a:off x="1199457" y="1484784"/>
          <a:ext cx="8551209" cy="4594412"/>
        </p:xfrm>
        <a:graphic>
          <a:graphicData uri="http://schemas.openxmlformats.org/drawingml/2006/chart">
            <c:chart r:id="rId3"/>
          </a:graphicData>
        </a:graphic>
      </p:graphicFrame>
      <p:sp>
        <p:nvSpPr>
          <p:cNvPr id="340" name="Google Shape;340;p8"/>
          <p:cNvSpPr txBox="1"/>
          <p:nvPr/>
        </p:nvSpPr>
        <p:spPr>
          <a:xfrm>
            <a:off x="6354185" y="6079196"/>
            <a:ext cx="369569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Data from manual count - March 21</a:t>
            </a:r>
            <a:endParaRPr b="0" i="0" sz="1400" u="none" cap="none" strike="noStrike">
              <a:solidFill>
                <a:srgbClr val="000000"/>
              </a:solidFill>
              <a:latin typeface="Arial"/>
              <a:ea typeface="Arial"/>
              <a:cs typeface="Arial"/>
              <a:sym typeface="Arial"/>
            </a:endParaRPr>
          </a:p>
        </p:txBody>
      </p:sp>
      <p:sp>
        <p:nvSpPr>
          <p:cNvPr id="341" name="Google Shape;341;p8"/>
          <p:cNvSpPr txBox="1"/>
          <p:nvPr/>
        </p:nvSpPr>
        <p:spPr>
          <a:xfrm>
            <a:off x="8669659" y="2412856"/>
            <a:ext cx="3015916" cy="1785104"/>
          </a:xfrm>
          <a:prstGeom prst="rect">
            <a:avLst/>
          </a:prstGeom>
          <a:solidFill>
            <a:srgbClr val="4A7EE6"/>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Calibri"/>
                <a:ea typeface="Calibri"/>
                <a:cs typeface="Calibri"/>
                <a:sym typeface="Calibri"/>
              </a:rPr>
              <a:t> 1800 Acute Items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Calibri"/>
                <a:ea typeface="Calibri"/>
                <a:cs typeface="Calibri"/>
                <a:sym typeface="Calibri"/>
              </a:rPr>
              <a:t>PER DAY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(average)</a:t>
            </a:r>
            <a:endParaRPr b="0" i="0" sz="1400" u="none" cap="none" strike="noStrike">
              <a:solidFill>
                <a:srgbClr val="000000"/>
              </a:solidFill>
              <a:latin typeface="Arial"/>
              <a:ea typeface="Arial"/>
              <a:cs typeface="Arial"/>
              <a:sym typeface="Arial"/>
            </a:endParaRPr>
          </a:p>
        </p:txBody>
      </p:sp>
      <p:sp>
        <p:nvSpPr>
          <p:cNvPr id="342" name="Google Shape;342;p8"/>
          <p:cNvSpPr txBox="1"/>
          <p:nvPr/>
        </p:nvSpPr>
        <p:spPr>
          <a:xfrm>
            <a:off x="2518724" y="407566"/>
            <a:ext cx="682729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2E75B5"/>
                </a:solidFill>
                <a:latin typeface="Calibri"/>
                <a:ea typeface="Calibri"/>
                <a:cs typeface="Calibri"/>
                <a:sym typeface="Calibri"/>
              </a:rPr>
              <a:t>Acute Prescription Workload</a:t>
            </a:r>
            <a:endParaRPr b="0" i="0" sz="4000" u="none" cap="none" strike="noStrike">
              <a:solidFill>
                <a:srgbClr val="2E75B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graphicFrame>
        <p:nvGraphicFramePr>
          <p:cNvPr id="348" name="Google Shape;348;p9"/>
          <p:cNvGraphicFramePr/>
          <p:nvPr/>
        </p:nvGraphicFramePr>
        <p:xfrm>
          <a:off x="448356" y="419353"/>
          <a:ext cx="11283870" cy="5199454"/>
        </p:xfrm>
        <a:graphic>
          <a:graphicData uri="http://schemas.openxmlformats.org/drawingml/2006/chart">
            <c:chart r:id="rId3"/>
          </a:graphicData>
        </a:graphic>
      </p:graphicFrame>
      <p:sp>
        <p:nvSpPr>
          <p:cNvPr id="349" name="Google Shape;349;p9"/>
          <p:cNvSpPr txBox="1"/>
          <p:nvPr/>
        </p:nvSpPr>
        <p:spPr>
          <a:xfrm>
            <a:off x="1538378" y="5195941"/>
            <a:ext cx="7873723" cy="188519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200"/>
              <a:buFont typeface="Arial"/>
              <a:buNone/>
            </a:pPr>
            <a:r>
              <a:rPr b="0" i="0" lang="en-GB" sz="4200" u="none" cap="none" strike="noStrike">
                <a:solidFill>
                  <a:schemeClr val="dk1"/>
                </a:solidFill>
                <a:latin typeface="Calibri"/>
                <a:ea typeface="Calibri"/>
                <a:cs typeface="Calibri"/>
                <a:sym typeface="Calibri"/>
              </a:rPr>
              <a:t>What mattered most to GPs?</a:t>
            </a:r>
            <a:endParaRPr b="0" i="0" sz="4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hapesVTI">
  <a:themeElements>
    <a:clrScheme name="Shapes">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2013-05-09T10:58:45Z</dcterms:created>
  <dc:creator>Linda White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A38425529</vt:lpwstr>
  </property>
  <property fmtid="{D5CDD505-2E9C-101B-9397-08002B2CF9AE}" pid="4" name="Objective-Title">
    <vt:lpwstr>2022 - NHS Scotland Event - Governance - Presentation Title Slide - Final</vt:lpwstr>
  </property>
  <property fmtid="{D5CDD505-2E9C-101B-9397-08002B2CF9AE}" pid="5" name="Objective-Comment">
    <vt:lpwstr/>
  </property>
  <property fmtid="{D5CDD505-2E9C-101B-9397-08002B2CF9AE}" pid="6" name="Objective-CreationStamp">
    <vt:filetime>2022-06-07T14:13:12Z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2022-06-07T14:13:13Z</vt:filetime>
  </property>
  <property fmtid="{D5CDD505-2E9C-101B-9397-08002B2CF9AE}" pid="11" name="Objective-Owner">
    <vt:lpwstr>Ramage, Emily E (U445885)</vt:lpwstr>
  </property>
  <property fmtid="{D5CDD505-2E9C-101B-9397-08002B2CF9AE}" pid="12" name="Objective-Path">
    <vt:lpwstr>Objective Global Folder:SG File Plan:Health, nutrition and care:National Health Service (NHS):General:Casework: National Health Service (NHS) - general:DG Health - Business Management and Support: Communications: NHS Scotland Event 2022: 2021-2026:</vt:lpwstr>
  </property>
  <property fmtid="{D5CDD505-2E9C-101B-9397-08002B2CF9AE}" pid="13" name="Objective-Parent">
    <vt:lpwstr>DG Health - Business Management and Support: Communications: NHS Scotland Event 2022: 2021-2026</vt:lpwstr>
  </property>
  <property fmtid="{D5CDD505-2E9C-101B-9397-08002B2CF9AE}" pid="14" name="Objective-State">
    <vt:lpwstr>Being Drafted</vt:lpwstr>
  </property>
  <property fmtid="{D5CDD505-2E9C-101B-9397-08002B2CF9AE}" pid="15" name="Objective-Version">
    <vt:lpwstr>0.1</vt:lpwstr>
  </property>
  <property fmtid="{D5CDD505-2E9C-101B-9397-08002B2CF9AE}" pid="16" name="Objective-VersionNumber">
    <vt:r8>1.0</vt:r8>
  </property>
  <property fmtid="{D5CDD505-2E9C-101B-9397-08002B2CF9AE}" pid="17" name="Objective-VersionComment">
    <vt:lpwstr>First version</vt:lpwstr>
  </property>
  <property fmtid="{D5CDD505-2E9C-101B-9397-08002B2CF9AE}" pid="18" name="Objective-FileNumber">
    <vt:lpwstr/>
  </property>
  <property fmtid="{D5CDD505-2E9C-101B-9397-08002B2CF9AE}" pid="19" name="Objective-Classification">
    <vt:lpwstr>[Inherited - OFFICIAL]</vt:lpwstr>
  </property>
  <property fmtid="{D5CDD505-2E9C-101B-9397-08002B2CF9AE}" pid="20" name="Objective-Caveats">
    <vt:lpwstr/>
  </property>
  <property fmtid="{D5CDD505-2E9C-101B-9397-08002B2CF9AE}" pid="21" name="Objective-Date of Original [system]">
    <vt:lpwstr/>
  </property>
  <property fmtid="{D5CDD505-2E9C-101B-9397-08002B2CF9AE}" pid="22" name="Objective-Date Received [system]">
    <vt:lpwstr/>
  </property>
  <property fmtid="{D5CDD505-2E9C-101B-9397-08002B2CF9AE}" pid="23" name="Objective-SG Web Publication - Category [system]">
    <vt:lpwstr/>
  </property>
  <property fmtid="{D5CDD505-2E9C-101B-9397-08002B2CF9AE}" pid="24" name="Objective-SG Web Publication - Category 2 Classification [system]">
    <vt:lpwstr/>
  </property>
  <property fmtid="{D5CDD505-2E9C-101B-9397-08002B2CF9AE}" pid="25" name="Objective-Description">
    <vt:lpwstr/>
  </property>
  <property fmtid="{D5CDD505-2E9C-101B-9397-08002B2CF9AE}" pid="26" name="Objective-VersionId">
    <vt:lpwstr>vA56886902</vt:lpwstr>
  </property>
  <property fmtid="{D5CDD505-2E9C-101B-9397-08002B2CF9AE}" pid="27" name="Objective-Date of Original">
    <vt:lpwstr/>
  </property>
  <property fmtid="{D5CDD505-2E9C-101B-9397-08002B2CF9AE}" pid="28" name="Objective-Date Received">
    <vt:lpwstr/>
  </property>
  <property fmtid="{D5CDD505-2E9C-101B-9397-08002B2CF9AE}" pid="29" name="Objective-SG Web Publication - Category">
    <vt:lpwstr/>
  </property>
  <property fmtid="{D5CDD505-2E9C-101B-9397-08002B2CF9AE}" pid="30" name="Objective-SG Web Publication - Category 2 Classification">
    <vt:lpwstr/>
  </property>
  <property fmtid="{D5CDD505-2E9C-101B-9397-08002B2CF9AE}" pid="31" name="Objective-Connect Creator">
    <vt:lpwstr/>
  </property>
  <property fmtid="{D5CDD505-2E9C-101B-9397-08002B2CF9AE}" pid="32" name="Objective-Required Redaction">
    <vt:lpwstr/>
  </property>
</Properties>
</file>