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59"/>
  </p:notesMasterIdLst>
  <p:sldIdLst>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838" autoAdjust="0"/>
  </p:normalViewPr>
  <p:slideViewPr>
    <p:cSldViewPr snapToGrid="0">
      <p:cViewPr varScale="1">
        <p:scale>
          <a:sx n="39" d="100"/>
          <a:sy n="39" d="100"/>
        </p:scale>
        <p:origin x="860"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sz="1400" b="1" i="0" u="none" strike="noStrike" baseline="0">
                <a:effectLst/>
              </a:rPr>
              <a:t>Percentage uptake of each Covid-19 vaccination dose by </a:t>
            </a:r>
            <a:r>
              <a:rPr lang="en-GB" b="1" baseline="0"/>
              <a:t>ethnic group</a:t>
            </a:r>
            <a:endParaRPr lang="en-GB"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ethnic_group_age_group!$I$6</c:f>
              <c:strCache>
                <c:ptCount val="1"/>
                <c:pt idx="0">
                  <c:v>African</c:v>
                </c:pt>
              </c:strCache>
            </c:strRef>
          </c:tx>
          <c:spPr>
            <a:solidFill>
              <a:schemeClr val="accent1"/>
            </a:solidFill>
            <a:ln>
              <a:noFill/>
            </a:ln>
            <a:effectLst/>
          </c:spPr>
          <c:invertIfNegative val="0"/>
          <c:cat>
            <c:strRef>
              <c:f>ethnic_group_age_group!$J$4:$M$4</c:f>
              <c:strCache>
                <c:ptCount val="4"/>
                <c:pt idx="0">
                  <c:v>Dose 1</c:v>
                </c:pt>
                <c:pt idx="1">
                  <c:v>Dose 2</c:v>
                </c:pt>
                <c:pt idx="2">
                  <c:v>Dose 3</c:v>
                </c:pt>
                <c:pt idx="3">
                  <c:v>Dose 4</c:v>
                </c:pt>
              </c:strCache>
            </c:strRef>
          </c:cat>
          <c:val>
            <c:numRef>
              <c:f>ethnic_group_age_group!$J$6:$M$6</c:f>
              <c:numCache>
                <c:formatCode>0%</c:formatCode>
                <c:ptCount val="4"/>
                <c:pt idx="0">
                  <c:v>0.70727999616968307</c:v>
                </c:pt>
                <c:pt idx="1">
                  <c:v>0.61973331418174848</c:v>
                </c:pt>
                <c:pt idx="2">
                  <c:v>0.37331226659006034</c:v>
                </c:pt>
                <c:pt idx="3">
                  <c:v>7.7324523604328258E-3</c:v>
                </c:pt>
              </c:numCache>
            </c:numRef>
          </c:val>
          <c:extLst>
            <c:ext xmlns:c16="http://schemas.microsoft.com/office/drawing/2014/chart" uri="{C3380CC4-5D6E-409C-BE32-E72D297353CC}">
              <c16:uniqueId val="{00000000-7154-4356-B24D-AC7ACB5E7F5A}"/>
            </c:ext>
          </c:extLst>
        </c:ser>
        <c:ser>
          <c:idx val="1"/>
          <c:order val="1"/>
          <c:tx>
            <c:strRef>
              <c:f>ethnic_group_age_group!$I$7</c:f>
              <c:strCache>
                <c:ptCount val="1"/>
                <c:pt idx="0">
                  <c:v>Asian (inc. Scottish/British)</c:v>
                </c:pt>
              </c:strCache>
            </c:strRef>
          </c:tx>
          <c:spPr>
            <a:solidFill>
              <a:schemeClr val="accent2"/>
            </a:solidFill>
            <a:ln>
              <a:noFill/>
            </a:ln>
            <a:effectLst/>
          </c:spPr>
          <c:invertIfNegative val="0"/>
          <c:cat>
            <c:strRef>
              <c:f>ethnic_group_age_group!$J$4:$M$4</c:f>
              <c:strCache>
                <c:ptCount val="4"/>
                <c:pt idx="0">
                  <c:v>Dose 1</c:v>
                </c:pt>
                <c:pt idx="1">
                  <c:v>Dose 2</c:v>
                </c:pt>
                <c:pt idx="2">
                  <c:v>Dose 3</c:v>
                </c:pt>
                <c:pt idx="3">
                  <c:v>Dose 4</c:v>
                </c:pt>
              </c:strCache>
            </c:strRef>
          </c:cat>
          <c:val>
            <c:numRef>
              <c:f>ethnic_group_age_group!$J$7:$M$7</c:f>
              <c:numCache>
                <c:formatCode>0%</c:formatCode>
                <c:ptCount val="4"/>
                <c:pt idx="0">
                  <c:v>0.78114405600497516</c:v>
                </c:pt>
                <c:pt idx="1">
                  <c:v>0.71208157793485283</c:v>
                </c:pt>
                <c:pt idx="2">
                  <c:v>0.55059782358819986</c:v>
                </c:pt>
                <c:pt idx="3">
                  <c:v>2.0198475979373211E-2</c:v>
                </c:pt>
              </c:numCache>
            </c:numRef>
          </c:val>
          <c:extLst>
            <c:ext xmlns:c16="http://schemas.microsoft.com/office/drawing/2014/chart" uri="{C3380CC4-5D6E-409C-BE32-E72D297353CC}">
              <c16:uniqueId val="{00000001-7154-4356-B24D-AC7ACB5E7F5A}"/>
            </c:ext>
          </c:extLst>
        </c:ser>
        <c:ser>
          <c:idx val="2"/>
          <c:order val="2"/>
          <c:tx>
            <c:strRef>
              <c:f>ethnic_group_age_group!$I$8</c:f>
              <c:strCache>
                <c:ptCount val="1"/>
                <c:pt idx="0">
                  <c:v>Caribbean or Black</c:v>
                </c:pt>
              </c:strCache>
            </c:strRef>
          </c:tx>
          <c:spPr>
            <a:solidFill>
              <a:schemeClr val="accent3"/>
            </a:solidFill>
            <a:ln>
              <a:noFill/>
            </a:ln>
            <a:effectLst/>
          </c:spPr>
          <c:invertIfNegative val="0"/>
          <c:cat>
            <c:strRef>
              <c:f>ethnic_group_age_group!$J$4:$M$4</c:f>
              <c:strCache>
                <c:ptCount val="4"/>
                <c:pt idx="0">
                  <c:v>Dose 1</c:v>
                </c:pt>
                <c:pt idx="1">
                  <c:v>Dose 2</c:v>
                </c:pt>
                <c:pt idx="2">
                  <c:v>Dose 3</c:v>
                </c:pt>
                <c:pt idx="3">
                  <c:v>Dose 4</c:v>
                </c:pt>
              </c:strCache>
            </c:strRef>
          </c:cat>
          <c:val>
            <c:numRef>
              <c:f>ethnic_group_age_group!$J$8:$M$8</c:f>
              <c:numCache>
                <c:formatCode>0%</c:formatCode>
                <c:ptCount val="4"/>
                <c:pt idx="0">
                  <c:v>0.67689171974522289</c:v>
                </c:pt>
                <c:pt idx="1">
                  <c:v>0.60076433121019113</c:v>
                </c:pt>
                <c:pt idx="2">
                  <c:v>0.41605095541401271</c:v>
                </c:pt>
                <c:pt idx="3">
                  <c:v>2.0127388535031848E-2</c:v>
                </c:pt>
              </c:numCache>
            </c:numRef>
          </c:val>
          <c:extLst>
            <c:ext xmlns:c16="http://schemas.microsoft.com/office/drawing/2014/chart" uri="{C3380CC4-5D6E-409C-BE32-E72D297353CC}">
              <c16:uniqueId val="{00000002-7154-4356-B24D-AC7ACB5E7F5A}"/>
            </c:ext>
          </c:extLst>
        </c:ser>
        <c:ser>
          <c:idx val="3"/>
          <c:order val="3"/>
          <c:tx>
            <c:strRef>
              <c:f>ethnic_group_age_group!$I$9</c:f>
              <c:strCache>
                <c:ptCount val="1"/>
                <c:pt idx="0">
                  <c:v>Mixed/Multiple</c:v>
                </c:pt>
              </c:strCache>
            </c:strRef>
          </c:tx>
          <c:spPr>
            <a:solidFill>
              <a:schemeClr val="accent4"/>
            </a:solidFill>
            <a:ln>
              <a:noFill/>
            </a:ln>
            <a:effectLst/>
          </c:spPr>
          <c:invertIfNegative val="0"/>
          <c:cat>
            <c:strRef>
              <c:f>ethnic_group_age_group!$J$4:$M$4</c:f>
              <c:strCache>
                <c:ptCount val="4"/>
                <c:pt idx="0">
                  <c:v>Dose 1</c:v>
                </c:pt>
                <c:pt idx="1">
                  <c:v>Dose 2</c:v>
                </c:pt>
                <c:pt idx="2">
                  <c:v>Dose 3</c:v>
                </c:pt>
                <c:pt idx="3">
                  <c:v>Dose 4</c:v>
                </c:pt>
              </c:strCache>
            </c:strRef>
          </c:cat>
          <c:val>
            <c:numRef>
              <c:f>ethnic_group_age_group!$J$9:$M$9</c:f>
              <c:numCache>
                <c:formatCode>0%</c:formatCode>
                <c:ptCount val="4"/>
                <c:pt idx="0">
                  <c:v>0.68791353520994258</c:v>
                </c:pt>
                <c:pt idx="1">
                  <c:v>0.60798168685781184</c:v>
                </c:pt>
                <c:pt idx="2">
                  <c:v>0.4359092286947705</c:v>
                </c:pt>
                <c:pt idx="3">
                  <c:v>1.002414575254262E-2</c:v>
                </c:pt>
              </c:numCache>
            </c:numRef>
          </c:val>
          <c:extLst>
            <c:ext xmlns:c16="http://schemas.microsoft.com/office/drawing/2014/chart" uri="{C3380CC4-5D6E-409C-BE32-E72D297353CC}">
              <c16:uniqueId val="{00000003-7154-4356-B24D-AC7ACB5E7F5A}"/>
            </c:ext>
          </c:extLst>
        </c:ser>
        <c:ser>
          <c:idx val="4"/>
          <c:order val="4"/>
          <c:tx>
            <c:strRef>
              <c:f>ethnic_group_age_group!$I$10</c:f>
              <c:strCache>
                <c:ptCount val="1"/>
                <c:pt idx="0">
                  <c:v>Not Known</c:v>
                </c:pt>
              </c:strCache>
            </c:strRef>
          </c:tx>
          <c:spPr>
            <a:solidFill>
              <a:schemeClr val="accent5"/>
            </a:solidFill>
            <a:ln>
              <a:noFill/>
            </a:ln>
            <a:effectLst/>
          </c:spPr>
          <c:invertIfNegative val="0"/>
          <c:cat>
            <c:strRef>
              <c:f>ethnic_group_age_group!$J$4:$M$4</c:f>
              <c:strCache>
                <c:ptCount val="4"/>
                <c:pt idx="0">
                  <c:v>Dose 1</c:v>
                </c:pt>
                <c:pt idx="1">
                  <c:v>Dose 2</c:v>
                </c:pt>
                <c:pt idx="2">
                  <c:v>Dose 3</c:v>
                </c:pt>
                <c:pt idx="3">
                  <c:v>Dose 4</c:v>
                </c:pt>
              </c:strCache>
            </c:strRef>
          </c:cat>
          <c:val>
            <c:numRef>
              <c:f>ethnic_group_age_group!$J$10:$M$10</c:f>
              <c:numCache>
                <c:formatCode>0%</c:formatCode>
                <c:ptCount val="4"/>
                <c:pt idx="0">
                  <c:v>0.72142051870612467</c:v>
                </c:pt>
                <c:pt idx="1">
                  <c:v>0.68252743894275469</c:v>
                </c:pt>
                <c:pt idx="2">
                  <c:v>0.5923456268045254</c:v>
                </c:pt>
                <c:pt idx="3">
                  <c:v>5.9519999704535656E-2</c:v>
                </c:pt>
              </c:numCache>
            </c:numRef>
          </c:val>
          <c:extLst>
            <c:ext xmlns:c16="http://schemas.microsoft.com/office/drawing/2014/chart" uri="{C3380CC4-5D6E-409C-BE32-E72D297353CC}">
              <c16:uniqueId val="{00000004-7154-4356-B24D-AC7ACB5E7F5A}"/>
            </c:ext>
          </c:extLst>
        </c:ser>
        <c:ser>
          <c:idx val="5"/>
          <c:order val="5"/>
          <c:tx>
            <c:strRef>
              <c:f>ethnic_group_age_group!$I$11</c:f>
              <c:strCache>
                <c:ptCount val="1"/>
                <c:pt idx="0">
                  <c:v>Other</c:v>
                </c:pt>
              </c:strCache>
            </c:strRef>
          </c:tx>
          <c:spPr>
            <a:solidFill>
              <a:schemeClr val="accent6"/>
            </a:solidFill>
            <a:ln>
              <a:noFill/>
            </a:ln>
            <a:effectLst/>
          </c:spPr>
          <c:invertIfNegative val="0"/>
          <c:cat>
            <c:strRef>
              <c:f>ethnic_group_age_group!$J$4:$M$4</c:f>
              <c:strCache>
                <c:ptCount val="4"/>
                <c:pt idx="0">
                  <c:v>Dose 1</c:v>
                </c:pt>
                <c:pt idx="1">
                  <c:v>Dose 2</c:v>
                </c:pt>
                <c:pt idx="2">
                  <c:v>Dose 3</c:v>
                </c:pt>
                <c:pt idx="3">
                  <c:v>Dose 4</c:v>
                </c:pt>
              </c:strCache>
            </c:strRef>
          </c:cat>
          <c:val>
            <c:numRef>
              <c:f>ethnic_group_age_group!$J$11:$M$11</c:f>
              <c:numCache>
                <c:formatCode>0%</c:formatCode>
                <c:ptCount val="4"/>
                <c:pt idx="0">
                  <c:v>0.67729907460764038</c:v>
                </c:pt>
                <c:pt idx="1">
                  <c:v>0.60829576398540164</c:v>
                </c:pt>
                <c:pt idx="2">
                  <c:v>0.43762358338135432</c:v>
                </c:pt>
                <c:pt idx="3">
                  <c:v>1.5976859541484468E-2</c:v>
                </c:pt>
              </c:numCache>
            </c:numRef>
          </c:val>
          <c:extLst>
            <c:ext xmlns:c16="http://schemas.microsoft.com/office/drawing/2014/chart" uri="{C3380CC4-5D6E-409C-BE32-E72D297353CC}">
              <c16:uniqueId val="{00000005-7154-4356-B24D-AC7ACB5E7F5A}"/>
            </c:ext>
          </c:extLst>
        </c:ser>
        <c:ser>
          <c:idx val="6"/>
          <c:order val="6"/>
          <c:tx>
            <c:strRef>
              <c:f>ethnic_group_age_group!$I$12</c:f>
              <c:strCache>
                <c:ptCount val="1"/>
                <c:pt idx="0">
                  <c:v>White</c:v>
                </c:pt>
              </c:strCache>
            </c:strRef>
          </c:tx>
          <c:spPr>
            <a:solidFill>
              <a:schemeClr val="accent1">
                <a:lumMod val="60000"/>
              </a:schemeClr>
            </a:solidFill>
            <a:ln>
              <a:noFill/>
            </a:ln>
            <a:effectLst/>
          </c:spPr>
          <c:invertIfNegative val="0"/>
          <c:cat>
            <c:strRef>
              <c:f>ethnic_group_age_group!$J$4:$M$4</c:f>
              <c:strCache>
                <c:ptCount val="4"/>
                <c:pt idx="0">
                  <c:v>Dose 1</c:v>
                </c:pt>
                <c:pt idx="1">
                  <c:v>Dose 2</c:v>
                </c:pt>
                <c:pt idx="2">
                  <c:v>Dose 3</c:v>
                </c:pt>
                <c:pt idx="3">
                  <c:v>Dose 4</c:v>
                </c:pt>
              </c:strCache>
            </c:strRef>
          </c:cat>
          <c:val>
            <c:numRef>
              <c:f>ethnic_group_age_group!$J$12:$M$12</c:f>
              <c:numCache>
                <c:formatCode>0%</c:formatCode>
                <c:ptCount val="4"/>
                <c:pt idx="0">
                  <c:v>0.87379546531917152</c:v>
                </c:pt>
                <c:pt idx="1">
                  <c:v>0.83481396553614406</c:v>
                </c:pt>
                <c:pt idx="2">
                  <c:v>0.71995889601350593</c:v>
                </c:pt>
                <c:pt idx="3">
                  <c:v>0.1270928651017981</c:v>
                </c:pt>
              </c:numCache>
            </c:numRef>
          </c:val>
          <c:extLst>
            <c:ext xmlns:c16="http://schemas.microsoft.com/office/drawing/2014/chart" uri="{C3380CC4-5D6E-409C-BE32-E72D297353CC}">
              <c16:uniqueId val="{00000006-7154-4356-B24D-AC7ACB5E7F5A}"/>
            </c:ext>
          </c:extLst>
        </c:ser>
        <c:dLbls>
          <c:showLegendKey val="0"/>
          <c:showVal val="0"/>
          <c:showCatName val="0"/>
          <c:showSerName val="0"/>
          <c:showPercent val="0"/>
          <c:showBubbleSize val="0"/>
        </c:dLbls>
        <c:gapWidth val="150"/>
        <c:axId val="526516224"/>
        <c:axId val="526516552"/>
      </c:barChart>
      <c:catAx>
        <c:axId val="52651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516552"/>
        <c:crosses val="autoZero"/>
        <c:auto val="1"/>
        <c:lblAlgn val="ctr"/>
        <c:lblOffset val="100"/>
        <c:noMultiLvlLbl val="0"/>
      </c:catAx>
      <c:valAx>
        <c:axId val="52651655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51622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rgbClr val="92D050"/>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Percentage uptake</a:t>
            </a:r>
            <a:r>
              <a:rPr lang="en-GB" sz="1100" b="1"/>
              <a:t> </a:t>
            </a:r>
            <a:r>
              <a:rPr lang="en-GB" b="1"/>
              <a:t>of</a:t>
            </a:r>
            <a:r>
              <a:rPr lang="en-GB" b="1" baseline="0"/>
              <a:t> each Covid-19 vaccination dose by SIMD decile</a:t>
            </a:r>
            <a:endParaRPr lang="en-GB" sz="1100" b="1"/>
          </a:p>
        </c:rich>
      </c:tx>
      <c:layout>
        <c:manualLayout>
          <c:xMode val="edge"/>
          <c:yMode val="edge"/>
          <c:x val="0.13924424584541611"/>
          <c:y val="1.705756929637526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SIMD_age_group_hb!$V$22</c:f>
              <c:strCache>
                <c:ptCount val="1"/>
                <c:pt idx="0">
                  <c:v>1 - most deprived</c:v>
                </c:pt>
              </c:strCache>
            </c:strRef>
          </c:tx>
          <c:spPr>
            <a:solidFill>
              <a:schemeClr val="accent1"/>
            </a:solidFill>
            <a:ln>
              <a:noFill/>
            </a:ln>
            <a:effectLst/>
          </c:spPr>
          <c:invertIfNegative val="0"/>
          <c:cat>
            <c:strRef>
              <c:f>SIMD_age_group_hb!$R$21:$U$21</c:f>
              <c:strCache>
                <c:ptCount val="4"/>
                <c:pt idx="0">
                  <c:v>Dose 1</c:v>
                </c:pt>
                <c:pt idx="1">
                  <c:v>Dose 2</c:v>
                </c:pt>
                <c:pt idx="2">
                  <c:v>Dose 3</c:v>
                </c:pt>
                <c:pt idx="3">
                  <c:v>Dose 4</c:v>
                </c:pt>
              </c:strCache>
            </c:strRef>
          </c:cat>
          <c:val>
            <c:numRef>
              <c:f>SIMD_age_group_hb!$R$22:$U$22</c:f>
              <c:numCache>
                <c:formatCode>0%</c:formatCode>
                <c:ptCount val="4"/>
                <c:pt idx="0">
                  <c:v>0.74628737547661661</c:v>
                </c:pt>
                <c:pt idx="1">
                  <c:v>0.68531737924277969</c:v>
                </c:pt>
                <c:pt idx="2">
                  <c:v>0.53245607989188892</c:v>
                </c:pt>
                <c:pt idx="3">
                  <c:v>6.6406317307857995E-2</c:v>
                </c:pt>
              </c:numCache>
            </c:numRef>
          </c:val>
          <c:extLst>
            <c:ext xmlns:c16="http://schemas.microsoft.com/office/drawing/2014/chart" uri="{C3380CC4-5D6E-409C-BE32-E72D297353CC}">
              <c16:uniqueId val="{00000000-8385-4ABF-BC75-2CBEF7C13FCE}"/>
            </c:ext>
          </c:extLst>
        </c:ser>
        <c:ser>
          <c:idx val="1"/>
          <c:order val="1"/>
          <c:tx>
            <c:strRef>
              <c:f>SIMD_age_group_hb!$Q$23</c:f>
              <c:strCache>
                <c:ptCount val="1"/>
                <c:pt idx="0">
                  <c:v>2</c:v>
                </c:pt>
              </c:strCache>
            </c:strRef>
          </c:tx>
          <c:spPr>
            <a:solidFill>
              <a:schemeClr val="accent2"/>
            </a:solidFill>
            <a:ln>
              <a:noFill/>
            </a:ln>
            <a:effectLst/>
          </c:spPr>
          <c:invertIfNegative val="0"/>
          <c:cat>
            <c:strRef>
              <c:f>SIMD_age_group_hb!$R$21:$U$21</c:f>
              <c:strCache>
                <c:ptCount val="4"/>
                <c:pt idx="0">
                  <c:v>Dose 1</c:v>
                </c:pt>
                <c:pt idx="1">
                  <c:v>Dose 2</c:v>
                </c:pt>
                <c:pt idx="2">
                  <c:v>Dose 3</c:v>
                </c:pt>
                <c:pt idx="3">
                  <c:v>Dose 4</c:v>
                </c:pt>
              </c:strCache>
            </c:strRef>
          </c:cat>
          <c:val>
            <c:numRef>
              <c:f>SIMD_age_group_hb!$R$23:$U$23</c:f>
              <c:numCache>
                <c:formatCode>0%</c:formatCode>
                <c:ptCount val="4"/>
                <c:pt idx="0">
                  <c:v>0.77608666833875939</c:v>
                </c:pt>
                <c:pt idx="1">
                  <c:v>0.72317302611638634</c:v>
                </c:pt>
                <c:pt idx="2">
                  <c:v>0.58371863036939353</c:v>
                </c:pt>
                <c:pt idx="3">
                  <c:v>8.1619075299560792E-2</c:v>
                </c:pt>
              </c:numCache>
            </c:numRef>
          </c:val>
          <c:extLst>
            <c:ext xmlns:c16="http://schemas.microsoft.com/office/drawing/2014/chart" uri="{C3380CC4-5D6E-409C-BE32-E72D297353CC}">
              <c16:uniqueId val="{00000001-8385-4ABF-BC75-2CBEF7C13FCE}"/>
            </c:ext>
          </c:extLst>
        </c:ser>
        <c:ser>
          <c:idx val="2"/>
          <c:order val="2"/>
          <c:tx>
            <c:strRef>
              <c:f>SIMD_age_group_hb!$Q$24</c:f>
              <c:strCache>
                <c:ptCount val="1"/>
                <c:pt idx="0">
                  <c:v>3</c:v>
                </c:pt>
              </c:strCache>
            </c:strRef>
          </c:tx>
          <c:spPr>
            <a:solidFill>
              <a:schemeClr val="accent3"/>
            </a:solidFill>
            <a:ln>
              <a:noFill/>
            </a:ln>
            <a:effectLst/>
          </c:spPr>
          <c:invertIfNegative val="0"/>
          <c:cat>
            <c:strRef>
              <c:f>SIMD_age_group_hb!$R$21:$U$21</c:f>
              <c:strCache>
                <c:ptCount val="4"/>
                <c:pt idx="0">
                  <c:v>Dose 1</c:v>
                </c:pt>
                <c:pt idx="1">
                  <c:v>Dose 2</c:v>
                </c:pt>
                <c:pt idx="2">
                  <c:v>Dose 3</c:v>
                </c:pt>
                <c:pt idx="3">
                  <c:v>Dose 4</c:v>
                </c:pt>
              </c:strCache>
            </c:strRef>
          </c:cat>
          <c:val>
            <c:numRef>
              <c:f>SIMD_age_group_hb!$R$24:$U$24</c:f>
              <c:numCache>
                <c:formatCode>0%</c:formatCode>
                <c:ptCount val="4"/>
                <c:pt idx="0">
                  <c:v>0.80419128991333777</c:v>
                </c:pt>
                <c:pt idx="1">
                  <c:v>0.75820947975265007</c:v>
                </c:pt>
                <c:pt idx="2">
                  <c:v>0.62864924616101669</c:v>
                </c:pt>
                <c:pt idx="3">
                  <c:v>9.4658572877748232E-2</c:v>
                </c:pt>
              </c:numCache>
            </c:numRef>
          </c:val>
          <c:extLst>
            <c:ext xmlns:c16="http://schemas.microsoft.com/office/drawing/2014/chart" uri="{C3380CC4-5D6E-409C-BE32-E72D297353CC}">
              <c16:uniqueId val="{00000002-8385-4ABF-BC75-2CBEF7C13FCE}"/>
            </c:ext>
          </c:extLst>
        </c:ser>
        <c:ser>
          <c:idx val="3"/>
          <c:order val="3"/>
          <c:tx>
            <c:strRef>
              <c:f>SIMD_age_group_hb!$Q$25</c:f>
              <c:strCache>
                <c:ptCount val="1"/>
                <c:pt idx="0">
                  <c:v>4</c:v>
                </c:pt>
              </c:strCache>
            </c:strRef>
          </c:tx>
          <c:spPr>
            <a:solidFill>
              <a:schemeClr val="accent4"/>
            </a:solidFill>
            <a:ln>
              <a:noFill/>
            </a:ln>
            <a:effectLst/>
          </c:spPr>
          <c:invertIfNegative val="0"/>
          <c:cat>
            <c:strRef>
              <c:f>SIMD_age_group_hb!$R$21:$U$21</c:f>
              <c:strCache>
                <c:ptCount val="4"/>
                <c:pt idx="0">
                  <c:v>Dose 1</c:v>
                </c:pt>
                <c:pt idx="1">
                  <c:v>Dose 2</c:v>
                </c:pt>
                <c:pt idx="2">
                  <c:v>Dose 3</c:v>
                </c:pt>
                <c:pt idx="3">
                  <c:v>Dose 4</c:v>
                </c:pt>
              </c:strCache>
            </c:strRef>
          </c:cat>
          <c:val>
            <c:numRef>
              <c:f>SIMD_age_group_hb!$R$25:$U$25</c:f>
              <c:numCache>
                <c:formatCode>0%</c:formatCode>
                <c:ptCount val="4"/>
                <c:pt idx="0">
                  <c:v>0.80936215708868653</c:v>
                </c:pt>
                <c:pt idx="1">
                  <c:v>0.76762186773845276</c:v>
                </c:pt>
                <c:pt idx="2">
                  <c:v>0.65079044433509248</c:v>
                </c:pt>
                <c:pt idx="3">
                  <c:v>9.8463577480419812E-2</c:v>
                </c:pt>
              </c:numCache>
            </c:numRef>
          </c:val>
          <c:extLst>
            <c:ext xmlns:c16="http://schemas.microsoft.com/office/drawing/2014/chart" uri="{C3380CC4-5D6E-409C-BE32-E72D297353CC}">
              <c16:uniqueId val="{00000003-8385-4ABF-BC75-2CBEF7C13FCE}"/>
            </c:ext>
          </c:extLst>
        </c:ser>
        <c:ser>
          <c:idx val="4"/>
          <c:order val="4"/>
          <c:tx>
            <c:strRef>
              <c:f>SIMD_age_group_hb!$Q$26</c:f>
              <c:strCache>
                <c:ptCount val="1"/>
                <c:pt idx="0">
                  <c:v>5</c:v>
                </c:pt>
              </c:strCache>
            </c:strRef>
          </c:tx>
          <c:spPr>
            <a:solidFill>
              <a:schemeClr val="accent5"/>
            </a:solidFill>
            <a:ln>
              <a:noFill/>
            </a:ln>
            <a:effectLst/>
          </c:spPr>
          <c:invertIfNegative val="0"/>
          <c:cat>
            <c:strRef>
              <c:f>SIMD_age_group_hb!$R$21:$U$21</c:f>
              <c:strCache>
                <c:ptCount val="4"/>
                <c:pt idx="0">
                  <c:v>Dose 1</c:v>
                </c:pt>
                <c:pt idx="1">
                  <c:v>Dose 2</c:v>
                </c:pt>
                <c:pt idx="2">
                  <c:v>Dose 3</c:v>
                </c:pt>
                <c:pt idx="3">
                  <c:v>Dose 4</c:v>
                </c:pt>
              </c:strCache>
            </c:strRef>
          </c:cat>
          <c:val>
            <c:numRef>
              <c:f>SIMD_age_group_hb!$R$26:$U$26</c:f>
              <c:numCache>
                <c:formatCode>0%</c:formatCode>
                <c:ptCount val="4"/>
                <c:pt idx="0">
                  <c:v>0.82560707766353525</c:v>
                </c:pt>
                <c:pt idx="1">
                  <c:v>0.78836552185838116</c:v>
                </c:pt>
                <c:pt idx="2">
                  <c:v>0.68186305448013207</c:v>
                </c:pt>
                <c:pt idx="3">
                  <c:v>0.10649134053157892</c:v>
                </c:pt>
              </c:numCache>
            </c:numRef>
          </c:val>
          <c:extLst>
            <c:ext xmlns:c16="http://schemas.microsoft.com/office/drawing/2014/chart" uri="{C3380CC4-5D6E-409C-BE32-E72D297353CC}">
              <c16:uniqueId val="{00000004-8385-4ABF-BC75-2CBEF7C13FCE}"/>
            </c:ext>
          </c:extLst>
        </c:ser>
        <c:ser>
          <c:idx val="5"/>
          <c:order val="5"/>
          <c:tx>
            <c:strRef>
              <c:f>SIMD_age_group_hb!$Q$27</c:f>
              <c:strCache>
                <c:ptCount val="1"/>
                <c:pt idx="0">
                  <c:v>6</c:v>
                </c:pt>
              </c:strCache>
            </c:strRef>
          </c:tx>
          <c:spPr>
            <a:solidFill>
              <a:schemeClr val="accent6"/>
            </a:solidFill>
            <a:ln>
              <a:noFill/>
            </a:ln>
            <a:effectLst/>
          </c:spPr>
          <c:invertIfNegative val="0"/>
          <c:cat>
            <c:strRef>
              <c:f>SIMD_age_group_hb!$R$21:$U$21</c:f>
              <c:strCache>
                <c:ptCount val="4"/>
                <c:pt idx="0">
                  <c:v>Dose 1</c:v>
                </c:pt>
                <c:pt idx="1">
                  <c:v>Dose 2</c:v>
                </c:pt>
                <c:pt idx="2">
                  <c:v>Dose 3</c:v>
                </c:pt>
                <c:pt idx="3">
                  <c:v>Dose 4</c:v>
                </c:pt>
              </c:strCache>
            </c:strRef>
          </c:cat>
          <c:val>
            <c:numRef>
              <c:f>SIMD_age_group_hb!$R$27:$U$27</c:f>
              <c:numCache>
                <c:formatCode>0%</c:formatCode>
                <c:ptCount val="4"/>
                <c:pt idx="0">
                  <c:v>0.83620261440683363</c:v>
                </c:pt>
                <c:pt idx="1">
                  <c:v>0.80065526960122801</c:v>
                </c:pt>
                <c:pt idx="2">
                  <c:v>0.70110147641872478</c:v>
                </c:pt>
                <c:pt idx="3">
                  <c:v>0.10648191670603904</c:v>
                </c:pt>
              </c:numCache>
            </c:numRef>
          </c:val>
          <c:extLst>
            <c:ext xmlns:c16="http://schemas.microsoft.com/office/drawing/2014/chart" uri="{C3380CC4-5D6E-409C-BE32-E72D297353CC}">
              <c16:uniqueId val="{00000005-8385-4ABF-BC75-2CBEF7C13FCE}"/>
            </c:ext>
          </c:extLst>
        </c:ser>
        <c:ser>
          <c:idx val="6"/>
          <c:order val="6"/>
          <c:tx>
            <c:strRef>
              <c:f>SIMD_age_group_hb!$Q$28</c:f>
              <c:strCache>
                <c:ptCount val="1"/>
                <c:pt idx="0">
                  <c:v>7</c:v>
                </c:pt>
              </c:strCache>
            </c:strRef>
          </c:tx>
          <c:spPr>
            <a:solidFill>
              <a:schemeClr val="accent1">
                <a:lumMod val="60000"/>
              </a:schemeClr>
            </a:solidFill>
            <a:ln>
              <a:noFill/>
            </a:ln>
            <a:effectLst/>
          </c:spPr>
          <c:invertIfNegative val="0"/>
          <c:cat>
            <c:strRef>
              <c:f>SIMD_age_group_hb!$R$21:$U$21</c:f>
              <c:strCache>
                <c:ptCount val="4"/>
                <c:pt idx="0">
                  <c:v>Dose 1</c:v>
                </c:pt>
                <c:pt idx="1">
                  <c:v>Dose 2</c:v>
                </c:pt>
                <c:pt idx="2">
                  <c:v>Dose 3</c:v>
                </c:pt>
                <c:pt idx="3">
                  <c:v>Dose 4</c:v>
                </c:pt>
              </c:strCache>
            </c:strRef>
          </c:cat>
          <c:val>
            <c:numRef>
              <c:f>SIMD_age_group_hb!$R$28:$U$28</c:f>
              <c:numCache>
                <c:formatCode>0%</c:formatCode>
                <c:ptCount val="4"/>
                <c:pt idx="0">
                  <c:v>0.84771649680348093</c:v>
                </c:pt>
                <c:pt idx="1">
                  <c:v>0.81487961134047038</c:v>
                </c:pt>
                <c:pt idx="2">
                  <c:v>0.71735809883731239</c:v>
                </c:pt>
                <c:pt idx="3">
                  <c:v>0.10954110941937804</c:v>
                </c:pt>
              </c:numCache>
            </c:numRef>
          </c:val>
          <c:extLst>
            <c:ext xmlns:c16="http://schemas.microsoft.com/office/drawing/2014/chart" uri="{C3380CC4-5D6E-409C-BE32-E72D297353CC}">
              <c16:uniqueId val="{00000006-8385-4ABF-BC75-2CBEF7C13FCE}"/>
            </c:ext>
          </c:extLst>
        </c:ser>
        <c:ser>
          <c:idx val="7"/>
          <c:order val="7"/>
          <c:tx>
            <c:strRef>
              <c:f>SIMD_age_group_hb!$Q$29</c:f>
              <c:strCache>
                <c:ptCount val="1"/>
                <c:pt idx="0">
                  <c:v>8</c:v>
                </c:pt>
              </c:strCache>
            </c:strRef>
          </c:tx>
          <c:spPr>
            <a:solidFill>
              <a:schemeClr val="accent2">
                <a:lumMod val="60000"/>
              </a:schemeClr>
            </a:solidFill>
            <a:ln>
              <a:noFill/>
            </a:ln>
            <a:effectLst/>
          </c:spPr>
          <c:invertIfNegative val="0"/>
          <c:cat>
            <c:strRef>
              <c:f>SIMD_age_group_hb!$R$21:$U$21</c:f>
              <c:strCache>
                <c:ptCount val="4"/>
                <c:pt idx="0">
                  <c:v>Dose 1</c:v>
                </c:pt>
                <c:pt idx="1">
                  <c:v>Dose 2</c:v>
                </c:pt>
                <c:pt idx="2">
                  <c:v>Dose 3</c:v>
                </c:pt>
                <c:pt idx="3">
                  <c:v>Dose 4</c:v>
                </c:pt>
              </c:strCache>
            </c:strRef>
          </c:cat>
          <c:val>
            <c:numRef>
              <c:f>SIMD_age_group_hb!$R$29:$U$29</c:f>
              <c:numCache>
                <c:formatCode>0%</c:formatCode>
                <c:ptCount val="4"/>
                <c:pt idx="0">
                  <c:v>0.86003838794836396</c:v>
                </c:pt>
                <c:pt idx="1">
                  <c:v>0.82748310688076732</c:v>
                </c:pt>
                <c:pt idx="2">
                  <c:v>0.73187713434570956</c:v>
                </c:pt>
                <c:pt idx="3">
                  <c:v>0.10896061905107898</c:v>
                </c:pt>
              </c:numCache>
            </c:numRef>
          </c:val>
          <c:extLst>
            <c:ext xmlns:c16="http://schemas.microsoft.com/office/drawing/2014/chart" uri="{C3380CC4-5D6E-409C-BE32-E72D297353CC}">
              <c16:uniqueId val="{00000007-8385-4ABF-BC75-2CBEF7C13FCE}"/>
            </c:ext>
          </c:extLst>
        </c:ser>
        <c:ser>
          <c:idx val="8"/>
          <c:order val="8"/>
          <c:tx>
            <c:strRef>
              <c:f>SIMD_age_group_hb!$Q$30</c:f>
              <c:strCache>
                <c:ptCount val="1"/>
                <c:pt idx="0">
                  <c:v>9</c:v>
                </c:pt>
              </c:strCache>
            </c:strRef>
          </c:tx>
          <c:spPr>
            <a:solidFill>
              <a:schemeClr val="accent3">
                <a:lumMod val="60000"/>
              </a:schemeClr>
            </a:solidFill>
            <a:ln>
              <a:noFill/>
            </a:ln>
            <a:effectLst/>
          </c:spPr>
          <c:invertIfNegative val="0"/>
          <c:cat>
            <c:strRef>
              <c:f>SIMD_age_group_hb!$R$21:$U$21</c:f>
              <c:strCache>
                <c:ptCount val="4"/>
                <c:pt idx="0">
                  <c:v>Dose 1</c:v>
                </c:pt>
                <c:pt idx="1">
                  <c:v>Dose 2</c:v>
                </c:pt>
                <c:pt idx="2">
                  <c:v>Dose 3</c:v>
                </c:pt>
                <c:pt idx="3">
                  <c:v>Dose 4</c:v>
                </c:pt>
              </c:strCache>
            </c:strRef>
          </c:cat>
          <c:val>
            <c:numRef>
              <c:f>SIMD_age_group_hb!$R$30:$U$30</c:f>
              <c:numCache>
                <c:formatCode>0%</c:formatCode>
                <c:ptCount val="4"/>
                <c:pt idx="0">
                  <c:v>0.84812139604719161</c:v>
                </c:pt>
                <c:pt idx="1">
                  <c:v>0.81719103484482136</c:v>
                </c:pt>
                <c:pt idx="2">
                  <c:v>0.73031697325853995</c:v>
                </c:pt>
                <c:pt idx="3">
                  <c:v>0.11319222082211014</c:v>
                </c:pt>
              </c:numCache>
            </c:numRef>
          </c:val>
          <c:extLst>
            <c:ext xmlns:c16="http://schemas.microsoft.com/office/drawing/2014/chart" uri="{C3380CC4-5D6E-409C-BE32-E72D297353CC}">
              <c16:uniqueId val="{00000008-8385-4ABF-BC75-2CBEF7C13FCE}"/>
            </c:ext>
          </c:extLst>
        </c:ser>
        <c:ser>
          <c:idx val="9"/>
          <c:order val="9"/>
          <c:tx>
            <c:strRef>
              <c:f>SIMD_age_group_hb!$V$31</c:f>
              <c:strCache>
                <c:ptCount val="1"/>
                <c:pt idx="0">
                  <c:v>10 - least deprived</c:v>
                </c:pt>
              </c:strCache>
            </c:strRef>
          </c:tx>
          <c:spPr>
            <a:solidFill>
              <a:schemeClr val="accent4">
                <a:lumMod val="60000"/>
              </a:schemeClr>
            </a:solidFill>
            <a:ln>
              <a:noFill/>
            </a:ln>
            <a:effectLst/>
          </c:spPr>
          <c:invertIfNegative val="0"/>
          <c:cat>
            <c:strRef>
              <c:f>SIMD_age_group_hb!$R$21:$U$21</c:f>
              <c:strCache>
                <c:ptCount val="4"/>
                <c:pt idx="0">
                  <c:v>Dose 1</c:v>
                </c:pt>
                <c:pt idx="1">
                  <c:v>Dose 2</c:v>
                </c:pt>
                <c:pt idx="2">
                  <c:v>Dose 3</c:v>
                </c:pt>
                <c:pt idx="3">
                  <c:v>Dose 4</c:v>
                </c:pt>
              </c:strCache>
            </c:strRef>
          </c:cat>
          <c:val>
            <c:numRef>
              <c:f>SIMD_age_group_hb!$R$31:$U$31</c:f>
              <c:numCache>
                <c:formatCode>0%</c:formatCode>
                <c:ptCount val="4"/>
                <c:pt idx="0">
                  <c:v>0.83271072012719694</c:v>
                </c:pt>
                <c:pt idx="1">
                  <c:v>0.80126271680118233</c:v>
                </c:pt>
                <c:pt idx="2">
                  <c:v>0.72814031106514643</c:v>
                </c:pt>
                <c:pt idx="3">
                  <c:v>0.11485585342648284</c:v>
                </c:pt>
              </c:numCache>
            </c:numRef>
          </c:val>
          <c:extLst>
            <c:ext xmlns:c16="http://schemas.microsoft.com/office/drawing/2014/chart" uri="{C3380CC4-5D6E-409C-BE32-E72D297353CC}">
              <c16:uniqueId val="{00000009-8385-4ABF-BC75-2CBEF7C13FCE}"/>
            </c:ext>
          </c:extLst>
        </c:ser>
        <c:dLbls>
          <c:showLegendKey val="0"/>
          <c:showVal val="0"/>
          <c:showCatName val="0"/>
          <c:showSerName val="0"/>
          <c:showPercent val="0"/>
          <c:showBubbleSize val="0"/>
        </c:dLbls>
        <c:gapWidth val="219"/>
        <c:overlap val="-27"/>
        <c:axId val="427968432"/>
        <c:axId val="524777344"/>
      </c:barChart>
      <c:catAx>
        <c:axId val="42796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4777344"/>
        <c:crosses val="autoZero"/>
        <c:auto val="1"/>
        <c:lblAlgn val="ctr"/>
        <c:lblOffset val="100"/>
        <c:noMultiLvlLbl val="0"/>
      </c:catAx>
      <c:valAx>
        <c:axId val="5247773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796843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rgbClr val="0070C0"/>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6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5C3805-D988-4B82-9FEE-AC0559A09221}"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A3ED4D20-25A1-4CA4-A0DE-09841F36428A}">
      <dgm:prSet phldrT="[Text]" custT="1"/>
      <dgm:spPr/>
      <dgm:t>
        <a:bodyPr/>
        <a:lstStyle/>
        <a:p>
          <a:r>
            <a:rPr lang="en-US" sz="1800" b="1" dirty="0" smtClean="0">
              <a:solidFill>
                <a:schemeClr val="tx1"/>
              </a:solidFill>
            </a:rPr>
            <a:t>Vaccination Teams </a:t>
          </a:r>
          <a:r>
            <a:rPr lang="en-US" sz="1600" b="1" dirty="0" smtClean="0">
              <a:solidFill>
                <a:schemeClr val="bg1"/>
              </a:solidFill>
            </a:rPr>
            <a:t>– clinics, care homes </a:t>
          </a:r>
          <a:r>
            <a:rPr lang="en-US" sz="1600" b="1" dirty="0" err="1" smtClean="0">
              <a:solidFill>
                <a:schemeClr val="bg1"/>
              </a:solidFill>
            </a:rPr>
            <a:t>etc</a:t>
          </a:r>
          <a:endParaRPr lang="en-US" sz="1600" b="1" dirty="0" smtClean="0">
            <a:solidFill>
              <a:schemeClr val="bg1"/>
            </a:solidFill>
          </a:endParaRPr>
        </a:p>
        <a:p>
          <a:endParaRPr lang="en-US" sz="1600" b="1" dirty="0"/>
        </a:p>
      </dgm:t>
    </dgm:pt>
    <dgm:pt modelId="{F63B7A03-9F73-4760-8229-7BBD19672E3C}" type="parTrans" cxnId="{8281724C-86EA-452A-8708-8840D091D178}">
      <dgm:prSet/>
      <dgm:spPr/>
      <dgm:t>
        <a:bodyPr/>
        <a:lstStyle/>
        <a:p>
          <a:endParaRPr lang="en-US"/>
        </a:p>
      </dgm:t>
    </dgm:pt>
    <dgm:pt modelId="{7C5089D7-35F9-42EF-AF6E-EA5D80E5B425}" type="sibTrans" cxnId="{8281724C-86EA-452A-8708-8840D091D178}">
      <dgm:prSet/>
      <dgm:spPr/>
      <dgm:t>
        <a:bodyPr/>
        <a:lstStyle/>
        <a:p>
          <a:endParaRPr lang="en-US"/>
        </a:p>
      </dgm:t>
    </dgm:pt>
    <dgm:pt modelId="{ABA0A0A9-B9BF-4BC6-8007-9E779EA88243}">
      <dgm:prSet phldrT="[Text]" custT="1"/>
      <dgm:spPr/>
      <dgm:t>
        <a:bodyPr/>
        <a:lstStyle/>
        <a:p>
          <a:r>
            <a:rPr lang="en-US" sz="1800" b="1" dirty="0" smtClean="0">
              <a:solidFill>
                <a:schemeClr val="tx1"/>
              </a:solidFill>
            </a:rPr>
            <a:t>Territorial </a:t>
          </a:r>
          <a:r>
            <a:rPr lang="en-US" sz="1800" b="1" dirty="0" err="1" smtClean="0">
              <a:solidFill>
                <a:schemeClr val="tx1"/>
              </a:solidFill>
            </a:rPr>
            <a:t>HBs</a:t>
          </a:r>
          <a:r>
            <a:rPr lang="en-US" sz="1800" b="1" dirty="0" smtClean="0">
              <a:solidFill>
                <a:schemeClr val="bg1"/>
              </a:solidFill>
            </a:rPr>
            <a:t> </a:t>
          </a:r>
          <a:r>
            <a:rPr lang="en-US" sz="1600" b="1" dirty="0" smtClean="0">
              <a:solidFill>
                <a:schemeClr val="bg1"/>
              </a:solidFill>
            </a:rPr>
            <a:t>– </a:t>
          </a:r>
          <a:r>
            <a:rPr lang="en-US" sz="1600" b="1" dirty="0" err="1" smtClean="0">
              <a:solidFill>
                <a:schemeClr val="bg1"/>
              </a:solidFill>
            </a:rPr>
            <a:t>Organising</a:t>
          </a:r>
          <a:r>
            <a:rPr lang="en-US" sz="1600" b="1" dirty="0" smtClean="0">
              <a:solidFill>
                <a:schemeClr val="bg1"/>
              </a:solidFill>
            </a:rPr>
            <a:t> all local delivery</a:t>
          </a:r>
        </a:p>
        <a:p>
          <a:r>
            <a:rPr lang="en-US" sz="1600" b="1" dirty="0" smtClean="0">
              <a:solidFill>
                <a:schemeClr val="bg1"/>
              </a:solidFill>
            </a:rPr>
            <a:t> </a:t>
          </a:r>
          <a:endParaRPr lang="en-US" sz="1400" b="1" dirty="0">
            <a:solidFill>
              <a:schemeClr val="bg1"/>
            </a:solidFill>
          </a:endParaRPr>
        </a:p>
      </dgm:t>
    </dgm:pt>
    <dgm:pt modelId="{9D1441C3-AB13-4670-9DEC-1DA0935DE81E}" type="parTrans" cxnId="{66E490A3-7DBF-4C29-A0B1-44F802219095}">
      <dgm:prSet/>
      <dgm:spPr/>
      <dgm:t>
        <a:bodyPr/>
        <a:lstStyle/>
        <a:p>
          <a:endParaRPr lang="en-US"/>
        </a:p>
      </dgm:t>
    </dgm:pt>
    <dgm:pt modelId="{3D9C5F07-7A1B-4EE6-953E-3A5C139598FF}" type="sibTrans" cxnId="{66E490A3-7DBF-4C29-A0B1-44F802219095}">
      <dgm:prSet/>
      <dgm:spPr/>
      <dgm:t>
        <a:bodyPr/>
        <a:lstStyle/>
        <a:p>
          <a:endParaRPr lang="en-US"/>
        </a:p>
      </dgm:t>
    </dgm:pt>
    <dgm:pt modelId="{6C87E87C-EBF1-4E4E-991C-2C07989B8178}">
      <dgm:prSet phldrT="[Text]" custT="1"/>
      <dgm:spPr/>
      <dgm:t>
        <a:bodyPr/>
        <a:lstStyle/>
        <a:p>
          <a:r>
            <a:rPr lang="en-US" sz="1600" b="1" dirty="0" smtClean="0">
              <a:solidFill>
                <a:schemeClr val="tx1"/>
              </a:solidFill>
            </a:rPr>
            <a:t>NHS National Team </a:t>
          </a:r>
          <a:r>
            <a:rPr lang="en-US" sz="1600" b="1" dirty="0" smtClean="0"/>
            <a:t>– planning, &amp; overseeing  all Delivery</a:t>
          </a:r>
          <a:endParaRPr lang="en-US" sz="1600" b="1" dirty="0"/>
        </a:p>
      </dgm:t>
    </dgm:pt>
    <dgm:pt modelId="{ECB69487-6555-4203-8A24-EB91CF63D342}" type="parTrans" cxnId="{9E132758-A6B5-4689-86D3-E3A67CC0B094}">
      <dgm:prSet/>
      <dgm:spPr/>
      <dgm:t>
        <a:bodyPr/>
        <a:lstStyle/>
        <a:p>
          <a:endParaRPr lang="en-US"/>
        </a:p>
      </dgm:t>
    </dgm:pt>
    <dgm:pt modelId="{9F8347DD-C271-4A9A-9AEC-97E140BA5E44}" type="sibTrans" cxnId="{9E132758-A6B5-4689-86D3-E3A67CC0B094}">
      <dgm:prSet/>
      <dgm:spPr/>
      <dgm:t>
        <a:bodyPr/>
        <a:lstStyle/>
        <a:p>
          <a:endParaRPr lang="en-US"/>
        </a:p>
      </dgm:t>
    </dgm:pt>
    <dgm:pt modelId="{6DE3E2D0-5B03-426B-B1C2-F7D3D21AB6FD}">
      <dgm:prSet phldrT="[Text]" custT="1"/>
      <dgm:spPr/>
      <dgm:t>
        <a:bodyPr/>
        <a:lstStyle/>
        <a:p>
          <a:r>
            <a:rPr lang="en-US" sz="1600" b="1" dirty="0" smtClean="0">
              <a:solidFill>
                <a:schemeClr val="tx1"/>
              </a:solidFill>
            </a:rPr>
            <a:t>Scottish Government</a:t>
          </a:r>
        </a:p>
        <a:p>
          <a:r>
            <a:rPr lang="en-US" sz="1600" b="1" dirty="0" smtClean="0"/>
            <a:t>FM</a:t>
          </a:r>
        </a:p>
        <a:p>
          <a:r>
            <a:rPr lang="en-US" sz="1600" b="1" dirty="0" smtClean="0"/>
            <a:t>CS</a:t>
          </a:r>
        </a:p>
        <a:p>
          <a:r>
            <a:rPr lang="en-US" sz="1600" b="1" dirty="0" err="1" smtClean="0"/>
            <a:t>CMO</a:t>
          </a:r>
          <a:endParaRPr lang="en-US" sz="1600" b="1" dirty="0" smtClean="0"/>
        </a:p>
        <a:p>
          <a:r>
            <a:rPr lang="en-US" sz="1600" b="1" dirty="0" smtClean="0"/>
            <a:t>SG Vaccine Directorate</a:t>
          </a:r>
          <a:endParaRPr lang="en-US" sz="1600" b="1" dirty="0"/>
        </a:p>
      </dgm:t>
    </dgm:pt>
    <dgm:pt modelId="{0118FE07-80AF-4526-A6F3-6ED38180B00A}" type="parTrans" cxnId="{3ACA682A-2C54-4B3E-B290-0671C6D3EF7F}">
      <dgm:prSet/>
      <dgm:spPr/>
      <dgm:t>
        <a:bodyPr/>
        <a:lstStyle/>
        <a:p>
          <a:endParaRPr lang="en-US"/>
        </a:p>
      </dgm:t>
    </dgm:pt>
    <dgm:pt modelId="{7FCA7388-25E3-4ADC-9569-069F3E83E53F}" type="sibTrans" cxnId="{3ACA682A-2C54-4B3E-B290-0671C6D3EF7F}">
      <dgm:prSet/>
      <dgm:spPr/>
      <dgm:t>
        <a:bodyPr/>
        <a:lstStyle/>
        <a:p>
          <a:endParaRPr lang="en-US"/>
        </a:p>
      </dgm:t>
    </dgm:pt>
    <dgm:pt modelId="{848F412E-169B-4DD5-A3A1-14BE5E0B647D}" type="pres">
      <dgm:prSet presAssocID="{4E5C3805-D988-4B82-9FEE-AC0559A09221}" presName="Name0" presStyleCnt="0">
        <dgm:presLayoutVars>
          <dgm:chMax val="7"/>
          <dgm:resizeHandles val="exact"/>
        </dgm:presLayoutVars>
      </dgm:prSet>
      <dgm:spPr/>
      <dgm:t>
        <a:bodyPr/>
        <a:lstStyle/>
        <a:p>
          <a:endParaRPr lang="en-US"/>
        </a:p>
      </dgm:t>
    </dgm:pt>
    <dgm:pt modelId="{A73E0448-A3F5-4D28-A89A-7174B66A026C}" type="pres">
      <dgm:prSet presAssocID="{4E5C3805-D988-4B82-9FEE-AC0559A09221}" presName="comp1" presStyleCnt="0"/>
      <dgm:spPr/>
    </dgm:pt>
    <dgm:pt modelId="{277D9E2D-1C2A-4604-9813-9E7C41C68721}" type="pres">
      <dgm:prSet presAssocID="{4E5C3805-D988-4B82-9FEE-AC0559A09221}" presName="circle1" presStyleLbl="node1" presStyleIdx="0" presStyleCnt="4"/>
      <dgm:spPr/>
      <dgm:t>
        <a:bodyPr/>
        <a:lstStyle/>
        <a:p>
          <a:endParaRPr lang="en-US"/>
        </a:p>
      </dgm:t>
    </dgm:pt>
    <dgm:pt modelId="{DCD4FDD2-3466-4510-82DB-50936FA8A655}" type="pres">
      <dgm:prSet presAssocID="{4E5C3805-D988-4B82-9FEE-AC0559A09221}" presName="c1text" presStyleLbl="node1" presStyleIdx="0" presStyleCnt="4">
        <dgm:presLayoutVars>
          <dgm:bulletEnabled val="1"/>
        </dgm:presLayoutVars>
      </dgm:prSet>
      <dgm:spPr/>
      <dgm:t>
        <a:bodyPr/>
        <a:lstStyle/>
        <a:p>
          <a:endParaRPr lang="en-US"/>
        </a:p>
      </dgm:t>
    </dgm:pt>
    <dgm:pt modelId="{C7FADC81-4114-4E2B-BF1C-6F3615C1B5C1}" type="pres">
      <dgm:prSet presAssocID="{4E5C3805-D988-4B82-9FEE-AC0559A09221}" presName="comp2" presStyleCnt="0"/>
      <dgm:spPr/>
    </dgm:pt>
    <dgm:pt modelId="{12377BCB-77D6-4274-836C-171C327904DD}" type="pres">
      <dgm:prSet presAssocID="{4E5C3805-D988-4B82-9FEE-AC0559A09221}" presName="circle2" presStyleLbl="node1" presStyleIdx="1" presStyleCnt="4" custLinFactNeighborX="460" custLinFactNeighborY="230"/>
      <dgm:spPr/>
      <dgm:t>
        <a:bodyPr/>
        <a:lstStyle/>
        <a:p>
          <a:endParaRPr lang="en-US"/>
        </a:p>
      </dgm:t>
    </dgm:pt>
    <dgm:pt modelId="{9012F38D-7731-42B2-836E-6B2BC3EB4550}" type="pres">
      <dgm:prSet presAssocID="{4E5C3805-D988-4B82-9FEE-AC0559A09221}" presName="c2text" presStyleLbl="node1" presStyleIdx="1" presStyleCnt="4">
        <dgm:presLayoutVars>
          <dgm:bulletEnabled val="1"/>
        </dgm:presLayoutVars>
      </dgm:prSet>
      <dgm:spPr/>
      <dgm:t>
        <a:bodyPr/>
        <a:lstStyle/>
        <a:p>
          <a:endParaRPr lang="en-US"/>
        </a:p>
      </dgm:t>
    </dgm:pt>
    <dgm:pt modelId="{AEF9FC81-9C08-4E9B-9E49-94489C33E9C2}" type="pres">
      <dgm:prSet presAssocID="{4E5C3805-D988-4B82-9FEE-AC0559A09221}" presName="comp3" presStyleCnt="0"/>
      <dgm:spPr/>
    </dgm:pt>
    <dgm:pt modelId="{E4E883F6-3AE2-4A36-AA00-6BEE59779BA5}" type="pres">
      <dgm:prSet presAssocID="{4E5C3805-D988-4B82-9FEE-AC0559A09221}" presName="circle3" presStyleLbl="node1" presStyleIdx="2" presStyleCnt="4" custScaleX="117557"/>
      <dgm:spPr/>
      <dgm:t>
        <a:bodyPr/>
        <a:lstStyle/>
        <a:p>
          <a:endParaRPr lang="en-US"/>
        </a:p>
      </dgm:t>
    </dgm:pt>
    <dgm:pt modelId="{7F3AD01E-3DC4-4980-8397-E5BDE8AB831B}" type="pres">
      <dgm:prSet presAssocID="{4E5C3805-D988-4B82-9FEE-AC0559A09221}" presName="c3text" presStyleLbl="node1" presStyleIdx="2" presStyleCnt="4">
        <dgm:presLayoutVars>
          <dgm:bulletEnabled val="1"/>
        </dgm:presLayoutVars>
      </dgm:prSet>
      <dgm:spPr/>
      <dgm:t>
        <a:bodyPr/>
        <a:lstStyle/>
        <a:p>
          <a:endParaRPr lang="en-US"/>
        </a:p>
      </dgm:t>
    </dgm:pt>
    <dgm:pt modelId="{A373AD66-A3C6-45CD-A763-B25943D1E8F8}" type="pres">
      <dgm:prSet presAssocID="{4E5C3805-D988-4B82-9FEE-AC0559A09221}" presName="comp4" presStyleCnt="0"/>
      <dgm:spPr/>
    </dgm:pt>
    <dgm:pt modelId="{B63BB08A-EDDE-47EA-A341-5A54F472E695}" type="pres">
      <dgm:prSet presAssocID="{4E5C3805-D988-4B82-9FEE-AC0559A09221}" presName="circle4" presStyleLbl="node1" presStyleIdx="3" presStyleCnt="4"/>
      <dgm:spPr/>
      <dgm:t>
        <a:bodyPr/>
        <a:lstStyle/>
        <a:p>
          <a:endParaRPr lang="en-US"/>
        </a:p>
      </dgm:t>
    </dgm:pt>
    <dgm:pt modelId="{59B620F3-8AAA-46D7-AF4F-F87E8F25F8A6}" type="pres">
      <dgm:prSet presAssocID="{4E5C3805-D988-4B82-9FEE-AC0559A09221}" presName="c4text" presStyleLbl="node1" presStyleIdx="3" presStyleCnt="4">
        <dgm:presLayoutVars>
          <dgm:bulletEnabled val="1"/>
        </dgm:presLayoutVars>
      </dgm:prSet>
      <dgm:spPr/>
      <dgm:t>
        <a:bodyPr/>
        <a:lstStyle/>
        <a:p>
          <a:endParaRPr lang="en-US"/>
        </a:p>
      </dgm:t>
    </dgm:pt>
  </dgm:ptLst>
  <dgm:cxnLst>
    <dgm:cxn modelId="{3ACA682A-2C54-4B3E-B290-0671C6D3EF7F}" srcId="{4E5C3805-D988-4B82-9FEE-AC0559A09221}" destId="{6DE3E2D0-5B03-426B-B1C2-F7D3D21AB6FD}" srcOrd="3" destOrd="0" parTransId="{0118FE07-80AF-4526-A6F3-6ED38180B00A}" sibTransId="{7FCA7388-25E3-4ADC-9569-069F3E83E53F}"/>
    <dgm:cxn modelId="{37C6B7C1-5A62-4CCD-BC06-005D8FD2C263}" type="presOf" srcId="{4E5C3805-D988-4B82-9FEE-AC0559A09221}" destId="{848F412E-169B-4DD5-A3A1-14BE5E0B647D}" srcOrd="0" destOrd="0" presId="urn:microsoft.com/office/officeart/2005/8/layout/venn2"/>
    <dgm:cxn modelId="{3E564682-5341-49D1-B93F-62536F087FC7}" type="presOf" srcId="{ABA0A0A9-B9BF-4BC6-8007-9E779EA88243}" destId="{12377BCB-77D6-4274-836C-171C327904DD}" srcOrd="0" destOrd="0" presId="urn:microsoft.com/office/officeart/2005/8/layout/venn2"/>
    <dgm:cxn modelId="{8281724C-86EA-452A-8708-8840D091D178}" srcId="{4E5C3805-D988-4B82-9FEE-AC0559A09221}" destId="{A3ED4D20-25A1-4CA4-A0DE-09841F36428A}" srcOrd="0" destOrd="0" parTransId="{F63B7A03-9F73-4760-8229-7BBD19672E3C}" sibTransId="{7C5089D7-35F9-42EF-AF6E-EA5D80E5B425}"/>
    <dgm:cxn modelId="{66E490A3-7DBF-4C29-A0B1-44F802219095}" srcId="{4E5C3805-D988-4B82-9FEE-AC0559A09221}" destId="{ABA0A0A9-B9BF-4BC6-8007-9E779EA88243}" srcOrd="1" destOrd="0" parTransId="{9D1441C3-AB13-4670-9DEC-1DA0935DE81E}" sibTransId="{3D9C5F07-7A1B-4EE6-953E-3A5C139598FF}"/>
    <dgm:cxn modelId="{09143C2A-97D8-4642-BA6C-3A7A07BAE9FD}" type="presOf" srcId="{ABA0A0A9-B9BF-4BC6-8007-9E779EA88243}" destId="{9012F38D-7731-42B2-836E-6B2BC3EB4550}" srcOrd="1" destOrd="0" presId="urn:microsoft.com/office/officeart/2005/8/layout/venn2"/>
    <dgm:cxn modelId="{35350443-13C5-4926-B9E6-3E10B275763B}" type="presOf" srcId="{A3ED4D20-25A1-4CA4-A0DE-09841F36428A}" destId="{277D9E2D-1C2A-4604-9813-9E7C41C68721}" srcOrd="0" destOrd="0" presId="urn:microsoft.com/office/officeart/2005/8/layout/venn2"/>
    <dgm:cxn modelId="{7EFCF01B-3DE7-44B4-9D75-2078E07A9C49}" type="presOf" srcId="{6C87E87C-EBF1-4E4E-991C-2C07989B8178}" destId="{E4E883F6-3AE2-4A36-AA00-6BEE59779BA5}" srcOrd="0" destOrd="0" presId="urn:microsoft.com/office/officeart/2005/8/layout/venn2"/>
    <dgm:cxn modelId="{9E132758-A6B5-4689-86D3-E3A67CC0B094}" srcId="{4E5C3805-D988-4B82-9FEE-AC0559A09221}" destId="{6C87E87C-EBF1-4E4E-991C-2C07989B8178}" srcOrd="2" destOrd="0" parTransId="{ECB69487-6555-4203-8A24-EB91CF63D342}" sibTransId="{9F8347DD-C271-4A9A-9AEC-97E140BA5E44}"/>
    <dgm:cxn modelId="{634808CC-D8BB-41A2-8F33-507729F44ED1}" type="presOf" srcId="{6DE3E2D0-5B03-426B-B1C2-F7D3D21AB6FD}" destId="{B63BB08A-EDDE-47EA-A341-5A54F472E695}" srcOrd="0" destOrd="0" presId="urn:microsoft.com/office/officeart/2005/8/layout/venn2"/>
    <dgm:cxn modelId="{BE46C578-0EE1-4073-9288-DEAAFA2F49D1}" type="presOf" srcId="{6DE3E2D0-5B03-426B-B1C2-F7D3D21AB6FD}" destId="{59B620F3-8AAA-46D7-AF4F-F87E8F25F8A6}" srcOrd="1" destOrd="0" presId="urn:microsoft.com/office/officeart/2005/8/layout/venn2"/>
    <dgm:cxn modelId="{43C940EF-86A3-4403-A50E-C63A6E06CABC}" type="presOf" srcId="{A3ED4D20-25A1-4CA4-A0DE-09841F36428A}" destId="{DCD4FDD2-3466-4510-82DB-50936FA8A655}" srcOrd="1" destOrd="0" presId="urn:microsoft.com/office/officeart/2005/8/layout/venn2"/>
    <dgm:cxn modelId="{FF310022-4BDF-4FF6-B67C-0825535286BB}" type="presOf" srcId="{6C87E87C-EBF1-4E4E-991C-2C07989B8178}" destId="{7F3AD01E-3DC4-4980-8397-E5BDE8AB831B}" srcOrd="1" destOrd="0" presId="urn:microsoft.com/office/officeart/2005/8/layout/venn2"/>
    <dgm:cxn modelId="{E2BC00B7-9F2E-4C97-AFEA-E1F9733CAF7E}" type="presParOf" srcId="{848F412E-169B-4DD5-A3A1-14BE5E0B647D}" destId="{A73E0448-A3F5-4D28-A89A-7174B66A026C}" srcOrd="0" destOrd="0" presId="urn:microsoft.com/office/officeart/2005/8/layout/venn2"/>
    <dgm:cxn modelId="{45A25873-8DF1-4F12-BC3C-A9F40F8F6BA3}" type="presParOf" srcId="{A73E0448-A3F5-4D28-A89A-7174B66A026C}" destId="{277D9E2D-1C2A-4604-9813-9E7C41C68721}" srcOrd="0" destOrd="0" presId="urn:microsoft.com/office/officeart/2005/8/layout/venn2"/>
    <dgm:cxn modelId="{E046A196-6159-42FA-A80E-8E6D67CDD17E}" type="presParOf" srcId="{A73E0448-A3F5-4D28-A89A-7174B66A026C}" destId="{DCD4FDD2-3466-4510-82DB-50936FA8A655}" srcOrd="1" destOrd="0" presId="urn:microsoft.com/office/officeart/2005/8/layout/venn2"/>
    <dgm:cxn modelId="{FF51A1AC-A28E-4499-8D46-D520EF29D6ED}" type="presParOf" srcId="{848F412E-169B-4DD5-A3A1-14BE5E0B647D}" destId="{C7FADC81-4114-4E2B-BF1C-6F3615C1B5C1}" srcOrd="1" destOrd="0" presId="urn:microsoft.com/office/officeart/2005/8/layout/venn2"/>
    <dgm:cxn modelId="{E9371739-660A-4295-ACD6-88BEC266C3CF}" type="presParOf" srcId="{C7FADC81-4114-4E2B-BF1C-6F3615C1B5C1}" destId="{12377BCB-77D6-4274-836C-171C327904DD}" srcOrd="0" destOrd="0" presId="urn:microsoft.com/office/officeart/2005/8/layout/venn2"/>
    <dgm:cxn modelId="{88F2ACFE-68EF-4B8B-B076-A9DF6C7313AA}" type="presParOf" srcId="{C7FADC81-4114-4E2B-BF1C-6F3615C1B5C1}" destId="{9012F38D-7731-42B2-836E-6B2BC3EB4550}" srcOrd="1" destOrd="0" presId="urn:microsoft.com/office/officeart/2005/8/layout/venn2"/>
    <dgm:cxn modelId="{F52F9CDD-3EE1-431A-8078-8EC1DD392161}" type="presParOf" srcId="{848F412E-169B-4DD5-A3A1-14BE5E0B647D}" destId="{AEF9FC81-9C08-4E9B-9E49-94489C33E9C2}" srcOrd="2" destOrd="0" presId="urn:microsoft.com/office/officeart/2005/8/layout/venn2"/>
    <dgm:cxn modelId="{4EB9BDDE-D7BA-4099-B356-2B1B2BF3DA3A}" type="presParOf" srcId="{AEF9FC81-9C08-4E9B-9E49-94489C33E9C2}" destId="{E4E883F6-3AE2-4A36-AA00-6BEE59779BA5}" srcOrd="0" destOrd="0" presId="urn:microsoft.com/office/officeart/2005/8/layout/venn2"/>
    <dgm:cxn modelId="{DD17B086-26AD-4ADD-BBF2-8A5CD0E75E65}" type="presParOf" srcId="{AEF9FC81-9C08-4E9B-9E49-94489C33E9C2}" destId="{7F3AD01E-3DC4-4980-8397-E5BDE8AB831B}" srcOrd="1" destOrd="0" presId="urn:microsoft.com/office/officeart/2005/8/layout/venn2"/>
    <dgm:cxn modelId="{EE6F7196-B026-400E-837A-DB0826E15F39}" type="presParOf" srcId="{848F412E-169B-4DD5-A3A1-14BE5E0B647D}" destId="{A373AD66-A3C6-45CD-A763-B25943D1E8F8}" srcOrd="3" destOrd="0" presId="urn:microsoft.com/office/officeart/2005/8/layout/venn2"/>
    <dgm:cxn modelId="{1D7DF02C-D58E-498C-912F-FA391D51F14D}" type="presParOf" srcId="{A373AD66-A3C6-45CD-A763-B25943D1E8F8}" destId="{B63BB08A-EDDE-47EA-A341-5A54F472E695}" srcOrd="0" destOrd="0" presId="urn:microsoft.com/office/officeart/2005/8/layout/venn2"/>
    <dgm:cxn modelId="{CF05BDBC-1070-498D-BBDD-B78C9BFB948E}" type="presParOf" srcId="{A373AD66-A3C6-45CD-A763-B25943D1E8F8}" destId="{59B620F3-8AAA-46D7-AF4F-F87E8F25F8A6}" srcOrd="1" destOrd="0" presId="urn:microsoft.com/office/officeart/2005/8/layout/venn2"/>
  </dgm:cxnLst>
  <dgm:bg>
    <a:solidFill>
      <a:schemeClr val="accent5">
        <a:lumMod val="7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EDFAE5-B611-4D8F-AEF6-5883F80E3DE7}"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4389E1C0-FF49-4E96-8C8D-7A309AAAADFF}">
      <dgm:prSet phldrT="[Text]"/>
      <dgm:spPr>
        <a:blipFill rotWithShape="0">
          <a:blip xmlns:r="http://schemas.openxmlformats.org/officeDocument/2006/relationships" r:embed="rId1"/>
          <a:stretch>
            <a:fillRect/>
          </a:stretch>
        </a:blipFill>
      </dgm:spPr>
      <dgm:t>
        <a:bodyPr/>
        <a:lstStyle/>
        <a:p>
          <a:endParaRPr lang="en-US"/>
        </a:p>
      </dgm:t>
    </dgm:pt>
    <dgm:pt modelId="{CEB959BA-BE75-48E5-A4CB-D031C7B1D681}" type="parTrans" cxnId="{5F6C457C-EEF8-4F4C-B30F-48096A8367CF}">
      <dgm:prSet/>
      <dgm:spPr/>
      <dgm:t>
        <a:bodyPr/>
        <a:lstStyle/>
        <a:p>
          <a:endParaRPr lang="en-US"/>
        </a:p>
      </dgm:t>
    </dgm:pt>
    <dgm:pt modelId="{E469F93D-2B93-4096-9E88-FBBE412DA8AD}" type="sibTrans" cxnId="{5F6C457C-EEF8-4F4C-B30F-48096A8367CF}">
      <dgm:prSet/>
      <dgm:spPr/>
      <dgm:t>
        <a:bodyPr/>
        <a:lstStyle/>
        <a:p>
          <a:endParaRPr lang="en-US"/>
        </a:p>
      </dgm:t>
    </dgm:pt>
    <dgm:pt modelId="{4F97D2C2-FB06-4642-8DC1-70C7DBB61472}">
      <dgm:prSet phldrT="[Text]"/>
      <dgm:spPr/>
      <dgm:t>
        <a:bodyPr/>
        <a:lstStyle/>
        <a:p>
          <a:r>
            <a:rPr lang="en-US" dirty="0" smtClean="0"/>
            <a:t>Record </a:t>
          </a:r>
          <a:r>
            <a:rPr lang="en-US" dirty="0"/>
            <a:t>management, scheduling</a:t>
          </a:r>
        </a:p>
      </dgm:t>
    </dgm:pt>
    <dgm:pt modelId="{830526AC-B3E5-4F8B-9C58-95B8684A7DBF}" type="parTrans" cxnId="{45561905-1724-414D-804B-F65C3C715AE2}">
      <dgm:prSet/>
      <dgm:spPr/>
      <dgm:t>
        <a:bodyPr/>
        <a:lstStyle/>
        <a:p>
          <a:endParaRPr lang="en-US"/>
        </a:p>
      </dgm:t>
    </dgm:pt>
    <dgm:pt modelId="{AC2C583B-019B-45E4-852C-27AF41B50123}" type="sibTrans" cxnId="{45561905-1724-414D-804B-F65C3C715AE2}">
      <dgm:prSet/>
      <dgm:spPr/>
      <dgm:t>
        <a:bodyPr/>
        <a:lstStyle/>
        <a:p>
          <a:endParaRPr lang="en-US"/>
        </a:p>
      </dgm:t>
    </dgm:pt>
    <dgm:pt modelId="{BD8BB79B-9672-480F-9753-CBB27BA58666}">
      <dgm:prSet phldrT="[Text]"/>
      <dgm:spPr/>
      <dgm:t>
        <a:bodyPr/>
        <a:lstStyle/>
        <a:p>
          <a:r>
            <a:rPr lang="en-US" dirty="0" smtClean="0"/>
            <a:t>Delivery </a:t>
          </a:r>
          <a:r>
            <a:rPr lang="en-US" dirty="0"/>
            <a:t>models</a:t>
          </a:r>
        </a:p>
      </dgm:t>
    </dgm:pt>
    <dgm:pt modelId="{7FED448A-6FA8-4C76-B1AC-66285FBB1DB2}" type="parTrans" cxnId="{FE8AEAB8-8A9B-45D1-8FA6-224C8CF10847}">
      <dgm:prSet/>
      <dgm:spPr/>
      <dgm:t>
        <a:bodyPr/>
        <a:lstStyle/>
        <a:p>
          <a:endParaRPr lang="en-US"/>
        </a:p>
      </dgm:t>
    </dgm:pt>
    <dgm:pt modelId="{9E0F7C59-51B4-464A-91E6-0990A16C4EE8}" type="sibTrans" cxnId="{FE8AEAB8-8A9B-45D1-8FA6-224C8CF10847}">
      <dgm:prSet/>
      <dgm:spPr/>
      <dgm:t>
        <a:bodyPr/>
        <a:lstStyle/>
        <a:p>
          <a:endParaRPr lang="en-US"/>
        </a:p>
      </dgm:t>
    </dgm:pt>
    <dgm:pt modelId="{40A80CA3-162C-4239-9615-6C0041E68062}">
      <dgm:prSet phldrT="[Text]"/>
      <dgm:spPr/>
      <dgm:t>
        <a:bodyPr/>
        <a:lstStyle/>
        <a:p>
          <a:r>
            <a:rPr lang="en-US"/>
            <a:t>Governance, performance management</a:t>
          </a:r>
        </a:p>
      </dgm:t>
    </dgm:pt>
    <dgm:pt modelId="{0D8C26EA-B31F-4179-AC84-CAADB17D638B}" type="parTrans" cxnId="{94B7EFC2-26E4-43BD-B274-E08F49194E08}">
      <dgm:prSet/>
      <dgm:spPr/>
      <dgm:t>
        <a:bodyPr/>
        <a:lstStyle/>
        <a:p>
          <a:endParaRPr lang="en-US"/>
        </a:p>
      </dgm:t>
    </dgm:pt>
    <dgm:pt modelId="{CD32AEE6-8A11-4BAE-BF4E-F20E4C6FD4DF}" type="sibTrans" cxnId="{94B7EFC2-26E4-43BD-B274-E08F49194E08}">
      <dgm:prSet/>
      <dgm:spPr/>
      <dgm:t>
        <a:bodyPr/>
        <a:lstStyle/>
        <a:p>
          <a:endParaRPr lang="en-US"/>
        </a:p>
      </dgm:t>
    </dgm:pt>
    <dgm:pt modelId="{4E7BC660-E69E-448A-8EB8-DB23DDEB3941}">
      <dgm:prSet phldrT="[Text]"/>
      <dgm:spPr/>
      <dgm:t>
        <a:bodyPr/>
        <a:lstStyle/>
        <a:p>
          <a:r>
            <a:rPr lang="en-US" dirty="0" smtClean="0"/>
            <a:t>Workforce</a:t>
          </a:r>
          <a:endParaRPr lang="en-US" dirty="0"/>
        </a:p>
      </dgm:t>
    </dgm:pt>
    <dgm:pt modelId="{23EA1299-B7BE-4836-8E47-97FC35D62231}" type="parTrans" cxnId="{2857D06F-8A5B-49A0-9D66-640F6ED7520F}">
      <dgm:prSet/>
      <dgm:spPr/>
      <dgm:t>
        <a:bodyPr/>
        <a:lstStyle/>
        <a:p>
          <a:endParaRPr lang="en-US"/>
        </a:p>
      </dgm:t>
    </dgm:pt>
    <dgm:pt modelId="{5B9BB9F3-FE40-4171-A8F7-F22B4A071FCD}" type="sibTrans" cxnId="{2857D06F-8A5B-49A0-9D66-640F6ED7520F}">
      <dgm:prSet/>
      <dgm:spPr/>
      <dgm:t>
        <a:bodyPr/>
        <a:lstStyle/>
        <a:p>
          <a:endParaRPr lang="en-US"/>
        </a:p>
      </dgm:t>
    </dgm:pt>
    <dgm:pt modelId="{F0CE9305-B61C-4822-9D03-7E1B2D3BFC44}" type="pres">
      <dgm:prSet presAssocID="{0DEDFAE5-B611-4D8F-AEF6-5883F80E3DE7}" presName="Name0" presStyleCnt="0">
        <dgm:presLayoutVars>
          <dgm:chMax val="1"/>
          <dgm:dir/>
          <dgm:animLvl val="ctr"/>
          <dgm:resizeHandles val="exact"/>
        </dgm:presLayoutVars>
      </dgm:prSet>
      <dgm:spPr/>
      <dgm:t>
        <a:bodyPr/>
        <a:lstStyle/>
        <a:p>
          <a:endParaRPr lang="en-US"/>
        </a:p>
      </dgm:t>
    </dgm:pt>
    <dgm:pt modelId="{DC14EC5A-1024-4E45-A1B0-E90934260C0A}" type="pres">
      <dgm:prSet presAssocID="{4389E1C0-FF49-4E96-8C8D-7A309AAAADFF}" presName="centerShape" presStyleLbl="node0" presStyleIdx="0" presStyleCnt="1"/>
      <dgm:spPr/>
      <dgm:t>
        <a:bodyPr/>
        <a:lstStyle/>
        <a:p>
          <a:endParaRPr lang="en-US"/>
        </a:p>
      </dgm:t>
    </dgm:pt>
    <dgm:pt modelId="{410AD745-9D77-4B5D-AFB4-002C92C0876E}" type="pres">
      <dgm:prSet presAssocID="{830526AC-B3E5-4F8B-9C58-95B8684A7DBF}" presName="parTrans" presStyleLbl="sibTrans2D1" presStyleIdx="0" presStyleCnt="4"/>
      <dgm:spPr/>
      <dgm:t>
        <a:bodyPr/>
        <a:lstStyle/>
        <a:p>
          <a:endParaRPr lang="en-US"/>
        </a:p>
      </dgm:t>
    </dgm:pt>
    <dgm:pt modelId="{3B8FB287-83F2-47E7-B433-580C8FE0DCB1}" type="pres">
      <dgm:prSet presAssocID="{830526AC-B3E5-4F8B-9C58-95B8684A7DBF}" presName="connectorText" presStyleLbl="sibTrans2D1" presStyleIdx="0" presStyleCnt="4"/>
      <dgm:spPr/>
      <dgm:t>
        <a:bodyPr/>
        <a:lstStyle/>
        <a:p>
          <a:endParaRPr lang="en-US"/>
        </a:p>
      </dgm:t>
    </dgm:pt>
    <dgm:pt modelId="{1D23E526-F48F-4888-9080-1D5FBD086937}" type="pres">
      <dgm:prSet presAssocID="{4F97D2C2-FB06-4642-8DC1-70C7DBB61472}" presName="node" presStyleLbl="node1" presStyleIdx="0" presStyleCnt="4">
        <dgm:presLayoutVars>
          <dgm:bulletEnabled val="1"/>
        </dgm:presLayoutVars>
      </dgm:prSet>
      <dgm:spPr/>
      <dgm:t>
        <a:bodyPr/>
        <a:lstStyle/>
        <a:p>
          <a:endParaRPr lang="en-US"/>
        </a:p>
      </dgm:t>
    </dgm:pt>
    <dgm:pt modelId="{4CA613D9-5173-4B1B-B26B-BF1427365BAC}" type="pres">
      <dgm:prSet presAssocID="{7FED448A-6FA8-4C76-B1AC-66285FBB1DB2}" presName="parTrans" presStyleLbl="sibTrans2D1" presStyleIdx="1" presStyleCnt="4"/>
      <dgm:spPr/>
      <dgm:t>
        <a:bodyPr/>
        <a:lstStyle/>
        <a:p>
          <a:endParaRPr lang="en-US"/>
        </a:p>
      </dgm:t>
    </dgm:pt>
    <dgm:pt modelId="{2BFD6527-0E80-4F97-9ACB-001AA5311433}" type="pres">
      <dgm:prSet presAssocID="{7FED448A-6FA8-4C76-B1AC-66285FBB1DB2}" presName="connectorText" presStyleLbl="sibTrans2D1" presStyleIdx="1" presStyleCnt="4"/>
      <dgm:spPr/>
      <dgm:t>
        <a:bodyPr/>
        <a:lstStyle/>
        <a:p>
          <a:endParaRPr lang="en-US"/>
        </a:p>
      </dgm:t>
    </dgm:pt>
    <dgm:pt modelId="{A5B7CED8-6CDC-45F3-BFF8-1063BDDC3614}" type="pres">
      <dgm:prSet presAssocID="{BD8BB79B-9672-480F-9753-CBB27BA58666}" presName="node" presStyleLbl="node1" presStyleIdx="1" presStyleCnt="4">
        <dgm:presLayoutVars>
          <dgm:bulletEnabled val="1"/>
        </dgm:presLayoutVars>
      </dgm:prSet>
      <dgm:spPr/>
      <dgm:t>
        <a:bodyPr/>
        <a:lstStyle/>
        <a:p>
          <a:endParaRPr lang="en-US"/>
        </a:p>
      </dgm:t>
    </dgm:pt>
    <dgm:pt modelId="{2C89DF50-5F48-4AD2-9369-CC21D73A08E4}" type="pres">
      <dgm:prSet presAssocID="{0D8C26EA-B31F-4179-AC84-CAADB17D638B}" presName="parTrans" presStyleLbl="sibTrans2D1" presStyleIdx="2" presStyleCnt="4"/>
      <dgm:spPr/>
      <dgm:t>
        <a:bodyPr/>
        <a:lstStyle/>
        <a:p>
          <a:endParaRPr lang="en-US"/>
        </a:p>
      </dgm:t>
    </dgm:pt>
    <dgm:pt modelId="{9B67E629-39A8-4E1A-AADB-A87243C3FF62}" type="pres">
      <dgm:prSet presAssocID="{0D8C26EA-B31F-4179-AC84-CAADB17D638B}" presName="connectorText" presStyleLbl="sibTrans2D1" presStyleIdx="2" presStyleCnt="4"/>
      <dgm:spPr/>
      <dgm:t>
        <a:bodyPr/>
        <a:lstStyle/>
        <a:p>
          <a:endParaRPr lang="en-US"/>
        </a:p>
      </dgm:t>
    </dgm:pt>
    <dgm:pt modelId="{1E42E84B-7E14-47D6-99C1-591BB801CB1B}" type="pres">
      <dgm:prSet presAssocID="{40A80CA3-162C-4239-9615-6C0041E68062}" presName="node" presStyleLbl="node1" presStyleIdx="2" presStyleCnt="4">
        <dgm:presLayoutVars>
          <dgm:bulletEnabled val="1"/>
        </dgm:presLayoutVars>
      </dgm:prSet>
      <dgm:spPr/>
      <dgm:t>
        <a:bodyPr/>
        <a:lstStyle/>
        <a:p>
          <a:endParaRPr lang="en-US"/>
        </a:p>
      </dgm:t>
    </dgm:pt>
    <dgm:pt modelId="{6C69E95E-CBBC-4498-8D19-F971A61997F8}" type="pres">
      <dgm:prSet presAssocID="{23EA1299-B7BE-4836-8E47-97FC35D62231}" presName="parTrans" presStyleLbl="sibTrans2D1" presStyleIdx="3" presStyleCnt="4"/>
      <dgm:spPr/>
      <dgm:t>
        <a:bodyPr/>
        <a:lstStyle/>
        <a:p>
          <a:endParaRPr lang="en-US"/>
        </a:p>
      </dgm:t>
    </dgm:pt>
    <dgm:pt modelId="{E9201118-E7FA-45B2-BB76-038360ECE2C9}" type="pres">
      <dgm:prSet presAssocID="{23EA1299-B7BE-4836-8E47-97FC35D62231}" presName="connectorText" presStyleLbl="sibTrans2D1" presStyleIdx="3" presStyleCnt="4"/>
      <dgm:spPr/>
      <dgm:t>
        <a:bodyPr/>
        <a:lstStyle/>
        <a:p>
          <a:endParaRPr lang="en-US"/>
        </a:p>
      </dgm:t>
    </dgm:pt>
    <dgm:pt modelId="{5257DB0E-7680-4062-A8EB-B5A2E8FD07E3}" type="pres">
      <dgm:prSet presAssocID="{4E7BC660-E69E-448A-8EB8-DB23DDEB3941}" presName="node" presStyleLbl="node1" presStyleIdx="3" presStyleCnt="4">
        <dgm:presLayoutVars>
          <dgm:bulletEnabled val="1"/>
        </dgm:presLayoutVars>
      </dgm:prSet>
      <dgm:spPr/>
      <dgm:t>
        <a:bodyPr/>
        <a:lstStyle/>
        <a:p>
          <a:endParaRPr lang="en-US"/>
        </a:p>
      </dgm:t>
    </dgm:pt>
  </dgm:ptLst>
  <dgm:cxnLst>
    <dgm:cxn modelId="{913AFE67-59F2-4707-B61F-2F9925BB510B}" type="presOf" srcId="{40A80CA3-162C-4239-9615-6C0041E68062}" destId="{1E42E84B-7E14-47D6-99C1-591BB801CB1B}" srcOrd="0" destOrd="0" presId="urn:microsoft.com/office/officeart/2005/8/layout/radial5"/>
    <dgm:cxn modelId="{5F6C457C-EEF8-4F4C-B30F-48096A8367CF}" srcId="{0DEDFAE5-B611-4D8F-AEF6-5883F80E3DE7}" destId="{4389E1C0-FF49-4E96-8C8D-7A309AAAADFF}" srcOrd="0" destOrd="0" parTransId="{CEB959BA-BE75-48E5-A4CB-D031C7B1D681}" sibTransId="{E469F93D-2B93-4096-9E88-FBBE412DA8AD}"/>
    <dgm:cxn modelId="{45561905-1724-414D-804B-F65C3C715AE2}" srcId="{4389E1C0-FF49-4E96-8C8D-7A309AAAADFF}" destId="{4F97D2C2-FB06-4642-8DC1-70C7DBB61472}" srcOrd="0" destOrd="0" parTransId="{830526AC-B3E5-4F8B-9C58-95B8684A7DBF}" sibTransId="{AC2C583B-019B-45E4-852C-27AF41B50123}"/>
    <dgm:cxn modelId="{7C3A651B-7B8A-4A2F-9960-EECA9D1AE323}" type="presOf" srcId="{4E7BC660-E69E-448A-8EB8-DB23DDEB3941}" destId="{5257DB0E-7680-4062-A8EB-B5A2E8FD07E3}" srcOrd="0" destOrd="0" presId="urn:microsoft.com/office/officeart/2005/8/layout/radial5"/>
    <dgm:cxn modelId="{01BC9B5D-F373-4522-BADB-C475A8B49304}" type="presOf" srcId="{830526AC-B3E5-4F8B-9C58-95B8684A7DBF}" destId="{410AD745-9D77-4B5D-AFB4-002C92C0876E}" srcOrd="0" destOrd="0" presId="urn:microsoft.com/office/officeart/2005/8/layout/radial5"/>
    <dgm:cxn modelId="{068C2B67-D58D-4FAB-A888-7ABA5D8F2BBA}" type="presOf" srcId="{BD8BB79B-9672-480F-9753-CBB27BA58666}" destId="{A5B7CED8-6CDC-45F3-BFF8-1063BDDC3614}" srcOrd="0" destOrd="0" presId="urn:microsoft.com/office/officeart/2005/8/layout/radial5"/>
    <dgm:cxn modelId="{F700EB35-E6AF-42EA-888B-D4089563E44D}" type="presOf" srcId="{7FED448A-6FA8-4C76-B1AC-66285FBB1DB2}" destId="{2BFD6527-0E80-4F97-9ACB-001AA5311433}" srcOrd="1" destOrd="0" presId="urn:microsoft.com/office/officeart/2005/8/layout/radial5"/>
    <dgm:cxn modelId="{8D17044D-310D-4D11-B95A-C645200A15E7}" type="presOf" srcId="{23EA1299-B7BE-4836-8E47-97FC35D62231}" destId="{E9201118-E7FA-45B2-BB76-038360ECE2C9}" srcOrd="1" destOrd="0" presId="urn:microsoft.com/office/officeart/2005/8/layout/radial5"/>
    <dgm:cxn modelId="{2857D06F-8A5B-49A0-9D66-640F6ED7520F}" srcId="{4389E1C0-FF49-4E96-8C8D-7A309AAAADFF}" destId="{4E7BC660-E69E-448A-8EB8-DB23DDEB3941}" srcOrd="3" destOrd="0" parTransId="{23EA1299-B7BE-4836-8E47-97FC35D62231}" sibTransId="{5B9BB9F3-FE40-4171-A8F7-F22B4A071FCD}"/>
    <dgm:cxn modelId="{2950DE5B-0DAD-4FB9-B390-2EAAE1B87707}" type="presOf" srcId="{4F97D2C2-FB06-4642-8DC1-70C7DBB61472}" destId="{1D23E526-F48F-4888-9080-1D5FBD086937}" srcOrd="0" destOrd="0" presId="urn:microsoft.com/office/officeart/2005/8/layout/radial5"/>
    <dgm:cxn modelId="{A5690FE1-EE9E-4A56-8EDD-437DB13784B4}" type="presOf" srcId="{23EA1299-B7BE-4836-8E47-97FC35D62231}" destId="{6C69E95E-CBBC-4498-8D19-F971A61997F8}" srcOrd="0" destOrd="0" presId="urn:microsoft.com/office/officeart/2005/8/layout/radial5"/>
    <dgm:cxn modelId="{B946C577-E0F6-404E-835E-CA63BF0D5327}" type="presOf" srcId="{830526AC-B3E5-4F8B-9C58-95B8684A7DBF}" destId="{3B8FB287-83F2-47E7-B433-580C8FE0DCB1}" srcOrd="1" destOrd="0" presId="urn:microsoft.com/office/officeart/2005/8/layout/radial5"/>
    <dgm:cxn modelId="{322BFD50-3919-48FE-85A7-9F8070D976A9}" type="presOf" srcId="{0D8C26EA-B31F-4179-AC84-CAADB17D638B}" destId="{2C89DF50-5F48-4AD2-9369-CC21D73A08E4}" srcOrd="0" destOrd="0" presId="urn:microsoft.com/office/officeart/2005/8/layout/radial5"/>
    <dgm:cxn modelId="{6B12B53F-D089-4029-8C40-0182649984ED}" type="presOf" srcId="{7FED448A-6FA8-4C76-B1AC-66285FBB1DB2}" destId="{4CA613D9-5173-4B1B-B26B-BF1427365BAC}" srcOrd="0" destOrd="0" presId="urn:microsoft.com/office/officeart/2005/8/layout/radial5"/>
    <dgm:cxn modelId="{AA26ED29-2628-40EC-B947-37939C86FB4C}" type="presOf" srcId="{0D8C26EA-B31F-4179-AC84-CAADB17D638B}" destId="{9B67E629-39A8-4E1A-AADB-A87243C3FF62}" srcOrd="1" destOrd="0" presId="urn:microsoft.com/office/officeart/2005/8/layout/radial5"/>
    <dgm:cxn modelId="{94B7EFC2-26E4-43BD-B274-E08F49194E08}" srcId="{4389E1C0-FF49-4E96-8C8D-7A309AAAADFF}" destId="{40A80CA3-162C-4239-9615-6C0041E68062}" srcOrd="2" destOrd="0" parTransId="{0D8C26EA-B31F-4179-AC84-CAADB17D638B}" sibTransId="{CD32AEE6-8A11-4BAE-BF4E-F20E4C6FD4DF}"/>
    <dgm:cxn modelId="{31130EFE-68E3-45A9-BA7D-BFF0DD997387}" type="presOf" srcId="{0DEDFAE5-B611-4D8F-AEF6-5883F80E3DE7}" destId="{F0CE9305-B61C-4822-9D03-7E1B2D3BFC44}" srcOrd="0" destOrd="0" presId="urn:microsoft.com/office/officeart/2005/8/layout/radial5"/>
    <dgm:cxn modelId="{FE8AEAB8-8A9B-45D1-8FA6-224C8CF10847}" srcId="{4389E1C0-FF49-4E96-8C8D-7A309AAAADFF}" destId="{BD8BB79B-9672-480F-9753-CBB27BA58666}" srcOrd="1" destOrd="0" parTransId="{7FED448A-6FA8-4C76-B1AC-66285FBB1DB2}" sibTransId="{9E0F7C59-51B4-464A-91E6-0990A16C4EE8}"/>
    <dgm:cxn modelId="{E54591FE-ED7D-4AF4-89BB-317964976507}" type="presOf" srcId="{4389E1C0-FF49-4E96-8C8D-7A309AAAADFF}" destId="{DC14EC5A-1024-4E45-A1B0-E90934260C0A}" srcOrd="0" destOrd="0" presId="urn:microsoft.com/office/officeart/2005/8/layout/radial5"/>
    <dgm:cxn modelId="{E15BB683-E382-4AC1-A189-56D88DA65378}" type="presParOf" srcId="{F0CE9305-B61C-4822-9D03-7E1B2D3BFC44}" destId="{DC14EC5A-1024-4E45-A1B0-E90934260C0A}" srcOrd="0" destOrd="0" presId="urn:microsoft.com/office/officeart/2005/8/layout/radial5"/>
    <dgm:cxn modelId="{598B4004-F70C-40AC-A310-A99CA061A903}" type="presParOf" srcId="{F0CE9305-B61C-4822-9D03-7E1B2D3BFC44}" destId="{410AD745-9D77-4B5D-AFB4-002C92C0876E}" srcOrd="1" destOrd="0" presId="urn:microsoft.com/office/officeart/2005/8/layout/radial5"/>
    <dgm:cxn modelId="{2993FD9A-C7A1-4B6F-A2D3-A11288642D23}" type="presParOf" srcId="{410AD745-9D77-4B5D-AFB4-002C92C0876E}" destId="{3B8FB287-83F2-47E7-B433-580C8FE0DCB1}" srcOrd="0" destOrd="0" presId="urn:microsoft.com/office/officeart/2005/8/layout/radial5"/>
    <dgm:cxn modelId="{3F36AA9A-F19B-4863-9F38-96365606BCCC}" type="presParOf" srcId="{F0CE9305-B61C-4822-9D03-7E1B2D3BFC44}" destId="{1D23E526-F48F-4888-9080-1D5FBD086937}" srcOrd="2" destOrd="0" presId="urn:microsoft.com/office/officeart/2005/8/layout/radial5"/>
    <dgm:cxn modelId="{5A287D47-C9E1-489B-A785-AB7C372C7518}" type="presParOf" srcId="{F0CE9305-B61C-4822-9D03-7E1B2D3BFC44}" destId="{4CA613D9-5173-4B1B-B26B-BF1427365BAC}" srcOrd="3" destOrd="0" presId="urn:microsoft.com/office/officeart/2005/8/layout/radial5"/>
    <dgm:cxn modelId="{F22D8A64-105B-4E98-B7CF-7AC57F6DE559}" type="presParOf" srcId="{4CA613D9-5173-4B1B-B26B-BF1427365BAC}" destId="{2BFD6527-0E80-4F97-9ACB-001AA5311433}" srcOrd="0" destOrd="0" presId="urn:microsoft.com/office/officeart/2005/8/layout/radial5"/>
    <dgm:cxn modelId="{ADDF6986-8CE3-41F8-9311-798889B6E6BD}" type="presParOf" srcId="{F0CE9305-B61C-4822-9D03-7E1B2D3BFC44}" destId="{A5B7CED8-6CDC-45F3-BFF8-1063BDDC3614}" srcOrd="4" destOrd="0" presId="urn:microsoft.com/office/officeart/2005/8/layout/radial5"/>
    <dgm:cxn modelId="{1EDC7C24-A592-48AE-A63A-6978D18B305B}" type="presParOf" srcId="{F0CE9305-B61C-4822-9D03-7E1B2D3BFC44}" destId="{2C89DF50-5F48-4AD2-9369-CC21D73A08E4}" srcOrd="5" destOrd="0" presId="urn:microsoft.com/office/officeart/2005/8/layout/radial5"/>
    <dgm:cxn modelId="{1573BE32-6926-4349-9451-D4083027E175}" type="presParOf" srcId="{2C89DF50-5F48-4AD2-9369-CC21D73A08E4}" destId="{9B67E629-39A8-4E1A-AADB-A87243C3FF62}" srcOrd="0" destOrd="0" presId="urn:microsoft.com/office/officeart/2005/8/layout/radial5"/>
    <dgm:cxn modelId="{5B6EC58F-048C-4AFB-88B1-EEF710BFDC8B}" type="presParOf" srcId="{F0CE9305-B61C-4822-9D03-7E1B2D3BFC44}" destId="{1E42E84B-7E14-47D6-99C1-591BB801CB1B}" srcOrd="6" destOrd="0" presId="urn:microsoft.com/office/officeart/2005/8/layout/radial5"/>
    <dgm:cxn modelId="{D7B6181A-EB4F-4D85-8BC6-FBABB0895370}" type="presParOf" srcId="{F0CE9305-B61C-4822-9D03-7E1B2D3BFC44}" destId="{6C69E95E-CBBC-4498-8D19-F971A61997F8}" srcOrd="7" destOrd="0" presId="urn:microsoft.com/office/officeart/2005/8/layout/radial5"/>
    <dgm:cxn modelId="{DEBE6D40-96E5-4BD0-9D63-FDEF20CA6046}" type="presParOf" srcId="{6C69E95E-CBBC-4498-8D19-F971A61997F8}" destId="{E9201118-E7FA-45B2-BB76-038360ECE2C9}" srcOrd="0" destOrd="0" presId="urn:microsoft.com/office/officeart/2005/8/layout/radial5"/>
    <dgm:cxn modelId="{68A03F71-D848-42A7-886B-076BF6CE1E5E}" type="presParOf" srcId="{F0CE9305-B61C-4822-9D03-7E1B2D3BFC44}" destId="{5257DB0E-7680-4062-A8EB-B5A2E8FD07E3}"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D9E2D-1C2A-4604-9813-9E7C41C68721}">
      <dsp:nvSpPr>
        <dsp:cNvPr id="0" name=""/>
        <dsp:cNvSpPr/>
      </dsp:nvSpPr>
      <dsp:spPr>
        <a:xfrm>
          <a:off x="3117201" y="0"/>
          <a:ext cx="5555226" cy="555522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Vaccination Teams </a:t>
          </a:r>
          <a:r>
            <a:rPr lang="en-US" sz="1600" b="1" kern="1200" dirty="0" smtClean="0">
              <a:solidFill>
                <a:schemeClr val="bg1"/>
              </a:solidFill>
            </a:rPr>
            <a:t>– clinics, care homes </a:t>
          </a:r>
          <a:r>
            <a:rPr lang="en-US" sz="1600" b="1" kern="1200" dirty="0" err="1" smtClean="0">
              <a:solidFill>
                <a:schemeClr val="bg1"/>
              </a:solidFill>
            </a:rPr>
            <a:t>etc</a:t>
          </a:r>
          <a:endParaRPr lang="en-US" sz="1600" b="1" kern="1200" dirty="0" smtClean="0">
            <a:solidFill>
              <a:schemeClr val="bg1"/>
            </a:solidFill>
          </a:endParaRPr>
        </a:p>
        <a:p>
          <a:pPr lvl="0" algn="ctr" defTabSz="800100">
            <a:lnSpc>
              <a:spcPct val="90000"/>
            </a:lnSpc>
            <a:spcBef>
              <a:spcPct val="0"/>
            </a:spcBef>
            <a:spcAft>
              <a:spcPct val="35000"/>
            </a:spcAft>
          </a:pPr>
          <a:endParaRPr lang="en-US" sz="1600" b="1" kern="1200" dirty="0"/>
        </a:p>
      </dsp:txBody>
      <dsp:txXfrm>
        <a:off x="5118193" y="277761"/>
        <a:ext cx="1553241" cy="833283"/>
      </dsp:txXfrm>
    </dsp:sp>
    <dsp:sp modelId="{12377BCB-77D6-4274-836C-171C327904DD}">
      <dsp:nvSpPr>
        <dsp:cNvPr id="0" name=""/>
        <dsp:cNvSpPr/>
      </dsp:nvSpPr>
      <dsp:spPr>
        <a:xfrm>
          <a:off x="3693166" y="1111045"/>
          <a:ext cx="4444180" cy="444418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Territorial </a:t>
          </a:r>
          <a:r>
            <a:rPr lang="en-US" sz="1800" b="1" kern="1200" dirty="0" err="1" smtClean="0">
              <a:solidFill>
                <a:schemeClr val="tx1"/>
              </a:solidFill>
            </a:rPr>
            <a:t>HBs</a:t>
          </a:r>
          <a:r>
            <a:rPr lang="en-US" sz="1800" b="1" kern="1200" dirty="0" smtClean="0">
              <a:solidFill>
                <a:schemeClr val="bg1"/>
              </a:solidFill>
            </a:rPr>
            <a:t> </a:t>
          </a:r>
          <a:r>
            <a:rPr lang="en-US" sz="1600" b="1" kern="1200" dirty="0" smtClean="0">
              <a:solidFill>
                <a:schemeClr val="bg1"/>
              </a:solidFill>
            </a:rPr>
            <a:t>– </a:t>
          </a:r>
          <a:r>
            <a:rPr lang="en-US" sz="1600" b="1" kern="1200" dirty="0" err="1" smtClean="0">
              <a:solidFill>
                <a:schemeClr val="bg1"/>
              </a:solidFill>
            </a:rPr>
            <a:t>Organising</a:t>
          </a:r>
          <a:r>
            <a:rPr lang="en-US" sz="1600" b="1" kern="1200" dirty="0" smtClean="0">
              <a:solidFill>
                <a:schemeClr val="bg1"/>
              </a:solidFill>
            </a:rPr>
            <a:t> all local delivery</a:t>
          </a:r>
        </a:p>
        <a:p>
          <a:pPr lvl="0" algn="ctr" defTabSz="800100">
            <a:lnSpc>
              <a:spcPct val="90000"/>
            </a:lnSpc>
            <a:spcBef>
              <a:spcPct val="0"/>
            </a:spcBef>
            <a:spcAft>
              <a:spcPct val="35000"/>
            </a:spcAft>
          </a:pPr>
          <a:r>
            <a:rPr lang="en-US" sz="1600" b="1" kern="1200" dirty="0" smtClean="0">
              <a:solidFill>
                <a:schemeClr val="bg1"/>
              </a:solidFill>
            </a:rPr>
            <a:t> </a:t>
          </a:r>
          <a:endParaRPr lang="en-US" sz="1400" b="1" kern="1200" dirty="0">
            <a:solidFill>
              <a:schemeClr val="bg1"/>
            </a:solidFill>
          </a:endParaRPr>
        </a:p>
      </dsp:txBody>
      <dsp:txXfrm>
        <a:off x="5138636" y="1377696"/>
        <a:ext cx="1553241" cy="799952"/>
      </dsp:txXfrm>
    </dsp:sp>
    <dsp:sp modelId="{E4E883F6-3AE2-4A36-AA00-6BEE59779BA5}">
      <dsp:nvSpPr>
        <dsp:cNvPr id="0" name=""/>
        <dsp:cNvSpPr/>
      </dsp:nvSpPr>
      <dsp:spPr>
        <a:xfrm>
          <a:off x="3935646" y="2222090"/>
          <a:ext cx="3918334" cy="333313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NHS National Team </a:t>
          </a:r>
          <a:r>
            <a:rPr lang="en-US" sz="1600" b="1" kern="1200" dirty="0" smtClean="0"/>
            <a:t>– planning, &amp; overseeing  all Delivery</a:t>
          </a:r>
          <a:endParaRPr lang="en-US" sz="1600" b="1" kern="1200" dirty="0"/>
        </a:p>
      </dsp:txBody>
      <dsp:txXfrm>
        <a:off x="4981842" y="2472075"/>
        <a:ext cx="1825943" cy="749955"/>
      </dsp:txXfrm>
    </dsp:sp>
    <dsp:sp modelId="{B63BB08A-EDDE-47EA-A341-5A54F472E695}">
      <dsp:nvSpPr>
        <dsp:cNvPr id="0" name=""/>
        <dsp:cNvSpPr/>
      </dsp:nvSpPr>
      <dsp:spPr>
        <a:xfrm>
          <a:off x="4783768" y="3333135"/>
          <a:ext cx="2222090" cy="222209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Scottish Government</a:t>
          </a:r>
        </a:p>
        <a:p>
          <a:pPr lvl="0" algn="ctr" defTabSz="711200">
            <a:lnSpc>
              <a:spcPct val="90000"/>
            </a:lnSpc>
            <a:spcBef>
              <a:spcPct val="0"/>
            </a:spcBef>
            <a:spcAft>
              <a:spcPct val="35000"/>
            </a:spcAft>
          </a:pPr>
          <a:r>
            <a:rPr lang="en-US" sz="1600" b="1" kern="1200" dirty="0" smtClean="0"/>
            <a:t>FM</a:t>
          </a:r>
        </a:p>
        <a:p>
          <a:pPr lvl="0" algn="ctr" defTabSz="711200">
            <a:lnSpc>
              <a:spcPct val="90000"/>
            </a:lnSpc>
            <a:spcBef>
              <a:spcPct val="0"/>
            </a:spcBef>
            <a:spcAft>
              <a:spcPct val="35000"/>
            </a:spcAft>
          </a:pPr>
          <a:r>
            <a:rPr lang="en-US" sz="1600" b="1" kern="1200" dirty="0" smtClean="0"/>
            <a:t>CS</a:t>
          </a:r>
        </a:p>
        <a:p>
          <a:pPr lvl="0" algn="ctr" defTabSz="711200">
            <a:lnSpc>
              <a:spcPct val="90000"/>
            </a:lnSpc>
            <a:spcBef>
              <a:spcPct val="0"/>
            </a:spcBef>
            <a:spcAft>
              <a:spcPct val="35000"/>
            </a:spcAft>
          </a:pPr>
          <a:r>
            <a:rPr lang="en-US" sz="1600" b="1" kern="1200" dirty="0" err="1" smtClean="0"/>
            <a:t>CMO</a:t>
          </a:r>
          <a:endParaRPr lang="en-US" sz="1600" b="1" kern="1200" dirty="0" smtClean="0"/>
        </a:p>
        <a:p>
          <a:pPr lvl="0" algn="ctr" defTabSz="711200">
            <a:lnSpc>
              <a:spcPct val="90000"/>
            </a:lnSpc>
            <a:spcBef>
              <a:spcPct val="0"/>
            </a:spcBef>
            <a:spcAft>
              <a:spcPct val="35000"/>
            </a:spcAft>
          </a:pPr>
          <a:r>
            <a:rPr lang="en-US" sz="1600" b="1" kern="1200" dirty="0" smtClean="0"/>
            <a:t>SG Vaccine Directorate</a:t>
          </a:r>
          <a:endParaRPr lang="en-US" sz="1600" b="1" kern="1200" dirty="0"/>
        </a:p>
      </dsp:txBody>
      <dsp:txXfrm>
        <a:off x="5109186" y="3888658"/>
        <a:ext cx="1571255" cy="11110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EC5A-1024-4E45-A1B0-E90934260C0A}">
      <dsp:nvSpPr>
        <dsp:cNvPr id="0" name=""/>
        <dsp:cNvSpPr/>
      </dsp:nvSpPr>
      <dsp:spPr>
        <a:xfrm>
          <a:off x="2085590" y="1670459"/>
          <a:ext cx="1010418" cy="1010418"/>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35000"/>
            </a:spcAft>
          </a:pPr>
          <a:endParaRPr lang="en-US" sz="4300" kern="1200"/>
        </a:p>
      </dsp:txBody>
      <dsp:txXfrm>
        <a:off x="2233562" y="1818431"/>
        <a:ext cx="714474" cy="714474"/>
      </dsp:txXfrm>
    </dsp:sp>
    <dsp:sp modelId="{410AD745-9D77-4B5D-AFB4-002C92C0876E}">
      <dsp:nvSpPr>
        <dsp:cNvPr id="0" name=""/>
        <dsp:cNvSpPr/>
      </dsp:nvSpPr>
      <dsp:spPr>
        <a:xfrm rot="16200000">
          <a:off x="2483424" y="1314155"/>
          <a:ext cx="214750" cy="319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515637" y="1410283"/>
        <a:ext cx="150325" cy="191744"/>
      </dsp:txXfrm>
    </dsp:sp>
    <dsp:sp modelId="{1D23E526-F48F-4888-9080-1D5FBD086937}">
      <dsp:nvSpPr>
        <dsp:cNvPr id="0" name=""/>
        <dsp:cNvSpPr/>
      </dsp:nvSpPr>
      <dsp:spPr>
        <a:xfrm>
          <a:off x="1959288" y="2246"/>
          <a:ext cx="1263022" cy="12630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Record </a:t>
          </a:r>
          <a:r>
            <a:rPr lang="en-US" sz="1200" kern="1200" dirty="0"/>
            <a:t>management, scheduling</a:t>
          </a:r>
        </a:p>
      </dsp:txBody>
      <dsp:txXfrm>
        <a:off x="2144253" y="187211"/>
        <a:ext cx="893092" cy="893092"/>
      </dsp:txXfrm>
    </dsp:sp>
    <dsp:sp modelId="{4CA613D9-5173-4B1B-B26B-BF1427365BAC}">
      <dsp:nvSpPr>
        <dsp:cNvPr id="0" name=""/>
        <dsp:cNvSpPr/>
      </dsp:nvSpPr>
      <dsp:spPr>
        <a:xfrm>
          <a:off x="3185151" y="2015881"/>
          <a:ext cx="214750" cy="319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3185151" y="2079796"/>
        <a:ext cx="150325" cy="191744"/>
      </dsp:txXfrm>
    </dsp:sp>
    <dsp:sp modelId="{A5B7CED8-6CDC-45F3-BFF8-1063BDDC3614}">
      <dsp:nvSpPr>
        <dsp:cNvPr id="0" name=""/>
        <dsp:cNvSpPr/>
      </dsp:nvSpPr>
      <dsp:spPr>
        <a:xfrm>
          <a:off x="3501199" y="1544157"/>
          <a:ext cx="1263022" cy="12630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Delivery </a:t>
          </a:r>
          <a:r>
            <a:rPr lang="en-US" sz="1200" kern="1200" dirty="0"/>
            <a:t>models</a:t>
          </a:r>
        </a:p>
      </dsp:txBody>
      <dsp:txXfrm>
        <a:off x="3686164" y="1729122"/>
        <a:ext cx="893092" cy="893092"/>
      </dsp:txXfrm>
    </dsp:sp>
    <dsp:sp modelId="{2C89DF50-5F48-4AD2-9369-CC21D73A08E4}">
      <dsp:nvSpPr>
        <dsp:cNvPr id="0" name=""/>
        <dsp:cNvSpPr/>
      </dsp:nvSpPr>
      <dsp:spPr>
        <a:xfrm rot="5400000">
          <a:off x="2483424" y="2717608"/>
          <a:ext cx="214750" cy="319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515637" y="2749311"/>
        <a:ext cx="150325" cy="191744"/>
      </dsp:txXfrm>
    </dsp:sp>
    <dsp:sp modelId="{1E42E84B-7E14-47D6-99C1-591BB801CB1B}">
      <dsp:nvSpPr>
        <dsp:cNvPr id="0" name=""/>
        <dsp:cNvSpPr/>
      </dsp:nvSpPr>
      <dsp:spPr>
        <a:xfrm>
          <a:off x="1959288" y="3086068"/>
          <a:ext cx="1263022" cy="12630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a:t>Governance, performance management</a:t>
          </a:r>
        </a:p>
      </dsp:txBody>
      <dsp:txXfrm>
        <a:off x="2144253" y="3271033"/>
        <a:ext cx="893092" cy="893092"/>
      </dsp:txXfrm>
    </dsp:sp>
    <dsp:sp modelId="{6C69E95E-CBBC-4498-8D19-F971A61997F8}">
      <dsp:nvSpPr>
        <dsp:cNvPr id="0" name=""/>
        <dsp:cNvSpPr/>
      </dsp:nvSpPr>
      <dsp:spPr>
        <a:xfrm rot="10800000">
          <a:off x="1781698" y="2015881"/>
          <a:ext cx="214750" cy="319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1846123" y="2079796"/>
        <a:ext cx="150325" cy="191744"/>
      </dsp:txXfrm>
    </dsp:sp>
    <dsp:sp modelId="{5257DB0E-7680-4062-A8EB-B5A2E8FD07E3}">
      <dsp:nvSpPr>
        <dsp:cNvPr id="0" name=""/>
        <dsp:cNvSpPr/>
      </dsp:nvSpPr>
      <dsp:spPr>
        <a:xfrm>
          <a:off x="417377" y="1544157"/>
          <a:ext cx="1263022" cy="12630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Workforce</a:t>
          </a:r>
          <a:endParaRPr lang="en-US" sz="1200" kern="1200" dirty="0"/>
        </a:p>
      </dsp:txBody>
      <dsp:txXfrm>
        <a:off x="602342" y="1729122"/>
        <a:ext cx="893092" cy="893092"/>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6D18A-479C-42BC-AE35-A1242995A2C6}" type="datetimeFigureOut">
              <a:rPr lang="en-GB" smtClean="0"/>
              <a:t>05/07/2022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4DC58C-F141-4C10-B32C-B3176F7D6124}" type="slidenum">
              <a:rPr lang="en-GB" smtClean="0"/>
              <a:t>‹#›</a:t>
            </a:fld>
            <a:endParaRPr lang="en-GB"/>
          </a:p>
        </p:txBody>
      </p:sp>
    </p:spTree>
    <p:extLst>
      <p:ext uri="{BB962C8B-B14F-4D97-AF65-F5344CB8AC3E}">
        <p14:creationId xmlns:p14="http://schemas.microsoft.com/office/powerpoint/2010/main" val="651738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Hi My name is Lynne Hamilton and i am the Programme Director working with Public Health Team in NHS Tayside.  I would like to finish off the presentation today with a brief insight into our Health Boards vaccination programme journey.  I have described it as our sprinted marathon as these phrases were used on a few occasions throughout the programme where although overall roll our was a marathon we often needed to accelerate beyond capacity to meet needs of the population</a:t>
            </a:r>
          </a:p>
          <a:p>
            <a:endParaRPr lang="en-GB" dirty="0"/>
          </a:p>
        </p:txBody>
      </p:sp>
      <p:sp>
        <p:nvSpPr>
          <p:cNvPr id="4" name="Slide Number Placeholder 3"/>
          <p:cNvSpPr>
            <a:spLocks noGrp="1"/>
          </p:cNvSpPr>
          <p:nvPr>
            <p:ph type="sldNum" sz="quarter" idx="10"/>
          </p:nvPr>
        </p:nvSpPr>
        <p:spPr/>
        <p:txBody>
          <a:bodyPr/>
          <a:lstStyle/>
          <a:p>
            <a:fld id="{094DC58C-F141-4C10-B32C-B3176F7D6124}" type="slidenum">
              <a:rPr lang="en-GB" smtClean="0"/>
              <a:t>33</a:t>
            </a:fld>
            <a:endParaRPr lang="en-GB"/>
          </a:p>
        </p:txBody>
      </p:sp>
    </p:spTree>
    <p:extLst>
      <p:ext uri="{BB962C8B-B14F-4D97-AF65-F5344CB8AC3E}">
        <p14:creationId xmlns:p14="http://schemas.microsoft.com/office/powerpoint/2010/main" val="1335710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And this is our Perth centre which is currently sited in the St Johns shopping centre in former </a:t>
            </a:r>
            <a:r>
              <a:rPr lang="en-GB" dirty="0" err="1" smtClean="0"/>
              <a:t>H&amp;M</a:t>
            </a:r>
            <a:r>
              <a:rPr lang="en-GB" dirty="0" smtClean="0"/>
              <a:t> store</a:t>
            </a:r>
          </a:p>
          <a:p>
            <a:endParaRPr lang="en-GB" dirty="0"/>
          </a:p>
        </p:txBody>
      </p:sp>
      <p:sp>
        <p:nvSpPr>
          <p:cNvPr id="4" name="Slide Number Placeholder 3"/>
          <p:cNvSpPr>
            <a:spLocks noGrp="1"/>
          </p:cNvSpPr>
          <p:nvPr>
            <p:ph type="sldNum" sz="quarter" idx="10"/>
          </p:nvPr>
        </p:nvSpPr>
        <p:spPr/>
        <p:txBody>
          <a:bodyPr/>
          <a:lstStyle/>
          <a:p>
            <a:fld id="{094DC58C-F141-4C10-B32C-B3176F7D6124}" type="slidenum">
              <a:rPr lang="en-GB" smtClean="0"/>
              <a:t>42</a:t>
            </a:fld>
            <a:endParaRPr lang="en-GB"/>
          </a:p>
        </p:txBody>
      </p:sp>
    </p:spTree>
    <p:extLst>
      <p:ext uri="{BB962C8B-B14F-4D97-AF65-F5344CB8AC3E}">
        <p14:creationId xmlns:p14="http://schemas.microsoft.com/office/powerpoint/2010/main" val="1736634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us the key lessons  of the programme to ensure the most person centred approach going forward is to maintain public confidence in the programme, to ensure we get it right re appointments and letters and patient experience</a:t>
            </a:r>
          </a:p>
          <a:p>
            <a:r>
              <a:rPr lang="en-GB" dirty="0" smtClean="0"/>
              <a:t>To have clear communications with the public and teams regarding who is eligible and when and for what</a:t>
            </a:r>
          </a:p>
          <a:p>
            <a:r>
              <a:rPr lang="en-GB" dirty="0" smtClean="0"/>
              <a:t>That appointing people does yield a higher uptake than asking people to contact /book online or drop in</a:t>
            </a:r>
          </a:p>
          <a:p>
            <a:r>
              <a:rPr lang="en-GB" dirty="0" smtClean="0"/>
              <a:t>That one size </a:t>
            </a:r>
            <a:r>
              <a:rPr lang="en-GB" dirty="0" err="1" smtClean="0"/>
              <a:t>doesnt</a:t>
            </a:r>
            <a:r>
              <a:rPr lang="en-GB" dirty="0" smtClean="0"/>
              <a:t> fit all and that the delivery model needs to be flexible to support those who find it harder to reach services and make accessibility as easy as possible whilst being efficient in delivery through our use of drop ins pop ups and work in local communities to ensure we are as inclusive as possible for all</a:t>
            </a:r>
          </a:p>
          <a:p>
            <a:endParaRPr lang="en-GB" dirty="0"/>
          </a:p>
        </p:txBody>
      </p:sp>
      <p:sp>
        <p:nvSpPr>
          <p:cNvPr id="4" name="Slide Number Placeholder 3"/>
          <p:cNvSpPr>
            <a:spLocks noGrp="1"/>
          </p:cNvSpPr>
          <p:nvPr>
            <p:ph type="sldNum" sz="quarter" idx="10"/>
          </p:nvPr>
        </p:nvSpPr>
        <p:spPr/>
        <p:txBody>
          <a:bodyPr/>
          <a:lstStyle/>
          <a:p>
            <a:fld id="{094DC58C-F141-4C10-B32C-B3176F7D6124}" type="slidenum">
              <a:rPr lang="en-GB" smtClean="0"/>
              <a:t>43</a:t>
            </a:fld>
            <a:endParaRPr lang="en-GB"/>
          </a:p>
        </p:txBody>
      </p:sp>
    </p:spTree>
    <p:extLst>
      <p:ext uri="{BB962C8B-B14F-4D97-AF65-F5344CB8AC3E}">
        <p14:creationId xmlns:p14="http://schemas.microsoft.com/office/powerpoint/2010/main" val="2234245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Thank you for listening to our Journey and we are all happy to take questions</a:t>
            </a:r>
          </a:p>
          <a:p>
            <a:endParaRPr lang="en-GB" dirty="0"/>
          </a:p>
        </p:txBody>
      </p:sp>
      <p:sp>
        <p:nvSpPr>
          <p:cNvPr id="4" name="Slide Number Placeholder 3"/>
          <p:cNvSpPr>
            <a:spLocks noGrp="1"/>
          </p:cNvSpPr>
          <p:nvPr>
            <p:ph type="sldNum" sz="quarter" idx="10"/>
          </p:nvPr>
        </p:nvSpPr>
        <p:spPr/>
        <p:txBody>
          <a:bodyPr/>
          <a:lstStyle/>
          <a:p>
            <a:fld id="{094DC58C-F141-4C10-B32C-B3176F7D6124}" type="slidenum">
              <a:rPr lang="en-GB" smtClean="0"/>
              <a:t>44</a:t>
            </a:fld>
            <a:endParaRPr lang="en-GB"/>
          </a:p>
        </p:txBody>
      </p:sp>
    </p:spTree>
    <p:extLst>
      <p:ext uri="{BB962C8B-B14F-4D97-AF65-F5344CB8AC3E}">
        <p14:creationId xmlns:p14="http://schemas.microsoft.com/office/powerpoint/2010/main" val="1003277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The Before ... Where were we at the start of </a:t>
            </a:r>
            <a:r>
              <a:rPr lang="en-GB" dirty="0" err="1" smtClean="0"/>
              <a:t>VTP</a:t>
            </a:r>
            <a:r>
              <a:rPr lang="en-GB" dirty="0" smtClean="0"/>
              <a:t> pre </a:t>
            </a:r>
            <a:r>
              <a:rPr lang="en-GB" dirty="0" err="1" smtClean="0"/>
              <a:t>covid</a:t>
            </a:r>
            <a:r>
              <a:rPr lang="en-GB" dirty="0" smtClean="0"/>
              <a:t>.... In Tayside preliminary work had commenced with a pilot in an outpatient hospital department using outpatient staff  to vaccinate the public in Forfar... The pilot had worked well but hadn’t really prepared us for what lay ahead...</a:t>
            </a:r>
          </a:p>
          <a:p>
            <a:endParaRPr lang="en-GB" dirty="0" smtClean="0"/>
          </a:p>
          <a:p>
            <a:r>
              <a:rPr lang="en-GB" dirty="0" smtClean="0"/>
              <a:t>In Tayside we were fortunate enough to have a very active general practices who we still relied on heavily to deliver the flu programme when </a:t>
            </a:r>
            <a:r>
              <a:rPr lang="en-GB" dirty="0" err="1" smtClean="0"/>
              <a:t>covid</a:t>
            </a:r>
            <a:r>
              <a:rPr lang="en-GB" dirty="0" smtClean="0"/>
              <a:t> struck so our 2020 flu campaign was in the main still delivered by general practice supplemented by some clinics arranged with bank staff and </a:t>
            </a:r>
            <a:r>
              <a:rPr lang="en-GB" dirty="0" err="1" smtClean="0"/>
              <a:t>HSCP</a:t>
            </a:r>
            <a:r>
              <a:rPr lang="en-GB" dirty="0" smtClean="0"/>
              <a:t> staff in hospital settings.  We ran small flu clinics supplemented by Occupational Health Team and had our most successful peer vaccination campaign in acute settings to date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094DC58C-F141-4C10-B32C-B3176F7D6124}" type="slidenum">
              <a:rPr lang="en-GB" smtClean="0"/>
              <a:t>34</a:t>
            </a:fld>
            <a:endParaRPr lang="en-GB"/>
          </a:p>
        </p:txBody>
      </p:sp>
    </p:spTree>
    <p:extLst>
      <p:ext uri="{BB962C8B-B14F-4D97-AF65-F5344CB8AC3E}">
        <p14:creationId xmlns:p14="http://schemas.microsoft.com/office/powerpoint/2010/main" val="2703483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stages of the </a:t>
            </a:r>
            <a:r>
              <a:rPr lang="en-GB" dirty="0" err="1" smtClean="0"/>
              <a:t>covid</a:t>
            </a:r>
            <a:r>
              <a:rPr lang="en-GB" dirty="0" smtClean="0"/>
              <a:t> vaccination programme were described as waves...  I remember using these images on slides to describe what was coming and will see form next slide the final or third wave got even bigger!..</a:t>
            </a:r>
          </a:p>
          <a:p>
            <a:endParaRPr lang="en-GB" dirty="0" smtClean="0"/>
          </a:p>
          <a:p>
            <a:r>
              <a:rPr lang="en-GB" dirty="0" smtClean="0"/>
              <a:t>We began our campaign with our first staff clinic opening on the </a:t>
            </a:r>
            <a:r>
              <a:rPr lang="en-GB" dirty="0" err="1" smtClean="0"/>
              <a:t>Ninewells</a:t>
            </a:r>
            <a:r>
              <a:rPr lang="en-GB" dirty="0" smtClean="0"/>
              <a:t> Hospital site for all staff ... Pfizer vaccine arrived first and training for thawing and reconstitution of these new mRNA vaccines began.  Supplies were tight and so were vaccinators and we struggled in early days to cover 6 vaccinators on shifts 7 days a week as  we started to plan for the roll out for </a:t>
            </a:r>
            <a:r>
              <a:rPr lang="en-GB" dirty="0" err="1" smtClean="0"/>
              <a:t>carehomes</a:t>
            </a:r>
            <a:r>
              <a:rPr lang="en-GB" dirty="0" smtClean="0"/>
              <a:t> and </a:t>
            </a:r>
            <a:r>
              <a:rPr lang="en-GB" dirty="0" err="1" smtClean="0"/>
              <a:t>housebounds</a:t>
            </a:r>
            <a:r>
              <a:rPr lang="en-GB" dirty="0" smtClean="0"/>
              <a:t>.... By 4</a:t>
            </a:r>
            <a:r>
              <a:rPr lang="en-GB" baseline="30000" dirty="0" smtClean="0"/>
              <a:t>th</a:t>
            </a:r>
            <a:r>
              <a:rPr lang="en-GB" dirty="0" smtClean="0"/>
              <a:t> of January we had our GPs lined up to deliver the first Astra Zeneca vaccine to the over </a:t>
            </a:r>
            <a:r>
              <a:rPr lang="en-GB" dirty="0" err="1" smtClean="0"/>
              <a:t>80s</a:t>
            </a:r>
            <a:r>
              <a:rPr lang="en-GB" dirty="0" smtClean="0"/>
              <a:t> in Scotland and  its roll out of first doses began across the region </a:t>
            </a:r>
          </a:p>
          <a:p>
            <a:endParaRPr lang="en-GB" dirty="0"/>
          </a:p>
        </p:txBody>
      </p:sp>
      <p:sp>
        <p:nvSpPr>
          <p:cNvPr id="4" name="Slide Number Placeholder 3"/>
          <p:cNvSpPr>
            <a:spLocks noGrp="1"/>
          </p:cNvSpPr>
          <p:nvPr>
            <p:ph type="sldNum" sz="quarter" idx="10"/>
          </p:nvPr>
        </p:nvSpPr>
        <p:spPr/>
        <p:txBody>
          <a:bodyPr/>
          <a:lstStyle/>
          <a:p>
            <a:fld id="{094DC58C-F141-4C10-B32C-B3176F7D6124}" type="slidenum">
              <a:rPr lang="en-GB" smtClean="0"/>
              <a:t>35</a:t>
            </a:fld>
            <a:endParaRPr lang="en-GB"/>
          </a:p>
        </p:txBody>
      </p:sp>
    </p:spTree>
    <p:extLst>
      <p:ext uri="{BB962C8B-B14F-4D97-AF65-F5344CB8AC3E}">
        <p14:creationId xmlns:p14="http://schemas.microsoft.com/office/powerpoint/2010/main" val="1664373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Then the tsunami stuck or  Wave 3...!</a:t>
            </a:r>
          </a:p>
          <a:p>
            <a:endParaRPr lang="en-GB" dirty="0" smtClean="0"/>
          </a:p>
          <a:p>
            <a:r>
              <a:rPr lang="en-GB" dirty="0" smtClean="0"/>
              <a:t>We knew by this stage we require to be delivering over 30,000 vaccines a week and we needed to move quickly... Within a weeks notice working with critical friends we managed to open and staff 2 mass vaccination centres and 3 smaller centres in Angus within outpatient departments by the beginning of March </a:t>
            </a:r>
          </a:p>
          <a:p>
            <a:endParaRPr lang="en-GB" dirty="0"/>
          </a:p>
        </p:txBody>
      </p:sp>
      <p:sp>
        <p:nvSpPr>
          <p:cNvPr id="4" name="Slide Number Placeholder 3"/>
          <p:cNvSpPr>
            <a:spLocks noGrp="1"/>
          </p:cNvSpPr>
          <p:nvPr>
            <p:ph type="sldNum" sz="quarter" idx="10"/>
          </p:nvPr>
        </p:nvSpPr>
        <p:spPr/>
        <p:txBody>
          <a:bodyPr/>
          <a:lstStyle/>
          <a:p>
            <a:fld id="{094DC58C-F141-4C10-B32C-B3176F7D6124}" type="slidenum">
              <a:rPr lang="en-GB" smtClean="0"/>
              <a:t>36</a:t>
            </a:fld>
            <a:endParaRPr lang="en-GB"/>
          </a:p>
        </p:txBody>
      </p:sp>
    </p:spTree>
    <p:extLst>
      <p:ext uri="{BB962C8B-B14F-4D97-AF65-F5344CB8AC3E}">
        <p14:creationId xmlns:p14="http://schemas.microsoft.com/office/powerpoint/2010/main" val="351751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Mentioned critical friends....</a:t>
            </a:r>
          </a:p>
          <a:p>
            <a:endParaRPr lang="en-GB" dirty="0" smtClean="0"/>
          </a:p>
          <a:p>
            <a:r>
              <a:rPr lang="en-GB" dirty="0" smtClean="0"/>
              <a:t>We would not have delivered what we have delivered had it not been for the close working and new relationships built with our partner agencies noted above... In Tayside our Local Resilience Partnerships with reps from all partner organisations moved mountains to ensure we had venues and support for venues across the region to best serve the population of Tayside.  From securing recreational facilities such as the large </a:t>
            </a:r>
            <a:r>
              <a:rPr lang="en-GB" dirty="0" err="1" smtClean="0"/>
              <a:t>Caird</a:t>
            </a:r>
            <a:r>
              <a:rPr lang="en-GB" dirty="0" smtClean="0"/>
              <a:t> concert Hall in Dundee, the ice rink in Perth and local concert halls, town halls to multiple community and leisure centres in rural areas and deprived communities.  Local Authorities and third sector partners also supported with staff volunteers  and contacts of those working with those who need more support to access services.</a:t>
            </a:r>
          </a:p>
          <a:p>
            <a:endParaRPr lang="en-GB" dirty="0" smtClean="0"/>
          </a:p>
          <a:p>
            <a:r>
              <a:rPr lang="en-GB" dirty="0" smtClean="0"/>
              <a:t>Local Police leads have supported us with vaccine safety and anti vax campaigns and protests , SAS have supported all Boards with the use of mobile bus for vaccinations and team of vaccinators which we have used locally for both remote and rural areas and areas of deprivation in cities and communities </a:t>
            </a:r>
          </a:p>
          <a:p>
            <a:endParaRPr lang="en-GB" dirty="0" smtClean="0"/>
          </a:p>
          <a:p>
            <a:r>
              <a:rPr lang="en-GB" dirty="0" smtClean="0"/>
              <a:t>Acute services and </a:t>
            </a:r>
            <a:r>
              <a:rPr lang="en-GB" dirty="0" err="1" smtClean="0"/>
              <a:t>HSCPs</a:t>
            </a:r>
            <a:r>
              <a:rPr lang="en-GB" dirty="0" smtClean="0"/>
              <a:t> have supported with release of staff to be deployed and trained for bank  shifts and with contacts and links to patients in inpatient settings and vulnerable groups</a:t>
            </a:r>
          </a:p>
          <a:p>
            <a:r>
              <a:rPr lang="en-GB" dirty="0" smtClean="0"/>
              <a:t>Our General Practice colleagues who supported 1</a:t>
            </a:r>
            <a:r>
              <a:rPr lang="en-GB" baseline="30000" dirty="0" smtClean="0"/>
              <a:t>st</a:t>
            </a:r>
            <a:r>
              <a:rPr lang="en-GB" dirty="0" smtClean="0"/>
              <a:t> dose roll out and both flu campaigns  to support uptake and person centred approach</a:t>
            </a:r>
          </a:p>
          <a:p>
            <a:r>
              <a:rPr lang="en-GB" dirty="0" smtClean="0"/>
              <a:t>And finally community pharmacies who have supported flu vaccinations for staff in </a:t>
            </a:r>
            <a:r>
              <a:rPr lang="en-GB" dirty="0" err="1" smtClean="0"/>
              <a:t>opast</a:t>
            </a:r>
            <a:r>
              <a:rPr lang="en-GB" dirty="0" smtClean="0"/>
              <a:t> and now through a local Service level agreement will deliver our travel vaccines</a:t>
            </a:r>
          </a:p>
          <a:p>
            <a:endParaRPr lang="en-GB" dirty="0"/>
          </a:p>
        </p:txBody>
      </p:sp>
      <p:sp>
        <p:nvSpPr>
          <p:cNvPr id="4" name="Slide Number Placeholder 3"/>
          <p:cNvSpPr>
            <a:spLocks noGrp="1"/>
          </p:cNvSpPr>
          <p:nvPr>
            <p:ph type="sldNum" sz="quarter" idx="10"/>
          </p:nvPr>
        </p:nvSpPr>
        <p:spPr/>
        <p:txBody>
          <a:bodyPr/>
          <a:lstStyle/>
          <a:p>
            <a:fld id="{094DC58C-F141-4C10-B32C-B3176F7D6124}" type="slidenum">
              <a:rPr lang="en-GB" smtClean="0"/>
              <a:t>37</a:t>
            </a:fld>
            <a:endParaRPr lang="en-GB"/>
          </a:p>
        </p:txBody>
      </p:sp>
    </p:spTree>
    <p:extLst>
      <p:ext uri="{BB962C8B-B14F-4D97-AF65-F5344CB8AC3E}">
        <p14:creationId xmlns:p14="http://schemas.microsoft.com/office/powerpoint/2010/main" val="1398931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Critical to moving out of the pandemic was the rapid roll out of vaccinations to the masses .  The more vaccinated the greater the reduction  on </a:t>
            </a:r>
            <a:r>
              <a:rPr lang="en-GB" dirty="0" err="1" smtClean="0"/>
              <a:t>nhs</a:t>
            </a:r>
            <a:r>
              <a:rPr lang="en-GB" dirty="0" smtClean="0"/>
              <a:t> services therefore in the early stages and waves priority had to be given to those most vulnerable and able to be accessed quickly to deliver most protection.  As the programme expanded attention then  shifted to how we encouraged uptake in those who have traditionally found it more difficult to access services.  Work commenced through an inclusivity </a:t>
            </a:r>
            <a:r>
              <a:rPr lang="en-GB" dirty="0" err="1" smtClean="0"/>
              <a:t>SLWG</a:t>
            </a:r>
            <a:r>
              <a:rPr lang="en-GB" dirty="0" smtClean="0"/>
              <a:t> to look at vaccination of those from </a:t>
            </a:r>
            <a:r>
              <a:rPr lang="en-GB" dirty="0" err="1" smtClean="0"/>
              <a:t>BAME</a:t>
            </a:r>
            <a:r>
              <a:rPr lang="en-GB" dirty="0" smtClean="0"/>
              <a:t> network, seasonal workers, Travelling communities, those who are homeless or have substance misuse issues or those who have mental health and learning difficulties to name some of the groups</a:t>
            </a:r>
          </a:p>
          <a:p>
            <a:r>
              <a:rPr lang="en-GB" dirty="0" smtClean="0"/>
              <a:t>We moved then to an outreach model and open drop in model to further support increased uptake and provided clinics in areas of deprivation, mosques, farms, Football matches, </a:t>
            </a:r>
            <a:r>
              <a:rPr lang="en-GB" dirty="0" err="1" smtClean="0"/>
              <a:t>carnoustie</a:t>
            </a:r>
            <a:r>
              <a:rPr lang="en-GB" dirty="0" smtClean="0"/>
              <a:t> Golf open, Homeless shelters, Supermarket car parks , rural and remote villages and even on a moving Boat! </a:t>
            </a:r>
          </a:p>
          <a:p>
            <a:endParaRPr lang="en-GB" dirty="0" smtClean="0"/>
          </a:p>
          <a:p>
            <a:r>
              <a:rPr lang="en-GB" dirty="0" smtClean="0"/>
              <a:t>These clinics were all well attended and vaccinations were given to those who would have never actively sought out vaccination</a:t>
            </a:r>
          </a:p>
          <a:p>
            <a:endParaRPr lang="en-GB" dirty="0" smtClean="0"/>
          </a:p>
          <a:p>
            <a:r>
              <a:rPr lang="en-GB" dirty="0" smtClean="0"/>
              <a:t>Laterally the teams have risen to the challenge of providing vaccinations to those firstly 12 and 15 and most recently have enjoyed dressing up and decorating centres to make them as child friendly as possible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094DC58C-F141-4C10-B32C-B3176F7D6124}" type="slidenum">
              <a:rPr lang="en-GB" smtClean="0"/>
              <a:t>38</a:t>
            </a:fld>
            <a:endParaRPr lang="en-GB"/>
          </a:p>
        </p:txBody>
      </p:sp>
    </p:spTree>
    <p:extLst>
      <p:ext uri="{BB962C8B-B14F-4D97-AF65-F5344CB8AC3E}">
        <p14:creationId xmlns:p14="http://schemas.microsoft.com/office/powerpoint/2010/main" val="64407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Critical to the success of the programme was the one for all approach and the significant effort which went into ensuring all Boards rolled out the programme to the different age cohorts in a timely and consistent manner.... From the blue envelopes and appointing systems to vaccine ordering and clear communication plans , messaging all had to be in sync to avoid confusion and risk losing public confidence in the programme.  This not only involved working with c </a:t>
            </a:r>
            <a:r>
              <a:rPr lang="en-GB" dirty="0" err="1" smtClean="0"/>
              <a:t>omplex</a:t>
            </a:r>
            <a:r>
              <a:rPr lang="en-GB" dirty="0" smtClean="0"/>
              <a:t> appointing and scheduling systems, ensuring enough vaccine had been ordered, planning </a:t>
            </a:r>
            <a:r>
              <a:rPr lang="en-GB" dirty="0" err="1" smtClean="0"/>
              <a:t>clincis</a:t>
            </a:r>
            <a:r>
              <a:rPr lang="en-GB" dirty="0" smtClean="0"/>
              <a:t> and making sure clinics had the correctly skilled and trained staff to support and ran hours to suit patients and encourage uptake.  In addition to ensuring tight governance and standards were updated and maintained by all to ensure patient safety</a:t>
            </a:r>
          </a:p>
          <a:p>
            <a:endParaRPr lang="en-GB" dirty="0" smtClean="0"/>
          </a:p>
          <a:p>
            <a:r>
              <a:rPr lang="en-GB" dirty="0" smtClean="0"/>
              <a:t>I think is fair to say this has been the biggest logistical challenge we have seen since a War</a:t>
            </a:r>
          </a:p>
          <a:p>
            <a:endParaRPr lang="en-GB" dirty="0"/>
          </a:p>
        </p:txBody>
      </p:sp>
      <p:sp>
        <p:nvSpPr>
          <p:cNvPr id="4" name="Slide Number Placeholder 3"/>
          <p:cNvSpPr>
            <a:spLocks noGrp="1"/>
          </p:cNvSpPr>
          <p:nvPr>
            <p:ph type="sldNum" sz="quarter" idx="10"/>
          </p:nvPr>
        </p:nvSpPr>
        <p:spPr/>
        <p:txBody>
          <a:bodyPr/>
          <a:lstStyle/>
          <a:p>
            <a:fld id="{094DC58C-F141-4C10-B32C-B3176F7D6124}" type="slidenum">
              <a:rPr lang="en-GB" smtClean="0"/>
              <a:t>39</a:t>
            </a:fld>
            <a:endParaRPr lang="en-GB"/>
          </a:p>
        </p:txBody>
      </p:sp>
    </p:spTree>
    <p:extLst>
      <p:ext uri="{BB962C8B-B14F-4D97-AF65-F5344CB8AC3E}">
        <p14:creationId xmlns:p14="http://schemas.microsoft.com/office/powerpoint/2010/main" val="2683937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the after... Where are we now... Well in Tayside we now have 2 mass vaccination centres now moved out into high street venues as leisure and recreation services began to mobilise .  These come with own challenges re lease agreements and durations of lease and degree of uncertainty re tenure</a:t>
            </a:r>
          </a:p>
          <a:p>
            <a:r>
              <a:rPr lang="en-GB" dirty="0" smtClean="0"/>
              <a:t>We have 5 main medium size venues in five main centres of population across the region and we have now access through local authorities and local churches  to 7 smaller more rural pop up venues which we have used successfully for the spring campaign reducing travel time for some patients in these areas</a:t>
            </a:r>
          </a:p>
          <a:p>
            <a:r>
              <a:rPr lang="en-GB" dirty="0" smtClean="0"/>
              <a:t>We have a team in each area covering </a:t>
            </a:r>
            <a:r>
              <a:rPr lang="en-GB" dirty="0" err="1" smtClean="0"/>
              <a:t>carehome</a:t>
            </a:r>
            <a:r>
              <a:rPr lang="en-GB" dirty="0" smtClean="0"/>
              <a:t> vaccinations, housebound visits and providing ongoing inclusivity work in each area </a:t>
            </a:r>
          </a:p>
          <a:p>
            <a:r>
              <a:rPr lang="en-GB" dirty="0" smtClean="0"/>
              <a:t>We have established an internal team of call handlers who can book and schedule appointments both locally and nationally </a:t>
            </a:r>
          </a:p>
          <a:p>
            <a:r>
              <a:rPr lang="en-GB" dirty="0" smtClean="0"/>
              <a:t>We have as noted secured community pharmacy support for travel vaccination delivery and we currently have over 200 </a:t>
            </a:r>
            <a:r>
              <a:rPr lang="en-GB" dirty="0" err="1" smtClean="0"/>
              <a:t>wte</a:t>
            </a:r>
            <a:r>
              <a:rPr lang="en-GB" dirty="0" smtClean="0"/>
              <a:t> vaccinators on our books and have trained over 600 vaccinators with around 300 still on local bank</a:t>
            </a:r>
          </a:p>
          <a:p>
            <a:endParaRPr lang="en-GB" dirty="0"/>
          </a:p>
        </p:txBody>
      </p:sp>
      <p:sp>
        <p:nvSpPr>
          <p:cNvPr id="4" name="Slide Number Placeholder 3"/>
          <p:cNvSpPr>
            <a:spLocks noGrp="1"/>
          </p:cNvSpPr>
          <p:nvPr>
            <p:ph type="sldNum" sz="quarter" idx="10"/>
          </p:nvPr>
        </p:nvSpPr>
        <p:spPr/>
        <p:txBody>
          <a:bodyPr/>
          <a:lstStyle/>
          <a:p>
            <a:fld id="{094DC58C-F141-4C10-B32C-B3176F7D6124}" type="slidenum">
              <a:rPr lang="en-GB" smtClean="0"/>
              <a:t>40</a:t>
            </a:fld>
            <a:endParaRPr lang="en-GB"/>
          </a:p>
        </p:txBody>
      </p:sp>
    </p:spTree>
    <p:extLst>
      <p:ext uri="{BB962C8B-B14F-4D97-AF65-F5344CB8AC3E}">
        <p14:creationId xmlns:p14="http://schemas.microsoft.com/office/powerpoint/2010/main" val="1984729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Just wanted to show a couple of images of our larger centres this is </a:t>
            </a:r>
            <a:r>
              <a:rPr lang="en-GB" dirty="0" err="1" smtClean="0"/>
              <a:t>dundee</a:t>
            </a:r>
            <a:r>
              <a:rPr lang="en-GB" dirty="0" smtClean="0"/>
              <a:t> central which occupies a former Zara store </a:t>
            </a:r>
          </a:p>
          <a:p>
            <a:endParaRPr lang="en-GB" dirty="0"/>
          </a:p>
        </p:txBody>
      </p:sp>
      <p:sp>
        <p:nvSpPr>
          <p:cNvPr id="4" name="Slide Number Placeholder 3"/>
          <p:cNvSpPr>
            <a:spLocks noGrp="1"/>
          </p:cNvSpPr>
          <p:nvPr>
            <p:ph type="sldNum" sz="quarter" idx="10"/>
          </p:nvPr>
        </p:nvSpPr>
        <p:spPr/>
        <p:txBody>
          <a:bodyPr/>
          <a:lstStyle/>
          <a:p>
            <a:fld id="{094DC58C-F141-4C10-B32C-B3176F7D6124}" type="slidenum">
              <a:rPr lang="en-GB" smtClean="0"/>
              <a:t>41</a:t>
            </a:fld>
            <a:endParaRPr lang="en-GB"/>
          </a:p>
        </p:txBody>
      </p:sp>
    </p:spTree>
    <p:extLst>
      <p:ext uri="{BB962C8B-B14F-4D97-AF65-F5344CB8AC3E}">
        <p14:creationId xmlns:p14="http://schemas.microsoft.com/office/powerpoint/2010/main" val="2013996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nhs_ppt_widescreen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 y="0"/>
            <a:ext cx="12185904" cy="6858000"/>
          </a:xfrm>
          <a:prstGeom prst="rect">
            <a:avLst/>
          </a:prstGeom>
        </p:spPr>
      </p:pic>
      <p:sp>
        <p:nvSpPr>
          <p:cNvPr id="6" name="Title 1"/>
          <p:cNvSpPr>
            <a:spLocks noGrp="1"/>
          </p:cNvSpPr>
          <p:nvPr>
            <p:ph type="title"/>
          </p:nvPr>
        </p:nvSpPr>
        <p:spPr>
          <a:xfrm>
            <a:off x="736411" y="2346781"/>
            <a:ext cx="10515600" cy="1325563"/>
          </a:xfrm>
        </p:spPr>
        <p:txBody>
          <a:bodyPr/>
          <a:lstStyle>
            <a:lvl1pPr>
              <a:defRPr b="1">
                <a:solidFill>
                  <a:schemeClr val="bg1"/>
                </a:solidFill>
              </a:defRPr>
            </a:lvl1pPr>
          </a:lstStyle>
          <a:p>
            <a:endParaRPr lang="en-GB" dirty="0"/>
          </a:p>
        </p:txBody>
      </p:sp>
      <p:pic>
        <p:nvPicPr>
          <p:cNvPr id="4" name="Picture 3" descr="nhs_ppt_widescreen_v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4456" t="57139" b="21431"/>
          <a:stretch/>
        </p:blipFill>
        <p:spPr>
          <a:xfrm>
            <a:off x="8956110" y="5248403"/>
            <a:ext cx="3112718" cy="146972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4385" y="5789896"/>
            <a:ext cx="1739902" cy="656813"/>
          </a:xfrm>
          <a:prstGeom prst="rect">
            <a:avLst/>
          </a:prstGeom>
        </p:spPr>
      </p:pic>
    </p:spTree>
    <p:extLst>
      <p:ext uri="{BB962C8B-B14F-4D97-AF65-F5344CB8AC3E}">
        <p14:creationId xmlns:p14="http://schemas.microsoft.com/office/powerpoint/2010/main" val="7525002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nhs_ppt_widescreen2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dirty="0" smtClean="0"/>
              <a:t>Title here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4C1CEAE3-FD97-44DC-8D39-0996EB8D0EE8}" type="datetimeFigureOut">
              <a:rPr lang="en-GB" smtClean="0"/>
              <a:t>05/07/2022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1564F2-4FC3-4444-8AA3-1C09FF358128}" type="slidenum">
              <a:rPr lang="en-GB" smtClean="0"/>
              <a:t>‹#›</a:t>
            </a:fld>
            <a:endParaRPr lang="en-GB"/>
          </a:p>
        </p:txBody>
      </p:sp>
      <p:sp>
        <p:nvSpPr>
          <p:cNvPr id="8" name="Rectangle 7"/>
          <p:cNvSpPr/>
          <p:nvPr userDrawn="1"/>
        </p:nvSpPr>
        <p:spPr>
          <a:xfrm>
            <a:off x="9619989" y="5323562"/>
            <a:ext cx="2455101" cy="134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7258" y="5782098"/>
            <a:ext cx="1819659" cy="664611"/>
          </a:xfrm>
          <a:prstGeom prst="rect">
            <a:avLst/>
          </a:prstGeom>
        </p:spPr>
      </p:pic>
    </p:spTree>
    <p:extLst>
      <p:ext uri="{BB962C8B-B14F-4D97-AF65-F5344CB8AC3E}">
        <p14:creationId xmlns:p14="http://schemas.microsoft.com/office/powerpoint/2010/main" val="3137156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CEAE3-FD97-44DC-8D39-0996EB8D0EE8}" type="datetimeFigureOut">
              <a:rPr lang="en-GB" smtClean="0"/>
              <a:t>05/07/2022</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564F2-4FC3-4444-8AA3-1C09FF358128}" type="slidenum">
              <a:rPr lang="en-GB" smtClean="0"/>
              <a:t>‹#›</a:t>
            </a:fld>
            <a:endParaRPr lang="en-GB"/>
          </a:p>
        </p:txBody>
      </p:sp>
    </p:spTree>
    <p:extLst>
      <p:ext uri="{BB962C8B-B14F-4D97-AF65-F5344CB8AC3E}">
        <p14:creationId xmlns:p14="http://schemas.microsoft.com/office/powerpoint/2010/main" val="51381866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2.svg"/><Relationship Id="rId18" Type="http://schemas.openxmlformats.org/officeDocument/2006/relationships/image" Target="../media/image57.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image" Target="../media/image29.png"/><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48.svg"/><Relationship Id="rId1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www.bing.com/videos/search?q=role+up+your+sleaves+scotland+covid+booster+campaign+video&amp;&amp;view=detail&amp;mid=7784F5ED56496D9C1BA67784F5ED56496D9C1BA6&amp;&amp;FORM=VRDGAR&amp;ru=%2Fvideos%2Fsearch%3Fq%3Drole%2Bup%2Byour%2Bsleaves%2Bscotland%2Bcovid%2Bbooster%2Bcampaign%2Bvideo%26FORM%3DVDRESM" TargetMode="External"/><Relationship Id="rId4" Type="http://schemas.openxmlformats.org/officeDocument/2006/relationships/hyperlink" Target="https://www.nhsinform.scot/covid-19-vaccine/" TargetMode="External"/><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3" Type="http://schemas.openxmlformats.org/officeDocument/2006/relationships/hyperlink" Target="http://bit.ly/child_vacc_stats_annual"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174" y="2300599"/>
            <a:ext cx="10515600" cy="1325563"/>
          </a:xfrm>
        </p:spPr>
        <p:txBody>
          <a:bodyPr>
            <a:normAutofit/>
          </a:bodyPr>
          <a:lstStyle/>
          <a:p>
            <a:pPr algn="ctr"/>
            <a:r>
              <a:rPr lang="en-US" sz="4000" dirty="0" smtClean="0"/>
              <a:t>The Impact of the COVID-19 Vaccination </a:t>
            </a:r>
            <a:r>
              <a:rPr lang="en-US" sz="4000" dirty="0" err="1" smtClean="0"/>
              <a:t>Programme</a:t>
            </a:r>
            <a:r>
              <a:rPr lang="en-US" sz="4000" dirty="0" smtClean="0"/>
              <a:t> on Vaccine Transformation</a:t>
            </a:r>
            <a:endParaRPr lang="en-US" sz="4000" dirty="0"/>
          </a:p>
        </p:txBody>
      </p:sp>
      <p:sp>
        <p:nvSpPr>
          <p:cNvPr id="4" name="Subtitle 2"/>
          <p:cNvSpPr txBox="1">
            <a:spLocks/>
          </p:cNvSpPr>
          <p:nvPr/>
        </p:nvSpPr>
        <p:spPr>
          <a:xfrm>
            <a:off x="0" y="4113315"/>
            <a:ext cx="12192000" cy="1557812"/>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2400" dirty="0" smtClean="0">
              <a:solidFill>
                <a:schemeClr val="bg1"/>
              </a:solidFill>
            </a:endParaRPr>
          </a:p>
          <a:p>
            <a:pPr marL="0" indent="0" algn="ctr">
              <a:buNone/>
            </a:pPr>
            <a:r>
              <a:rPr lang="en-GB" sz="2400" dirty="0" smtClean="0">
                <a:solidFill>
                  <a:schemeClr val="bg1"/>
                </a:solidFill>
              </a:rPr>
              <a:t>Kerry McKenzie – Head of Service, Public Health Scotland</a:t>
            </a:r>
            <a:endParaRPr lang="en-GB" sz="2400" dirty="0">
              <a:solidFill>
                <a:schemeClr val="bg1"/>
              </a:solidFill>
            </a:endParaRPr>
          </a:p>
        </p:txBody>
      </p:sp>
    </p:spTree>
    <p:extLst>
      <p:ext uri="{BB962C8B-B14F-4D97-AF65-F5344CB8AC3E}">
        <p14:creationId xmlns:p14="http://schemas.microsoft.com/office/powerpoint/2010/main" val="3855482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0021994-B217-4AA3-AE9D-9E718CDF5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627" y="176748"/>
            <a:ext cx="8562975" cy="557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048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Vaccine Transformation Programme</a:t>
            </a:r>
            <a:endParaRPr lang="en-GB" sz="3600" dirty="0"/>
          </a:p>
        </p:txBody>
      </p:sp>
      <p:sp>
        <p:nvSpPr>
          <p:cNvPr id="3" name="Content Placeholder 2"/>
          <p:cNvSpPr>
            <a:spLocks noGrp="1"/>
          </p:cNvSpPr>
          <p:nvPr>
            <p:ph idx="1"/>
          </p:nvPr>
        </p:nvSpPr>
        <p:spPr/>
        <p:txBody>
          <a:bodyPr>
            <a:normAutofit fontScale="62500" lnSpcReduction="20000"/>
          </a:bodyPr>
          <a:lstStyle/>
          <a:p>
            <a:pPr>
              <a:lnSpc>
                <a:spcPct val="120000"/>
              </a:lnSpc>
            </a:pPr>
            <a:r>
              <a:rPr lang="en-GB" dirty="0">
                <a:latin typeface="Arial" panose="020B0604020202020204" pitchFamily="34" charset="0"/>
                <a:cs typeface="Arial" panose="020B0604020202020204" pitchFamily="34" charset="0"/>
              </a:rPr>
              <a:t>Agreed in 2017 by Scottish Government and Scottish General Practitioners’ Committee (</a:t>
            </a:r>
            <a:r>
              <a:rPr lang="en-GB" dirty="0" err="1">
                <a:latin typeface="Arial" panose="020B0604020202020204" pitchFamily="34" charset="0"/>
                <a:cs typeface="Arial" panose="020B0604020202020204" pitchFamily="34" charset="0"/>
              </a:rPr>
              <a:t>SGPC</a:t>
            </a:r>
            <a:r>
              <a:rPr lang="en-GB" dirty="0">
                <a:latin typeface="Arial" panose="020B0604020202020204" pitchFamily="34" charset="0"/>
                <a:cs typeface="Arial" panose="020B0604020202020204" pitchFamily="34" charset="0"/>
              </a:rPr>
              <a:t>)</a:t>
            </a:r>
          </a:p>
          <a:p>
            <a:pPr>
              <a:lnSpc>
                <a:spcPct val="120000"/>
              </a:lnSpc>
            </a:pPr>
            <a:r>
              <a:rPr lang="en-GB" dirty="0">
                <a:latin typeface="Arial" panose="020B0604020202020204" pitchFamily="34" charset="0"/>
                <a:cs typeface="Arial" panose="020B0604020202020204" pitchFamily="34" charset="0"/>
              </a:rPr>
              <a:t>Transfer of vaccination services from GP led delivery to NHS Board/Health and Social Care Partnership (</a:t>
            </a:r>
            <a:r>
              <a:rPr lang="en-GB" dirty="0" err="1">
                <a:latin typeface="Arial" panose="020B0604020202020204" pitchFamily="34" charset="0"/>
                <a:cs typeface="Arial" panose="020B0604020202020204" pitchFamily="34" charset="0"/>
              </a:rPr>
              <a:t>HSCP</a:t>
            </a:r>
            <a:r>
              <a:rPr lang="en-GB" dirty="0">
                <a:latin typeface="Arial" panose="020B0604020202020204" pitchFamily="34" charset="0"/>
                <a:cs typeface="Arial" panose="020B0604020202020204" pitchFamily="34" charset="0"/>
              </a:rPr>
              <a:t>) model</a:t>
            </a:r>
          </a:p>
          <a:p>
            <a:pPr>
              <a:lnSpc>
                <a:spcPct val="120000"/>
              </a:lnSpc>
            </a:pPr>
            <a:r>
              <a:rPr lang="en-GB" dirty="0">
                <a:latin typeface="Arial" panose="020B0604020202020204" pitchFamily="34" charset="0"/>
                <a:cs typeface="Arial" panose="020B0604020202020204" pitchFamily="34" charset="0"/>
              </a:rPr>
              <a:t>Initially indicated for April 2021; transfer completed 1 April 2022</a:t>
            </a:r>
          </a:p>
          <a:p>
            <a:pPr>
              <a:lnSpc>
                <a:spcPct val="120000"/>
              </a:lnSpc>
            </a:pPr>
            <a:r>
              <a:rPr lang="en-GB" dirty="0">
                <a:latin typeface="Arial" panose="020B0604020202020204" pitchFamily="34" charset="0"/>
                <a:cs typeface="Arial" panose="020B0604020202020204" pitchFamily="34" charset="0"/>
              </a:rPr>
              <a:t>Includes all routine childhood and adult immunisations</a:t>
            </a:r>
          </a:p>
          <a:p>
            <a:pPr>
              <a:lnSpc>
                <a:spcPct val="120000"/>
              </a:lnSpc>
            </a:pPr>
            <a:r>
              <a:rPr lang="en-GB" dirty="0">
                <a:latin typeface="Arial" panose="020B0604020202020204" pitchFamily="34" charset="0"/>
                <a:cs typeface="Arial" panose="020B0604020202020204" pitchFamily="34" charset="0"/>
              </a:rPr>
              <a:t>Also travel vaccines and ad hoc vaccines required for clinical risk or health protection response </a:t>
            </a:r>
          </a:p>
          <a:p>
            <a:pPr>
              <a:lnSpc>
                <a:spcPct val="120000"/>
              </a:lnSpc>
            </a:pPr>
            <a:r>
              <a:rPr lang="en-GB" dirty="0">
                <a:latin typeface="Arial" panose="020B0604020202020204" pitchFamily="34" charset="0"/>
                <a:cs typeface="Arial" panose="020B0604020202020204" pitchFamily="34" charset="0"/>
              </a:rPr>
              <a:t>Scottish Government have led this Programme</a:t>
            </a:r>
          </a:p>
          <a:p>
            <a:pPr>
              <a:lnSpc>
                <a:spcPct val="120000"/>
              </a:lnSpc>
            </a:pPr>
            <a:r>
              <a:rPr lang="en-GB" dirty="0">
                <a:latin typeface="Arial" panose="020B0604020202020204" pitchFamily="34" charset="0"/>
                <a:cs typeface="Arial" panose="020B0604020202020204" pitchFamily="34" charset="0"/>
              </a:rPr>
              <a:t>Vaccines for school aged children already Board-led</a:t>
            </a:r>
          </a:p>
          <a:p>
            <a:pPr>
              <a:lnSpc>
                <a:spcPct val="120000"/>
              </a:lnSpc>
            </a:pPr>
            <a:r>
              <a:rPr lang="en-GB" dirty="0">
                <a:latin typeface="Arial" panose="020B0604020202020204" pitchFamily="34" charset="0"/>
                <a:cs typeface="Arial" panose="020B0604020202020204" pitchFamily="34" charset="0"/>
              </a:rPr>
              <a:t>Some Boards were already transitioning to different staff and clinics for efficiency and sustainability.  Some changes visible to public; others not</a:t>
            </a:r>
          </a:p>
          <a:p>
            <a:pPr>
              <a:lnSpc>
                <a:spcPct val="120000"/>
              </a:lnSpc>
            </a:pPr>
            <a:r>
              <a:rPr lang="en-GB" dirty="0">
                <a:latin typeface="Arial" panose="020B0604020202020204" pitchFamily="34" charset="0"/>
                <a:cs typeface="Arial" panose="020B0604020202020204" pitchFamily="34" charset="0"/>
              </a:rPr>
              <a:t>Pandemic has both disrupted and facilitated this transition </a:t>
            </a:r>
          </a:p>
          <a:p>
            <a:endParaRPr lang="en-GB" dirty="0"/>
          </a:p>
        </p:txBody>
      </p:sp>
    </p:spTree>
    <p:extLst>
      <p:ext uri="{BB962C8B-B14F-4D97-AF65-F5344CB8AC3E}">
        <p14:creationId xmlns:p14="http://schemas.microsoft.com/office/powerpoint/2010/main" val="772304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437" y="207749"/>
            <a:ext cx="10515600" cy="1325563"/>
          </a:xfrm>
        </p:spPr>
        <p:txBody>
          <a:bodyPr>
            <a:normAutofit/>
          </a:bodyPr>
          <a:lstStyle/>
          <a:p>
            <a:r>
              <a:rPr lang="en-GB" sz="3600" dirty="0" smtClean="0"/>
              <a:t>High uptake maintained during pandemic</a:t>
            </a:r>
            <a:endParaRPr lang="en-GB" sz="3600" dirty="0"/>
          </a:p>
        </p:txBody>
      </p:sp>
      <p:sp>
        <p:nvSpPr>
          <p:cNvPr id="5" name="Content Placeholder 5"/>
          <p:cNvSpPr>
            <a:spLocks noGrp="1"/>
          </p:cNvSpPr>
          <p:nvPr>
            <p:ph sz="half" idx="4294967295"/>
          </p:nvPr>
        </p:nvSpPr>
        <p:spPr>
          <a:xfrm>
            <a:off x="5826211" y="3963593"/>
            <a:ext cx="5181600" cy="2573380"/>
          </a:xfrm>
          <a:prstGeom prst="rect">
            <a:avLst/>
          </a:prstGeom>
        </p:spPr>
        <p:txBody>
          <a:bodyPr>
            <a:noAutofit/>
          </a:bodyPr>
          <a:lstStyle/>
          <a:p>
            <a:pPr marL="285750" indent="-285750"/>
            <a:r>
              <a:rPr lang="en-GB" sz="2000" dirty="0"/>
              <a:t>Attendance stable in first lockdown</a:t>
            </a:r>
          </a:p>
          <a:p>
            <a:pPr marL="285750" indent="-285750"/>
            <a:r>
              <a:rPr lang="en-GB" sz="2000" dirty="0"/>
              <a:t>Vaccine Transformation programme facilitated adaptation</a:t>
            </a:r>
          </a:p>
          <a:p>
            <a:pPr marL="285750" indent="-285750"/>
            <a:r>
              <a:rPr lang="en-GB" sz="2000" dirty="0"/>
              <a:t>Access; home vaccination if shielding</a:t>
            </a:r>
          </a:p>
          <a:p>
            <a:pPr marL="285750" indent="-285750"/>
            <a:r>
              <a:rPr lang="en-GB" sz="2000" dirty="0"/>
              <a:t>Rapid data analysis</a:t>
            </a:r>
          </a:p>
          <a:p>
            <a:pPr marL="285750" indent="-285750"/>
            <a:r>
              <a:rPr lang="en-GB" sz="2000" dirty="0"/>
              <a:t>Personal telephone reminders</a:t>
            </a:r>
          </a:p>
          <a:p>
            <a:pPr marL="285750" indent="-285750"/>
            <a:r>
              <a:rPr lang="en-GB" sz="2000" dirty="0"/>
              <a:t>National support</a:t>
            </a:r>
          </a:p>
          <a:p>
            <a:endParaRPr lang="en-GB" sz="2000" dirty="0"/>
          </a:p>
        </p:txBody>
      </p:sp>
      <p:pic>
        <p:nvPicPr>
          <p:cNvPr id="6" name="Picture 5">
            <a:extLst>
              <a:ext uri="{FF2B5EF4-FFF2-40B4-BE49-F238E27FC236}">
                <a16:creationId xmlns:a16="http://schemas.microsoft.com/office/drawing/2014/main" id="{9606BDFD-23AE-41AB-A378-2F4A6FB6BA45}"/>
              </a:ext>
            </a:extLst>
          </p:cNvPr>
          <p:cNvPicPr>
            <a:picLocks noChangeAspect="1"/>
          </p:cNvPicPr>
          <p:nvPr/>
        </p:nvPicPr>
        <p:blipFill rotWithShape="1">
          <a:blip r:embed="rId2"/>
          <a:srcRect l="22587" t="12403" r="24564" b="36125"/>
          <a:stretch/>
        </p:blipFill>
        <p:spPr>
          <a:xfrm>
            <a:off x="962289" y="1533312"/>
            <a:ext cx="4375306" cy="2397032"/>
          </a:xfrm>
          <a:prstGeom prst="rect">
            <a:avLst/>
          </a:prstGeom>
        </p:spPr>
      </p:pic>
      <p:pic>
        <p:nvPicPr>
          <p:cNvPr id="7" name="Picture 6">
            <a:extLst>
              <a:ext uri="{FF2B5EF4-FFF2-40B4-BE49-F238E27FC236}">
                <a16:creationId xmlns:a16="http://schemas.microsoft.com/office/drawing/2014/main" id="{0814BF59-31C1-4F20-BAFF-C6A29D76C476}"/>
              </a:ext>
            </a:extLst>
          </p:cNvPr>
          <p:cNvPicPr>
            <a:picLocks noChangeAspect="1"/>
          </p:cNvPicPr>
          <p:nvPr/>
        </p:nvPicPr>
        <p:blipFill rotWithShape="1">
          <a:blip r:embed="rId3"/>
          <a:srcRect l="9750" t="32000" r="31416" b="22815"/>
          <a:stretch/>
        </p:blipFill>
        <p:spPr>
          <a:xfrm>
            <a:off x="6008464" y="1849305"/>
            <a:ext cx="4817094" cy="2081039"/>
          </a:xfrm>
          <a:prstGeom prst="rect">
            <a:avLst/>
          </a:prstGeom>
        </p:spPr>
      </p:pic>
      <p:sp>
        <p:nvSpPr>
          <p:cNvPr id="8" name="Content Placeholder 4"/>
          <p:cNvSpPr>
            <a:spLocks noGrp="1"/>
          </p:cNvSpPr>
          <p:nvPr>
            <p:ph sz="half" idx="1"/>
          </p:nvPr>
        </p:nvSpPr>
        <p:spPr>
          <a:xfrm>
            <a:off x="770237" y="3963593"/>
            <a:ext cx="4759411" cy="2922373"/>
          </a:xfrm>
        </p:spPr>
        <p:txBody>
          <a:bodyPr>
            <a:normAutofit/>
          </a:bodyPr>
          <a:lstStyle/>
          <a:p>
            <a:pPr marL="285750" indent="-285750"/>
            <a:r>
              <a:rPr lang="en-GB" sz="2000" dirty="0"/>
              <a:t>Lockdown associated increase in timely immunisation for Scotland; fell in England</a:t>
            </a:r>
          </a:p>
          <a:p>
            <a:pPr marL="285750" indent="-285750"/>
            <a:r>
              <a:rPr lang="en-GB" sz="2000" dirty="0"/>
              <a:t>7000 more children immunised on time</a:t>
            </a:r>
          </a:p>
          <a:p>
            <a:pPr marL="285750" indent="-285750"/>
            <a:r>
              <a:rPr lang="en-GB" sz="2000" dirty="0"/>
              <a:t>Active measures at local and national levels</a:t>
            </a:r>
          </a:p>
          <a:p>
            <a:pPr marL="285750" indent="-285750"/>
            <a:r>
              <a:rPr lang="en-GB" sz="2000" dirty="0"/>
              <a:t>Detailed timely vaccine uptake data</a:t>
            </a:r>
          </a:p>
          <a:p>
            <a:endParaRPr lang="en-GB" sz="2000" dirty="0"/>
          </a:p>
        </p:txBody>
      </p:sp>
    </p:spTree>
    <p:extLst>
      <p:ext uri="{BB962C8B-B14F-4D97-AF65-F5344CB8AC3E}">
        <p14:creationId xmlns:p14="http://schemas.microsoft.com/office/powerpoint/2010/main" val="4092535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Covid and Flu Vaccination</a:t>
            </a:r>
            <a:endParaRPr lang="en-GB" sz="3600" dirty="0"/>
          </a:p>
        </p:txBody>
      </p:sp>
      <p:sp>
        <p:nvSpPr>
          <p:cNvPr id="4" name="Content Placeholder 2"/>
          <p:cNvSpPr>
            <a:spLocks noGrp="1"/>
          </p:cNvSpPr>
          <p:nvPr>
            <p:ph sz="half" idx="1"/>
          </p:nvPr>
        </p:nvSpPr>
        <p:spPr>
          <a:xfrm>
            <a:off x="838200" y="1690689"/>
            <a:ext cx="5266038" cy="4778074"/>
          </a:xfrm>
        </p:spPr>
        <p:txBody>
          <a:bodyPr>
            <a:normAutofit fontScale="70000" lnSpcReduction="20000"/>
          </a:bodyPr>
          <a:lstStyle/>
          <a:p>
            <a:pPr marL="0" indent="0">
              <a:buNone/>
            </a:pPr>
            <a:r>
              <a:rPr lang="en-GB" sz="3200" b="1" dirty="0"/>
              <a:t>Massive endeavour</a:t>
            </a:r>
            <a:endParaRPr lang="en-GB" sz="3200" dirty="0"/>
          </a:p>
          <a:p>
            <a:r>
              <a:rPr lang="en-GB" sz="3200" dirty="0"/>
              <a:t>Opportunity for development and learning</a:t>
            </a:r>
          </a:p>
          <a:p>
            <a:pPr lvl="1"/>
            <a:r>
              <a:rPr lang="en-GB" sz="3200" dirty="0"/>
              <a:t>Greater focus on addressing health inequalities</a:t>
            </a:r>
          </a:p>
          <a:p>
            <a:pPr lvl="1"/>
            <a:r>
              <a:rPr lang="en-GB" sz="3200" dirty="0"/>
              <a:t>Improved citizen experience and public awareness</a:t>
            </a:r>
          </a:p>
          <a:p>
            <a:pPr lvl="1"/>
            <a:r>
              <a:rPr lang="en-GB" sz="3200" dirty="0"/>
              <a:t>Strengthened clinical governance at local and national level</a:t>
            </a:r>
          </a:p>
          <a:p>
            <a:pPr lvl="1"/>
            <a:r>
              <a:rPr lang="en-GB" sz="3200" dirty="0"/>
              <a:t>Digital services, with non-digital pathways for inclusion</a:t>
            </a:r>
          </a:p>
          <a:p>
            <a:pPr lvl="1"/>
            <a:r>
              <a:rPr lang="en-GB" sz="3200" dirty="0"/>
              <a:t>Agile and scalable solutions</a:t>
            </a:r>
          </a:p>
          <a:p>
            <a:pPr lvl="1"/>
            <a:r>
              <a:rPr lang="en-GB" sz="3200" dirty="0"/>
              <a:t>Partnership working with trusted community intermediaries</a:t>
            </a:r>
          </a:p>
          <a:p>
            <a:pPr lvl="1"/>
            <a:r>
              <a:rPr lang="en-GB" sz="3200" dirty="0"/>
              <a:t>Strengthened collaboration between national organisations and local NHS Boards </a:t>
            </a:r>
          </a:p>
          <a:p>
            <a:pPr lvl="1"/>
            <a:r>
              <a:rPr lang="en-GB" sz="3200" dirty="0"/>
              <a:t>Future pandemic preparedness </a:t>
            </a:r>
          </a:p>
          <a:p>
            <a:endParaRPr lang="en-GB" b="1" dirty="0"/>
          </a:p>
          <a:p>
            <a:endParaRPr lang="en-GB" dirty="0"/>
          </a:p>
        </p:txBody>
      </p:sp>
      <p:sp>
        <p:nvSpPr>
          <p:cNvPr id="5" name="Content Placeholder 3"/>
          <p:cNvSpPr txBox="1">
            <a:spLocks/>
          </p:cNvSpPr>
          <p:nvPr/>
        </p:nvSpPr>
        <p:spPr>
          <a:xfrm>
            <a:off x="6722075" y="1844160"/>
            <a:ext cx="4788243" cy="3790522"/>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b="1" smtClean="0"/>
              <a:t>PHS focus</a:t>
            </a:r>
          </a:p>
          <a:p>
            <a:r>
              <a:rPr lang="en-GB" sz="2200" smtClean="0"/>
              <a:t>Clinical Governance</a:t>
            </a:r>
          </a:p>
          <a:p>
            <a:r>
              <a:rPr lang="en-GB" sz="2200" smtClean="0"/>
              <a:t>Vaccine safety</a:t>
            </a:r>
          </a:p>
          <a:p>
            <a:r>
              <a:rPr lang="en-GB" sz="2200" smtClean="0"/>
              <a:t>Clinical advice</a:t>
            </a:r>
          </a:p>
          <a:p>
            <a:r>
              <a:rPr lang="en-GB" sz="2200" smtClean="0"/>
              <a:t>Vaccine confidence and informed consent</a:t>
            </a:r>
          </a:p>
          <a:p>
            <a:r>
              <a:rPr lang="en-GB" sz="2200" smtClean="0"/>
              <a:t>Workforce education </a:t>
            </a:r>
          </a:p>
          <a:p>
            <a:r>
              <a:rPr lang="en-GB" sz="2200" smtClean="0"/>
              <a:t>Uptake, surveillance, impact evaluation</a:t>
            </a:r>
          </a:p>
          <a:p>
            <a:r>
              <a:rPr lang="en-GB" sz="2200" smtClean="0"/>
              <a:t>Evaluation</a:t>
            </a:r>
            <a:endParaRPr lang="en-GB" sz="2200" dirty="0"/>
          </a:p>
        </p:txBody>
      </p:sp>
    </p:spTree>
    <p:extLst>
      <p:ext uri="{BB962C8B-B14F-4D97-AF65-F5344CB8AC3E}">
        <p14:creationId xmlns:p14="http://schemas.microsoft.com/office/powerpoint/2010/main" val="2243878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Future Immunisation Programme Governance</a:t>
            </a:r>
            <a:endParaRPr lang="en-GB" sz="3600" dirty="0"/>
          </a:p>
        </p:txBody>
      </p:sp>
      <p:sp>
        <p:nvSpPr>
          <p:cNvPr id="4" name="Left Brace 3">
            <a:extLst>
              <a:ext uri="{FF2B5EF4-FFF2-40B4-BE49-F238E27FC236}">
                <a16:creationId xmlns:a16="http://schemas.microsoft.com/office/drawing/2014/main" id="{539177DA-EC82-4B53-9F63-AF01D2781C0B}"/>
              </a:ext>
            </a:extLst>
          </p:cNvPr>
          <p:cNvSpPr/>
          <p:nvPr/>
        </p:nvSpPr>
        <p:spPr>
          <a:xfrm rot="16200000">
            <a:off x="5375571" y="1079461"/>
            <a:ext cx="1064962" cy="6868635"/>
          </a:xfrm>
          <a:prstGeom prst="leftBrace">
            <a:avLst>
              <a:gd name="adj1" fmla="val 8065"/>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p:cNvSpPr txBox="1"/>
          <p:nvPr/>
        </p:nvSpPr>
        <p:spPr>
          <a:xfrm>
            <a:off x="1536394" y="2944128"/>
            <a:ext cx="1874680" cy="923330"/>
          </a:xfrm>
          <a:prstGeom prst="rect">
            <a:avLst/>
          </a:prstGeom>
          <a:noFill/>
          <a:ln w="19050">
            <a:solidFill>
              <a:schemeClr val="accent5"/>
            </a:solidFill>
          </a:ln>
        </p:spPr>
        <p:txBody>
          <a:bodyPr wrap="square" rtlCol="0">
            <a:spAutoFit/>
          </a:bodyPr>
          <a:lstStyle/>
          <a:p>
            <a:pPr algn="ctr"/>
            <a:r>
              <a:rPr lang="en-GB" b="1" dirty="0">
                <a:solidFill>
                  <a:srgbClr val="00B0F0"/>
                </a:solidFill>
              </a:rPr>
              <a:t>Scottish</a:t>
            </a:r>
          </a:p>
          <a:p>
            <a:pPr algn="ctr"/>
            <a:r>
              <a:rPr lang="en-GB" b="1" dirty="0">
                <a:solidFill>
                  <a:srgbClr val="00B0F0"/>
                </a:solidFill>
              </a:rPr>
              <a:t>Immunisation</a:t>
            </a:r>
          </a:p>
          <a:p>
            <a:pPr algn="ctr"/>
            <a:r>
              <a:rPr lang="en-GB" b="1" dirty="0">
                <a:solidFill>
                  <a:srgbClr val="00B0F0"/>
                </a:solidFill>
              </a:rPr>
              <a:t>Programme</a:t>
            </a:r>
          </a:p>
        </p:txBody>
      </p:sp>
      <p:sp>
        <p:nvSpPr>
          <p:cNvPr id="6" name="TextBox 5"/>
          <p:cNvSpPr txBox="1"/>
          <p:nvPr/>
        </p:nvSpPr>
        <p:spPr>
          <a:xfrm>
            <a:off x="4970712" y="2923149"/>
            <a:ext cx="1874680" cy="923330"/>
          </a:xfrm>
          <a:prstGeom prst="rect">
            <a:avLst/>
          </a:prstGeom>
          <a:noFill/>
          <a:ln w="19050">
            <a:solidFill>
              <a:srgbClr val="FFFF00"/>
            </a:solidFill>
          </a:ln>
        </p:spPr>
        <p:txBody>
          <a:bodyPr wrap="square" rtlCol="0">
            <a:spAutoFit/>
          </a:bodyPr>
          <a:lstStyle/>
          <a:p>
            <a:pPr algn="ctr"/>
            <a:r>
              <a:rPr lang="en-GB" b="1" dirty="0">
                <a:solidFill>
                  <a:schemeClr val="accent4"/>
                </a:solidFill>
              </a:rPr>
              <a:t>Vaccine</a:t>
            </a:r>
          </a:p>
          <a:p>
            <a:pPr algn="ctr"/>
            <a:r>
              <a:rPr lang="en-GB" b="1" dirty="0">
                <a:solidFill>
                  <a:schemeClr val="accent4"/>
                </a:solidFill>
              </a:rPr>
              <a:t>Transformation</a:t>
            </a:r>
          </a:p>
          <a:p>
            <a:pPr algn="ctr"/>
            <a:r>
              <a:rPr lang="en-GB" b="1" dirty="0">
                <a:solidFill>
                  <a:schemeClr val="accent4"/>
                </a:solidFill>
              </a:rPr>
              <a:t>Programme</a:t>
            </a:r>
          </a:p>
        </p:txBody>
      </p:sp>
      <p:sp>
        <p:nvSpPr>
          <p:cNvPr id="7" name="TextBox 6"/>
          <p:cNvSpPr txBox="1"/>
          <p:nvPr/>
        </p:nvSpPr>
        <p:spPr>
          <a:xfrm>
            <a:off x="8405030" y="2923149"/>
            <a:ext cx="1874680" cy="923330"/>
          </a:xfrm>
          <a:prstGeom prst="rect">
            <a:avLst/>
          </a:prstGeom>
          <a:noFill/>
          <a:ln w="19050">
            <a:solidFill>
              <a:srgbClr val="92D050"/>
            </a:solidFill>
          </a:ln>
        </p:spPr>
        <p:txBody>
          <a:bodyPr wrap="none" rtlCol="0">
            <a:spAutoFit/>
          </a:bodyPr>
          <a:lstStyle/>
          <a:p>
            <a:pPr algn="ctr"/>
            <a:r>
              <a:rPr lang="en-GB" b="1" dirty="0">
                <a:solidFill>
                  <a:schemeClr val="accent6"/>
                </a:solidFill>
              </a:rPr>
              <a:t>Flu Vaccination</a:t>
            </a:r>
          </a:p>
          <a:p>
            <a:pPr algn="ctr"/>
            <a:r>
              <a:rPr lang="en-GB" b="1" dirty="0">
                <a:solidFill>
                  <a:schemeClr val="accent6"/>
                </a:solidFill>
              </a:rPr>
              <a:t>Covid Vaccination</a:t>
            </a:r>
          </a:p>
          <a:p>
            <a:pPr algn="ctr"/>
            <a:r>
              <a:rPr lang="en-GB" b="1" dirty="0">
                <a:solidFill>
                  <a:schemeClr val="accent6"/>
                </a:solidFill>
              </a:rPr>
              <a:t>Programme</a:t>
            </a:r>
          </a:p>
        </p:txBody>
      </p:sp>
      <p:sp>
        <p:nvSpPr>
          <p:cNvPr id="8" name="TextBox 7"/>
          <p:cNvSpPr txBox="1"/>
          <p:nvPr/>
        </p:nvSpPr>
        <p:spPr>
          <a:xfrm>
            <a:off x="2778384" y="5099917"/>
            <a:ext cx="7107296" cy="461665"/>
          </a:xfrm>
          <a:prstGeom prst="rect">
            <a:avLst/>
          </a:prstGeom>
          <a:noFill/>
        </p:spPr>
        <p:txBody>
          <a:bodyPr wrap="square" rtlCol="0">
            <a:spAutoFit/>
          </a:bodyPr>
          <a:lstStyle/>
          <a:p>
            <a:r>
              <a:rPr lang="en-GB" sz="2400" b="1" dirty="0"/>
              <a:t>Scottish Vaccination and Immunisation Programme</a:t>
            </a:r>
          </a:p>
        </p:txBody>
      </p:sp>
    </p:spTree>
    <p:extLst>
      <p:ext uri="{BB962C8B-B14F-4D97-AF65-F5344CB8AC3E}">
        <p14:creationId xmlns:p14="http://schemas.microsoft.com/office/powerpoint/2010/main" val="90927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Exciting Future in Immunisation</a:t>
            </a:r>
            <a:endParaRPr lang="en-GB" sz="3600" dirty="0"/>
          </a:p>
        </p:txBody>
      </p:sp>
      <p:sp>
        <p:nvSpPr>
          <p:cNvPr id="3" name="Content Placeholder 2"/>
          <p:cNvSpPr>
            <a:spLocks noGrp="1"/>
          </p:cNvSpPr>
          <p:nvPr>
            <p:ph idx="1"/>
          </p:nvPr>
        </p:nvSpPr>
        <p:spPr>
          <a:xfrm>
            <a:off x="838200" y="1607561"/>
            <a:ext cx="10515600" cy="4950255"/>
          </a:xfrm>
        </p:spPr>
        <p:txBody>
          <a:bodyPr>
            <a:noAutofit/>
          </a:bodyPr>
          <a:lstStyle/>
          <a:p>
            <a:pPr marL="0" indent="0">
              <a:buNone/>
            </a:pPr>
            <a:r>
              <a:rPr lang="en-GB" sz="1600" b="1" dirty="0"/>
              <a:t>New vaccines</a:t>
            </a:r>
          </a:p>
          <a:p>
            <a:r>
              <a:rPr lang="en-GB" sz="1600" dirty="0"/>
              <a:t>mRNA vaccines developed </a:t>
            </a:r>
            <a:r>
              <a:rPr lang="en-GB" sz="1600" dirty="0" err="1"/>
              <a:t>fo</a:t>
            </a:r>
            <a:r>
              <a:rPr lang="en-GB" sz="1600" dirty="0"/>
              <a:t> </a:t>
            </a:r>
            <a:r>
              <a:rPr lang="en-GB" sz="1600" dirty="0" err="1"/>
              <a:t>covid</a:t>
            </a:r>
            <a:r>
              <a:rPr lang="en-GB" sz="1600" dirty="0"/>
              <a:t> could be applied to other diseases</a:t>
            </a:r>
          </a:p>
          <a:p>
            <a:r>
              <a:rPr lang="en-GB" sz="1600" dirty="0"/>
              <a:t>Therapeutics in addition to </a:t>
            </a:r>
            <a:r>
              <a:rPr lang="en-GB" sz="1600" dirty="0" err="1"/>
              <a:t>preventables</a:t>
            </a:r>
            <a:endParaRPr lang="en-GB" sz="1600" dirty="0"/>
          </a:p>
          <a:p>
            <a:pPr marL="0" indent="0">
              <a:buNone/>
            </a:pPr>
            <a:r>
              <a:rPr lang="en-GB" sz="1600" b="1" dirty="0"/>
              <a:t>Elimination strategies</a:t>
            </a:r>
            <a:endParaRPr lang="en-GB" sz="1600" dirty="0"/>
          </a:p>
          <a:p>
            <a:r>
              <a:rPr lang="en-GB" sz="1600" dirty="0"/>
              <a:t>Cervical cancer elimination</a:t>
            </a:r>
          </a:p>
          <a:p>
            <a:r>
              <a:rPr lang="en-GB" sz="1600" dirty="0"/>
              <a:t>Measles elimination</a:t>
            </a:r>
          </a:p>
          <a:p>
            <a:r>
              <a:rPr lang="en-GB" sz="1600" dirty="0"/>
              <a:t>Meningitis outbreak elimination</a:t>
            </a:r>
          </a:p>
          <a:p>
            <a:pPr marL="0" indent="0">
              <a:buNone/>
            </a:pPr>
            <a:r>
              <a:rPr lang="en-GB" sz="1600" b="1" dirty="0"/>
              <a:t>New challenges</a:t>
            </a:r>
            <a:endParaRPr lang="en-GB" sz="1600" dirty="0"/>
          </a:p>
          <a:p>
            <a:r>
              <a:rPr lang="en-GB" sz="1600" dirty="0"/>
              <a:t>Covid</a:t>
            </a:r>
          </a:p>
          <a:p>
            <a:r>
              <a:rPr lang="en-GB" sz="1600" dirty="0" err="1"/>
              <a:t>Monkeypox</a:t>
            </a:r>
            <a:endParaRPr lang="en-GB" sz="1600" dirty="0"/>
          </a:p>
          <a:p>
            <a:pPr marL="0" indent="0">
              <a:buNone/>
            </a:pPr>
            <a:r>
              <a:rPr lang="en-GB" sz="1600" b="1" dirty="0"/>
              <a:t>Improved approaches</a:t>
            </a:r>
            <a:endParaRPr lang="en-GB" sz="1600" dirty="0"/>
          </a:p>
          <a:p>
            <a:r>
              <a:rPr lang="en-GB" sz="1600" dirty="0"/>
              <a:t>Patient experience</a:t>
            </a:r>
          </a:p>
          <a:p>
            <a:r>
              <a:rPr lang="en-GB" sz="1600" dirty="0"/>
              <a:t>Service delivery efficiency and reduced health inequalities; whole system approach</a:t>
            </a:r>
          </a:p>
          <a:p>
            <a:r>
              <a:rPr lang="en-GB" sz="1600" dirty="0"/>
              <a:t>Data and digital, including to inform and tailor delivery through </a:t>
            </a:r>
            <a:r>
              <a:rPr lang="en-GB" sz="1600" dirty="0" smtClean="0"/>
              <a:t>evaluation</a:t>
            </a:r>
            <a:endParaRPr lang="en-GB" sz="1600" dirty="0"/>
          </a:p>
        </p:txBody>
      </p:sp>
    </p:spTree>
    <p:extLst>
      <p:ext uri="{BB962C8B-B14F-4D97-AF65-F5344CB8AC3E}">
        <p14:creationId xmlns:p14="http://schemas.microsoft.com/office/powerpoint/2010/main" val="154002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2096655"/>
            <a:ext cx="10642411" cy="2019035"/>
          </a:xfrm>
        </p:spPr>
        <p:txBody>
          <a:bodyPr>
            <a:noAutofit/>
          </a:bodyPr>
          <a:lstStyle/>
          <a:p>
            <a:pPr algn="ctr"/>
            <a:r>
              <a:rPr lang="en-US" sz="4000" dirty="0"/>
              <a:t>The Impact of the COVID-19 Vaccination </a:t>
            </a:r>
            <a:r>
              <a:rPr lang="en-US" sz="4000" dirty="0" err="1"/>
              <a:t>Programme</a:t>
            </a:r>
            <a:r>
              <a:rPr lang="en-US" sz="4000" dirty="0"/>
              <a:t> on Vaccine </a:t>
            </a:r>
            <a:r>
              <a:rPr lang="en-US" sz="4000" dirty="0" smtClean="0"/>
              <a:t>Transformation</a:t>
            </a:r>
            <a:br>
              <a:rPr lang="en-US" sz="4000" dirty="0" smtClean="0"/>
            </a:br>
            <a:r>
              <a:rPr lang="en-US" sz="4000" dirty="0"/>
              <a:t/>
            </a:r>
            <a:br>
              <a:rPr lang="en-US" sz="4000" dirty="0"/>
            </a:br>
            <a:r>
              <a:rPr lang="en-US" sz="4000" dirty="0" smtClean="0"/>
              <a:t>Experience of Delivery of the Covid-19 Vaccination </a:t>
            </a:r>
            <a:r>
              <a:rPr lang="en-US" sz="4000" dirty="0" err="1" smtClean="0"/>
              <a:t>Programme</a:t>
            </a:r>
            <a:endParaRPr lang="en-GB" sz="4000" dirty="0"/>
          </a:p>
        </p:txBody>
      </p:sp>
      <p:sp>
        <p:nvSpPr>
          <p:cNvPr id="3" name="Subtitle 2"/>
          <p:cNvSpPr txBox="1">
            <a:spLocks/>
          </p:cNvSpPr>
          <p:nvPr/>
        </p:nvSpPr>
        <p:spPr>
          <a:xfrm>
            <a:off x="1449572" y="5202238"/>
            <a:ext cx="9144000" cy="1655762"/>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dirty="0" smtClean="0">
                <a:solidFill>
                  <a:schemeClr val="bg1"/>
                </a:solidFill>
              </a:rPr>
              <a:t>Karen Duffy</a:t>
            </a:r>
            <a:endParaRPr lang="en-GB" sz="3200" dirty="0">
              <a:solidFill>
                <a:schemeClr val="bg1"/>
              </a:solidFill>
            </a:endParaRPr>
          </a:p>
        </p:txBody>
      </p:sp>
    </p:spTree>
    <p:extLst>
      <p:ext uri="{BB962C8B-B14F-4D97-AF65-F5344CB8AC3E}">
        <p14:creationId xmlns:p14="http://schemas.microsoft.com/office/powerpoint/2010/main" val="3461816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Aim of the session:</a:t>
            </a:r>
            <a:endParaRPr lang="en-GB" sz="3600" dirty="0"/>
          </a:p>
        </p:txBody>
      </p:sp>
      <p:sp>
        <p:nvSpPr>
          <p:cNvPr id="3" name="Content Placeholder 2"/>
          <p:cNvSpPr>
            <a:spLocks noGrp="1"/>
          </p:cNvSpPr>
          <p:nvPr>
            <p:ph idx="1"/>
          </p:nvPr>
        </p:nvSpPr>
        <p:spPr/>
        <p:txBody>
          <a:bodyPr/>
          <a:lstStyle/>
          <a:p>
            <a:pPr marL="0" indent="0">
              <a:buNone/>
            </a:pPr>
            <a:r>
              <a:rPr lang="en-GB" b="1" dirty="0"/>
              <a:t>Giving an overview of:</a:t>
            </a:r>
          </a:p>
          <a:p>
            <a:r>
              <a:rPr lang="en-GB" b="1" dirty="0"/>
              <a:t>Context and Frameworks:</a:t>
            </a:r>
            <a:r>
              <a:rPr lang="en-GB" dirty="0"/>
              <a:t> the formal advice, policy and clinical frameworks we work in within the UK and Scotland</a:t>
            </a:r>
          </a:p>
          <a:p>
            <a:r>
              <a:rPr lang="en-GB" b="1" dirty="0"/>
              <a:t>What we have delivered </a:t>
            </a:r>
            <a:r>
              <a:rPr lang="en-GB" dirty="0"/>
              <a:t>in Scotland – who, where, when, uptake rates, trends across variants and waves</a:t>
            </a:r>
          </a:p>
          <a:p>
            <a:r>
              <a:rPr lang="en-GB" b="1" dirty="0"/>
              <a:t>How we did it </a:t>
            </a:r>
            <a:r>
              <a:rPr lang="en-GB" dirty="0"/>
              <a:t>– the collective effort across services, vaccines, venues, workforce, digital innovations, buy in from public</a:t>
            </a:r>
          </a:p>
          <a:p>
            <a:r>
              <a:rPr lang="en-GB" b="1" dirty="0"/>
              <a:t>Reflections and Learning</a:t>
            </a:r>
            <a:r>
              <a:rPr lang="en-GB" dirty="0"/>
              <a:t> – positives and </a:t>
            </a:r>
            <a:r>
              <a:rPr lang="en-GB" dirty="0" smtClean="0"/>
              <a:t>challenges</a:t>
            </a:r>
            <a:endParaRPr lang="en-GB" b="1" dirty="0"/>
          </a:p>
        </p:txBody>
      </p:sp>
    </p:spTree>
    <p:extLst>
      <p:ext uri="{BB962C8B-B14F-4D97-AF65-F5344CB8AC3E}">
        <p14:creationId xmlns:p14="http://schemas.microsoft.com/office/powerpoint/2010/main" val="1038907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19 Months of Covid Vaccination Programme</a:t>
            </a:r>
            <a:endParaRPr lang="en-GB" sz="3600" dirty="0"/>
          </a:p>
        </p:txBody>
      </p:sp>
      <p:sp>
        <p:nvSpPr>
          <p:cNvPr id="3" name="Content Placeholder 2"/>
          <p:cNvSpPr>
            <a:spLocks noGrp="1"/>
          </p:cNvSpPr>
          <p:nvPr>
            <p:ph idx="1"/>
          </p:nvPr>
        </p:nvSpPr>
        <p:spPr/>
        <p:txBody>
          <a:bodyPr>
            <a:normAutofit fontScale="55000" lnSpcReduction="20000"/>
          </a:bodyPr>
          <a:lstStyle/>
          <a:p>
            <a:pPr marL="550454" indent="-415254">
              <a:buFont typeface="Wingdings" panose="05000000000000000000" pitchFamily="2" charset="2"/>
              <a:buChar char="Ø"/>
            </a:pPr>
            <a:r>
              <a:rPr lang="en-GB" dirty="0"/>
              <a:t>On 8</a:t>
            </a:r>
            <a:r>
              <a:rPr lang="en-GB" baseline="30000" dirty="0"/>
              <a:t>th</a:t>
            </a:r>
            <a:r>
              <a:rPr lang="en-GB" dirty="0"/>
              <a:t> of December 2020,  the UK became the first country in the world to deploy an approved COVID-19 vaccine (outside of clinical trials)</a:t>
            </a:r>
          </a:p>
          <a:p>
            <a:pPr marL="550454" indent="-415254">
              <a:buFont typeface="Wingdings" panose="05000000000000000000" pitchFamily="2" charset="2"/>
              <a:buChar char="Ø"/>
            </a:pPr>
            <a:r>
              <a:rPr lang="en-GB" dirty="0"/>
              <a:t>19 months on – Covid Vaccination across the UK has been a phenomenal success with almost 120 million doses administered across the UK, saving countless lives and reducing pressure on the NHS</a:t>
            </a:r>
          </a:p>
          <a:p>
            <a:pPr marL="550454" indent="-415254">
              <a:buFont typeface="Wingdings" panose="05000000000000000000" pitchFamily="2" charset="2"/>
              <a:buChar char="Ø"/>
            </a:pPr>
            <a:r>
              <a:rPr lang="en-GB" dirty="0"/>
              <a:t>Largest post war logistical public health endeavour – with herculean joint working across all parts of Scotland (and the UK)</a:t>
            </a:r>
          </a:p>
          <a:p>
            <a:pPr marL="550454" indent="-415254">
              <a:buFont typeface="Wingdings" panose="05000000000000000000" pitchFamily="2" charset="2"/>
              <a:buChar char="Ø"/>
            </a:pPr>
            <a:r>
              <a:rPr lang="en-GB" dirty="0"/>
              <a:t>The planning phase to set up ‘</a:t>
            </a:r>
            <a:r>
              <a:rPr lang="en-GB" dirty="0" err="1"/>
              <a:t>FVCV</a:t>
            </a:r>
            <a:r>
              <a:rPr lang="en-GB" dirty="0"/>
              <a:t>’ (Flu Vaccination/Covid Vaccination) programme commenced at pace in Sept ’20 –  </a:t>
            </a:r>
            <a:r>
              <a:rPr lang="en-GB" dirty="0" smtClean="0"/>
              <a:t>    ahead </a:t>
            </a:r>
            <a:r>
              <a:rPr lang="en-GB" dirty="0"/>
              <a:t>of Vaccine Go Live</a:t>
            </a:r>
          </a:p>
          <a:p>
            <a:pPr marL="550454" indent="-415254">
              <a:buFont typeface="Wingdings" panose="05000000000000000000" pitchFamily="2" charset="2"/>
              <a:buChar char="Ø"/>
            </a:pPr>
            <a:r>
              <a:rPr lang="en-GB" dirty="0"/>
              <a:t>In Scotland, we have administered  </a:t>
            </a:r>
            <a:r>
              <a:rPr lang="en-GB" dirty="0" err="1"/>
              <a:t>12.44m</a:t>
            </a:r>
            <a:r>
              <a:rPr lang="en-GB" dirty="0"/>
              <a:t> Covid vaccines:</a:t>
            </a:r>
          </a:p>
          <a:p>
            <a:pPr marL="895350" indent="-269875">
              <a:buFont typeface="Wingdings" panose="05000000000000000000" pitchFamily="2" charset="2"/>
              <a:buChar char="ü"/>
            </a:pPr>
            <a:r>
              <a:rPr lang="en-GB" dirty="0"/>
              <a:t>Completing primary courses for adults</a:t>
            </a:r>
          </a:p>
          <a:p>
            <a:pPr marL="895350" indent="-269875">
              <a:buFont typeface="Wingdings" panose="05000000000000000000" pitchFamily="2" charset="2"/>
              <a:buChar char="ü"/>
            </a:pPr>
            <a:r>
              <a:rPr lang="en-GB" dirty="0"/>
              <a:t>Boosting all adults in Autumn/Winter 2021/22 </a:t>
            </a:r>
          </a:p>
          <a:p>
            <a:pPr marL="895350" indent="-269875">
              <a:buFont typeface="Wingdings" panose="05000000000000000000" pitchFamily="2" charset="2"/>
              <a:buChar char="ü"/>
            </a:pPr>
            <a:r>
              <a:rPr lang="en-GB" dirty="0"/>
              <a:t>Provided 3</a:t>
            </a:r>
            <a:r>
              <a:rPr lang="en-GB" baseline="30000" dirty="0"/>
              <a:t>rd</a:t>
            </a:r>
            <a:r>
              <a:rPr lang="en-GB" dirty="0"/>
              <a:t> primary doses to those with SIS</a:t>
            </a:r>
          </a:p>
          <a:p>
            <a:pPr marL="895350" indent="-269875">
              <a:buFont typeface="Wingdings" panose="05000000000000000000" pitchFamily="2" charset="2"/>
              <a:buChar char="ü"/>
            </a:pPr>
            <a:r>
              <a:rPr lang="en-GB" dirty="0"/>
              <a:t>Boosted over </a:t>
            </a:r>
            <a:r>
              <a:rPr lang="en-GB" dirty="0" err="1"/>
              <a:t>75’s</a:t>
            </a:r>
            <a:r>
              <a:rPr lang="en-GB" dirty="0"/>
              <a:t>, care home residents and IS/SIS again in Spring 22</a:t>
            </a:r>
          </a:p>
          <a:p>
            <a:pPr marL="895350" indent="-269875">
              <a:buFont typeface="Wingdings" panose="05000000000000000000" pitchFamily="2" charset="2"/>
              <a:buChar char="ü"/>
            </a:pPr>
            <a:r>
              <a:rPr lang="en-GB" dirty="0"/>
              <a:t>Offered primary and booster dose to 16/17 </a:t>
            </a:r>
            <a:r>
              <a:rPr lang="en-GB" dirty="0" err="1"/>
              <a:t>yr</a:t>
            </a:r>
            <a:r>
              <a:rPr lang="en-GB" dirty="0"/>
              <a:t> olds</a:t>
            </a:r>
          </a:p>
          <a:p>
            <a:pPr marL="895350" indent="-269875">
              <a:buFont typeface="Wingdings" panose="05000000000000000000" pitchFamily="2" charset="2"/>
              <a:buChar char="ü"/>
            </a:pPr>
            <a:r>
              <a:rPr lang="en-GB" dirty="0"/>
              <a:t>Offered primary course to 12-15 year olds</a:t>
            </a:r>
          </a:p>
          <a:p>
            <a:pPr marL="895350" indent="-269875">
              <a:buFont typeface="Wingdings" panose="05000000000000000000" pitchFamily="2" charset="2"/>
              <a:buChar char="ü"/>
            </a:pPr>
            <a:r>
              <a:rPr lang="en-GB" dirty="0"/>
              <a:t>Offering primary course to 5-11 year old</a:t>
            </a:r>
          </a:p>
          <a:p>
            <a:pPr marL="895350" indent="-269875">
              <a:buFont typeface="Wingdings" panose="05000000000000000000" pitchFamily="2" charset="2"/>
              <a:buChar char="ü"/>
            </a:pPr>
            <a:r>
              <a:rPr lang="en-GB" dirty="0"/>
              <a:t>For some citizens with SIS – they have had 5 doses already</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4186" y="3673732"/>
            <a:ext cx="2862035" cy="202696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0225" y="2879533"/>
            <a:ext cx="704690" cy="1015745"/>
          </a:xfrm>
          <a:prstGeom prst="rect">
            <a:avLst/>
          </a:prstGeom>
        </p:spPr>
      </p:pic>
    </p:spTree>
    <p:extLst>
      <p:ext uri="{BB962C8B-B14F-4D97-AF65-F5344CB8AC3E}">
        <p14:creationId xmlns:p14="http://schemas.microsoft.com/office/powerpoint/2010/main" val="2818738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Process of Advice to Changes in Delivery</a:t>
            </a:r>
            <a:endParaRPr lang="en-GB" sz="3600" dirty="0"/>
          </a:p>
        </p:txBody>
      </p:sp>
      <p:grpSp>
        <p:nvGrpSpPr>
          <p:cNvPr id="4" name="Group 3"/>
          <p:cNvGrpSpPr/>
          <p:nvPr/>
        </p:nvGrpSpPr>
        <p:grpSpPr>
          <a:xfrm>
            <a:off x="675114" y="1712492"/>
            <a:ext cx="9219373" cy="5001839"/>
            <a:chOff x="1557214" y="799988"/>
            <a:chExt cx="8579687" cy="4991655"/>
          </a:xfrm>
        </p:grpSpPr>
        <p:sp>
          <p:nvSpPr>
            <p:cNvPr id="5" name="Freeform 4"/>
            <p:cNvSpPr/>
            <p:nvPr/>
          </p:nvSpPr>
          <p:spPr>
            <a:xfrm>
              <a:off x="1557214" y="1019269"/>
              <a:ext cx="1594867" cy="931589"/>
            </a:xfrm>
            <a:custGeom>
              <a:avLst/>
              <a:gdLst>
                <a:gd name="connsiteX0" fmla="*/ 0 w 1594867"/>
                <a:gd name="connsiteY0" fmla="*/ 155268 h 931589"/>
                <a:gd name="connsiteX1" fmla="*/ 155268 w 1594867"/>
                <a:gd name="connsiteY1" fmla="*/ 0 h 931589"/>
                <a:gd name="connsiteX2" fmla="*/ 1439599 w 1594867"/>
                <a:gd name="connsiteY2" fmla="*/ 0 h 931589"/>
                <a:gd name="connsiteX3" fmla="*/ 1594867 w 1594867"/>
                <a:gd name="connsiteY3" fmla="*/ 155268 h 931589"/>
                <a:gd name="connsiteX4" fmla="*/ 1594867 w 1594867"/>
                <a:gd name="connsiteY4" fmla="*/ 776321 h 931589"/>
                <a:gd name="connsiteX5" fmla="*/ 1439599 w 1594867"/>
                <a:gd name="connsiteY5" fmla="*/ 931589 h 931589"/>
                <a:gd name="connsiteX6" fmla="*/ 155268 w 1594867"/>
                <a:gd name="connsiteY6" fmla="*/ 931589 h 931589"/>
                <a:gd name="connsiteX7" fmla="*/ 0 w 1594867"/>
                <a:gd name="connsiteY7" fmla="*/ 776321 h 931589"/>
                <a:gd name="connsiteX8" fmla="*/ 0 w 1594867"/>
                <a:gd name="connsiteY8" fmla="*/ 155268 h 93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867" h="931589">
                  <a:moveTo>
                    <a:pt x="0" y="155268"/>
                  </a:moveTo>
                  <a:cubicBezTo>
                    <a:pt x="0" y="69516"/>
                    <a:pt x="69516" y="0"/>
                    <a:pt x="155268" y="0"/>
                  </a:cubicBezTo>
                  <a:lnTo>
                    <a:pt x="1439599" y="0"/>
                  </a:lnTo>
                  <a:cubicBezTo>
                    <a:pt x="1525351" y="0"/>
                    <a:pt x="1594867" y="69516"/>
                    <a:pt x="1594867" y="155268"/>
                  </a:cubicBezTo>
                  <a:lnTo>
                    <a:pt x="1594867" y="776321"/>
                  </a:lnTo>
                  <a:cubicBezTo>
                    <a:pt x="1594867" y="862073"/>
                    <a:pt x="1525351" y="931589"/>
                    <a:pt x="1439599" y="931589"/>
                  </a:cubicBezTo>
                  <a:lnTo>
                    <a:pt x="155268" y="931589"/>
                  </a:lnTo>
                  <a:cubicBezTo>
                    <a:pt x="69516" y="931589"/>
                    <a:pt x="0" y="862073"/>
                    <a:pt x="0" y="776321"/>
                  </a:cubicBezTo>
                  <a:lnTo>
                    <a:pt x="0" y="155268"/>
                  </a:lnTo>
                  <a:close/>
                </a:path>
              </a:pathLst>
            </a:custGeom>
            <a:ln>
              <a:solidFill>
                <a:schemeClr val="tx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1676" tIns="121676" rIns="121676" bIns="121676" numCol="1" spcCol="1270" anchor="ctr" anchorCtr="0">
              <a:noAutofit/>
            </a:bodyPr>
            <a:lstStyle/>
            <a:p>
              <a:pPr lvl="0" algn="ctr" defTabSz="889000">
                <a:lnSpc>
                  <a:spcPct val="90000"/>
                </a:lnSpc>
                <a:spcBef>
                  <a:spcPct val="0"/>
                </a:spcBef>
                <a:spcAft>
                  <a:spcPct val="35000"/>
                </a:spcAft>
              </a:pPr>
              <a:r>
                <a:rPr lang="en-US" sz="2000" b="1" kern="1200" dirty="0" err="1" smtClean="0"/>
                <a:t>JCVI</a:t>
              </a:r>
              <a:endParaRPr lang="en-US" sz="2000" b="1" kern="1200" dirty="0"/>
            </a:p>
          </p:txBody>
        </p:sp>
        <p:sp>
          <p:nvSpPr>
            <p:cNvPr id="6" name="Freeform 5"/>
            <p:cNvSpPr/>
            <p:nvPr/>
          </p:nvSpPr>
          <p:spPr>
            <a:xfrm>
              <a:off x="4296505" y="1019269"/>
              <a:ext cx="2237552" cy="967054"/>
            </a:xfrm>
            <a:custGeom>
              <a:avLst/>
              <a:gdLst>
                <a:gd name="connsiteX0" fmla="*/ 0 w 2237552"/>
                <a:gd name="connsiteY0" fmla="*/ 161179 h 967054"/>
                <a:gd name="connsiteX1" fmla="*/ 161179 w 2237552"/>
                <a:gd name="connsiteY1" fmla="*/ 0 h 967054"/>
                <a:gd name="connsiteX2" fmla="*/ 2076373 w 2237552"/>
                <a:gd name="connsiteY2" fmla="*/ 0 h 967054"/>
                <a:gd name="connsiteX3" fmla="*/ 2237552 w 2237552"/>
                <a:gd name="connsiteY3" fmla="*/ 161179 h 967054"/>
                <a:gd name="connsiteX4" fmla="*/ 2237552 w 2237552"/>
                <a:gd name="connsiteY4" fmla="*/ 805875 h 967054"/>
                <a:gd name="connsiteX5" fmla="*/ 2076373 w 2237552"/>
                <a:gd name="connsiteY5" fmla="*/ 967054 h 967054"/>
                <a:gd name="connsiteX6" fmla="*/ 161179 w 2237552"/>
                <a:gd name="connsiteY6" fmla="*/ 967054 h 967054"/>
                <a:gd name="connsiteX7" fmla="*/ 0 w 2237552"/>
                <a:gd name="connsiteY7" fmla="*/ 805875 h 967054"/>
                <a:gd name="connsiteX8" fmla="*/ 0 w 2237552"/>
                <a:gd name="connsiteY8" fmla="*/ 161179 h 96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7552" h="967054">
                  <a:moveTo>
                    <a:pt x="0" y="161179"/>
                  </a:moveTo>
                  <a:cubicBezTo>
                    <a:pt x="0" y="72162"/>
                    <a:pt x="72162" y="0"/>
                    <a:pt x="161179" y="0"/>
                  </a:cubicBezTo>
                  <a:lnTo>
                    <a:pt x="2076373" y="0"/>
                  </a:lnTo>
                  <a:cubicBezTo>
                    <a:pt x="2165390" y="0"/>
                    <a:pt x="2237552" y="72162"/>
                    <a:pt x="2237552" y="161179"/>
                  </a:cubicBezTo>
                  <a:lnTo>
                    <a:pt x="2237552" y="805875"/>
                  </a:lnTo>
                  <a:cubicBezTo>
                    <a:pt x="2237552" y="894892"/>
                    <a:pt x="2165390" y="967054"/>
                    <a:pt x="2076373" y="967054"/>
                  </a:cubicBezTo>
                  <a:lnTo>
                    <a:pt x="161179" y="967054"/>
                  </a:lnTo>
                  <a:cubicBezTo>
                    <a:pt x="72162" y="967054"/>
                    <a:pt x="0" y="894892"/>
                    <a:pt x="0" y="805875"/>
                  </a:cubicBezTo>
                  <a:lnTo>
                    <a:pt x="0" y="161179"/>
                  </a:lnTo>
                  <a:close/>
                </a:path>
              </a:pathLst>
            </a:custGeom>
            <a:ln>
              <a:solidFill>
                <a:schemeClr val="tx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3408" tIns="123408" rIns="123408" bIns="123408" numCol="1" spcCol="1270" anchor="ctr" anchorCtr="0">
              <a:noAutofit/>
            </a:bodyPr>
            <a:lstStyle/>
            <a:p>
              <a:pPr lvl="0" algn="ctr" defTabSz="889000">
                <a:lnSpc>
                  <a:spcPct val="90000"/>
                </a:lnSpc>
                <a:spcBef>
                  <a:spcPct val="0"/>
                </a:spcBef>
                <a:spcAft>
                  <a:spcPct val="35000"/>
                </a:spcAft>
              </a:pPr>
              <a:r>
                <a:rPr lang="en-US" sz="2000" b="1" kern="1200" dirty="0" smtClean="0"/>
                <a:t>Advice to </a:t>
              </a:r>
              <a:r>
                <a:rPr lang="en-US" sz="2000" b="1" kern="1200" dirty="0" err="1" smtClean="0"/>
                <a:t>SoS</a:t>
              </a:r>
              <a:r>
                <a:rPr lang="en-US" sz="2000" b="1" kern="1200" dirty="0" smtClean="0"/>
                <a:t> and CS for Devolved Nations</a:t>
              </a:r>
              <a:endParaRPr lang="en-US" sz="2000" b="1" kern="1200" dirty="0"/>
            </a:p>
          </p:txBody>
        </p:sp>
        <p:sp>
          <p:nvSpPr>
            <p:cNvPr id="7" name="Freeform 6"/>
            <p:cNvSpPr/>
            <p:nvPr/>
          </p:nvSpPr>
          <p:spPr>
            <a:xfrm>
              <a:off x="7678481" y="799988"/>
              <a:ext cx="2458420" cy="1709895"/>
            </a:xfrm>
            <a:custGeom>
              <a:avLst/>
              <a:gdLst>
                <a:gd name="connsiteX0" fmla="*/ 0 w 2366786"/>
                <a:gd name="connsiteY0" fmla="*/ 309684 h 1858069"/>
                <a:gd name="connsiteX1" fmla="*/ 309684 w 2366786"/>
                <a:gd name="connsiteY1" fmla="*/ 0 h 1858069"/>
                <a:gd name="connsiteX2" fmla="*/ 2057102 w 2366786"/>
                <a:gd name="connsiteY2" fmla="*/ 0 h 1858069"/>
                <a:gd name="connsiteX3" fmla="*/ 2366786 w 2366786"/>
                <a:gd name="connsiteY3" fmla="*/ 309684 h 1858069"/>
                <a:gd name="connsiteX4" fmla="*/ 2366786 w 2366786"/>
                <a:gd name="connsiteY4" fmla="*/ 1548385 h 1858069"/>
                <a:gd name="connsiteX5" fmla="*/ 2057102 w 2366786"/>
                <a:gd name="connsiteY5" fmla="*/ 1858069 h 1858069"/>
                <a:gd name="connsiteX6" fmla="*/ 309684 w 2366786"/>
                <a:gd name="connsiteY6" fmla="*/ 1858069 h 1858069"/>
                <a:gd name="connsiteX7" fmla="*/ 0 w 2366786"/>
                <a:gd name="connsiteY7" fmla="*/ 1548385 h 1858069"/>
                <a:gd name="connsiteX8" fmla="*/ 0 w 2366786"/>
                <a:gd name="connsiteY8" fmla="*/ 309684 h 185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6786" h="1858069">
                  <a:moveTo>
                    <a:pt x="0" y="309684"/>
                  </a:moveTo>
                  <a:cubicBezTo>
                    <a:pt x="0" y="138650"/>
                    <a:pt x="138650" y="0"/>
                    <a:pt x="309684" y="0"/>
                  </a:cubicBezTo>
                  <a:lnTo>
                    <a:pt x="2057102" y="0"/>
                  </a:lnTo>
                  <a:cubicBezTo>
                    <a:pt x="2228136" y="0"/>
                    <a:pt x="2366786" y="138650"/>
                    <a:pt x="2366786" y="309684"/>
                  </a:cubicBezTo>
                  <a:lnTo>
                    <a:pt x="2366786" y="1548385"/>
                  </a:lnTo>
                  <a:cubicBezTo>
                    <a:pt x="2366786" y="1719419"/>
                    <a:pt x="2228136" y="1858069"/>
                    <a:pt x="2057102" y="1858069"/>
                  </a:cubicBezTo>
                  <a:lnTo>
                    <a:pt x="309684" y="1858069"/>
                  </a:lnTo>
                  <a:cubicBezTo>
                    <a:pt x="138650" y="1858069"/>
                    <a:pt x="0" y="1719419"/>
                    <a:pt x="0" y="1548385"/>
                  </a:cubicBezTo>
                  <a:lnTo>
                    <a:pt x="0" y="309684"/>
                  </a:lnTo>
                  <a:close/>
                </a:path>
              </a:pathLst>
            </a:custGeom>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6903" tIns="166903" rIns="166903" bIns="166903" numCol="1" spcCol="1270" anchor="ctr" anchorCtr="0">
              <a:noAutofit/>
            </a:bodyPr>
            <a:lstStyle/>
            <a:p>
              <a:pPr lvl="0" algn="ctr" defTabSz="889000">
                <a:lnSpc>
                  <a:spcPct val="90000"/>
                </a:lnSpc>
                <a:spcBef>
                  <a:spcPct val="0"/>
                </a:spcBef>
                <a:spcAft>
                  <a:spcPct val="35000"/>
                </a:spcAft>
              </a:pPr>
              <a:r>
                <a:rPr lang="en-US" sz="2000" b="1" kern="1200" dirty="0" smtClean="0"/>
                <a:t>SG team will consider </a:t>
              </a:r>
              <a:r>
                <a:rPr lang="en-US" sz="2000" b="1" kern="1200" dirty="0" err="1" smtClean="0"/>
                <a:t>JCVI</a:t>
              </a:r>
              <a:r>
                <a:rPr lang="en-US" sz="2000" b="1" kern="1200" dirty="0" smtClean="0"/>
                <a:t> advice &amp; </a:t>
              </a:r>
            </a:p>
            <a:p>
              <a:pPr lvl="0" algn="ctr" defTabSz="889000">
                <a:lnSpc>
                  <a:spcPct val="90000"/>
                </a:lnSpc>
                <a:spcBef>
                  <a:spcPct val="0"/>
                </a:spcBef>
                <a:spcAft>
                  <a:spcPct val="35000"/>
                </a:spcAft>
              </a:pPr>
              <a:r>
                <a:rPr lang="en-US" sz="2000" b="1" kern="1200" dirty="0" smtClean="0"/>
                <a:t>- </a:t>
              </a:r>
              <a:r>
                <a:rPr lang="en-US" sz="1600" b="1" kern="1200" dirty="0" smtClean="0"/>
                <a:t>from a policy, clinical, operational, legal perspective and advise Scottish CS</a:t>
              </a:r>
              <a:endParaRPr lang="en-US" sz="1600" b="1" kern="1200" dirty="0"/>
            </a:p>
          </p:txBody>
        </p:sp>
        <p:sp>
          <p:nvSpPr>
            <p:cNvPr id="8" name="Freeform 7"/>
            <p:cNvSpPr/>
            <p:nvPr/>
          </p:nvSpPr>
          <p:spPr>
            <a:xfrm>
              <a:off x="7862632" y="3004726"/>
              <a:ext cx="2274269" cy="1201974"/>
            </a:xfrm>
            <a:custGeom>
              <a:avLst/>
              <a:gdLst>
                <a:gd name="connsiteX0" fmla="*/ 0 w 2274269"/>
                <a:gd name="connsiteY0" fmla="*/ 200333 h 1201974"/>
                <a:gd name="connsiteX1" fmla="*/ 200333 w 2274269"/>
                <a:gd name="connsiteY1" fmla="*/ 0 h 1201974"/>
                <a:gd name="connsiteX2" fmla="*/ 2073936 w 2274269"/>
                <a:gd name="connsiteY2" fmla="*/ 0 h 1201974"/>
                <a:gd name="connsiteX3" fmla="*/ 2274269 w 2274269"/>
                <a:gd name="connsiteY3" fmla="*/ 200333 h 1201974"/>
                <a:gd name="connsiteX4" fmla="*/ 2274269 w 2274269"/>
                <a:gd name="connsiteY4" fmla="*/ 1001641 h 1201974"/>
                <a:gd name="connsiteX5" fmla="*/ 2073936 w 2274269"/>
                <a:gd name="connsiteY5" fmla="*/ 1201974 h 1201974"/>
                <a:gd name="connsiteX6" fmla="*/ 200333 w 2274269"/>
                <a:gd name="connsiteY6" fmla="*/ 1201974 h 1201974"/>
                <a:gd name="connsiteX7" fmla="*/ 0 w 2274269"/>
                <a:gd name="connsiteY7" fmla="*/ 1001641 h 1201974"/>
                <a:gd name="connsiteX8" fmla="*/ 0 w 2274269"/>
                <a:gd name="connsiteY8" fmla="*/ 200333 h 120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269" h="1201974">
                  <a:moveTo>
                    <a:pt x="0" y="200333"/>
                  </a:moveTo>
                  <a:cubicBezTo>
                    <a:pt x="0" y="89692"/>
                    <a:pt x="89692" y="0"/>
                    <a:pt x="200333" y="0"/>
                  </a:cubicBezTo>
                  <a:lnTo>
                    <a:pt x="2073936" y="0"/>
                  </a:lnTo>
                  <a:cubicBezTo>
                    <a:pt x="2184577" y="0"/>
                    <a:pt x="2274269" y="89692"/>
                    <a:pt x="2274269" y="200333"/>
                  </a:cubicBezTo>
                  <a:lnTo>
                    <a:pt x="2274269" y="1001641"/>
                  </a:lnTo>
                  <a:cubicBezTo>
                    <a:pt x="2274269" y="1112282"/>
                    <a:pt x="2184577" y="1201974"/>
                    <a:pt x="2073936" y="1201974"/>
                  </a:cubicBezTo>
                  <a:lnTo>
                    <a:pt x="200333" y="1201974"/>
                  </a:lnTo>
                  <a:cubicBezTo>
                    <a:pt x="89692" y="1201974"/>
                    <a:pt x="0" y="1112282"/>
                    <a:pt x="0" y="1001641"/>
                  </a:cubicBezTo>
                  <a:lnTo>
                    <a:pt x="0" y="200333"/>
                  </a:lnTo>
                  <a:close/>
                </a:path>
              </a:pathLst>
            </a:custGeom>
            <a:ln>
              <a:solidFill>
                <a:schemeClr val="tx1"/>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4876" tIns="134876" rIns="134876" bIns="134876" numCol="1" spcCol="1270" anchor="ctr" anchorCtr="0">
              <a:noAutofit/>
            </a:bodyPr>
            <a:lstStyle/>
            <a:p>
              <a:pPr lvl="0" algn="ctr" defTabSz="889000">
                <a:lnSpc>
                  <a:spcPct val="90000"/>
                </a:lnSpc>
                <a:spcBef>
                  <a:spcPct val="0"/>
                </a:spcBef>
                <a:spcAft>
                  <a:spcPct val="35000"/>
                </a:spcAft>
              </a:pPr>
              <a:r>
                <a:rPr lang="en-US" sz="2000" b="1" kern="1200" dirty="0" smtClean="0"/>
                <a:t>SG decisions </a:t>
              </a:r>
              <a:r>
                <a:rPr lang="en-US" sz="1600" b="1" kern="1200" dirty="0" smtClean="0"/>
                <a:t>– have been to follow </a:t>
              </a:r>
              <a:r>
                <a:rPr lang="en-US" sz="1600" b="1" kern="1200" dirty="0" err="1" smtClean="0"/>
                <a:t>JCVI</a:t>
              </a:r>
              <a:r>
                <a:rPr lang="en-US" sz="1600" b="1" kern="1200" dirty="0" smtClean="0"/>
                <a:t> advice throughout </a:t>
              </a:r>
              <a:r>
                <a:rPr lang="en-US" sz="1600" b="1" kern="1200" dirty="0" err="1" smtClean="0"/>
                <a:t>programme</a:t>
              </a:r>
              <a:endParaRPr lang="en-US" sz="1600" b="1" kern="1200" dirty="0"/>
            </a:p>
          </p:txBody>
        </p:sp>
        <p:sp>
          <p:nvSpPr>
            <p:cNvPr id="9" name="Freeform 8"/>
            <p:cNvSpPr/>
            <p:nvPr/>
          </p:nvSpPr>
          <p:spPr>
            <a:xfrm>
              <a:off x="2008202" y="3085538"/>
              <a:ext cx="2819289" cy="1372341"/>
            </a:xfrm>
            <a:custGeom>
              <a:avLst/>
              <a:gdLst>
                <a:gd name="connsiteX0" fmla="*/ 0 w 2443981"/>
                <a:gd name="connsiteY0" fmla="*/ 407338 h 2569538"/>
                <a:gd name="connsiteX1" fmla="*/ 407338 w 2443981"/>
                <a:gd name="connsiteY1" fmla="*/ 0 h 2569538"/>
                <a:gd name="connsiteX2" fmla="*/ 2036643 w 2443981"/>
                <a:gd name="connsiteY2" fmla="*/ 0 h 2569538"/>
                <a:gd name="connsiteX3" fmla="*/ 2443981 w 2443981"/>
                <a:gd name="connsiteY3" fmla="*/ 407338 h 2569538"/>
                <a:gd name="connsiteX4" fmla="*/ 2443981 w 2443981"/>
                <a:gd name="connsiteY4" fmla="*/ 2162200 h 2569538"/>
                <a:gd name="connsiteX5" fmla="*/ 2036643 w 2443981"/>
                <a:gd name="connsiteY5" fmla="*/ 2569538 h 2569538"/>
                <a:gd name="connsiteX6" fmla="*/ 407338 w 2443981"/>
                <a:gd name="connsiteY6" fmla="*/ 2569538 h 2569538"/>
                <a:gd name="connsiteX7" fmla="*/ 0 w 2443981"/>
                <a:gd name="connsiteY7" fmla="*/ 2162200 h 2569538"/>
                <a:gd name="connsiteX8" fmla="*/ 0 w 2443981"/>
                <a:gd name="connsiteY8" fmla="*/ 407338 h 256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3981" h="2569538">
                  <a:moveTo>
                    <a:pt x="0" y="407338"/>
                  </a:moveTo>
                  <a:cubicBezTo>
                    <a:pt x="0" y="182371"/>
                    <a:pt x="182371" y="0"/>
                    <a:pt x="407338" y="0"/>
                  </a:cubicBezTo>
                  <a:lnTo>
                    <a:pt x="2036643" y="0"/>
                  </a:lnTo>
                  <a:cubicBezTo>
                    <a:pt x="2261610" y="0"/>
                    <a:pt x="2443981" y="182371"/>
                    <a:pt x="2443981" y="407338"/>
                  </a:cubicBezTo>
                  <a:lnTo>
                    <a:pt x="2443981" y="2162200"/>
                  </a:lnTo>
                  <a:cubicBezTo>
                    <a:pt x="2443981" y="2387167"/>
                    <a:pt x="2261610" y="2569538"/>
                    <a:pt x="2036643" y="2569538"/>
                  </a:cubicBezTo>
                  <a:lnTo>
                    <a:pt x="407338" y="2569538"/>
                  </a:lnTo>
                  <a:cubicBezTo>
                    <a:pt x="182371" y="2569538"/>
                    <a:pt x="0" y="2387167"/>
                    <a:pt x="0" y="2162200"/>
                  </a:cubicBezTo>
                  <a:lnTo>
                    <a:pt x="0" y="407338"/>
                  </a:lnTo>
                  <a:close/>
                </a:path>
              </a:pathLst>
            </a:custGeom>
            <a:ln>
              <a:solidFill>
                <a:schemeClr val="tx1"/>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95505" tIns="195505" rIns="195505" bIns="195505" numCol="1" spcCol="1270" anchor="ctr" anchorCtr="0">
              <a:noAutofit/>
            </a:bodyPr>
            <a:lstStyle/>
            <a:p>
              <a:pPr lvl="0" algn="ctr" defTabSz="889000">
                <a:lnSpc>
                  <a:spcPct val="90000"/>
                </a:lnSpc>
                <a:spcBef>
                  <a:spcPct val="0"/>
                </a:spcBef>
                <a:spcAft>
                  <a:spcPct val="35000"/>
                </a:spcAft>
              </a:pPr>
              <a:r>
                <a:rPr lang="en-US" sz="2000" b="1" kern="1200" dirty="0" smtClean="0"/>
                <a:t>Builds an Operational Delivery Plan </a:t>
              </a:r>
            </a:p>
            <a:p>
              <a:pPr lvl="0" algn="ctr" defTabSz="889000">
                <a:lnSpc>
                  <a:spcPct val="90000"/>
                </a:lnSpc>
                <a:spcBef>
                  <a:spcPct val="0"/>
                </a:spcBef>
                <a:spcAft>
                  <a:spcPct val="35000"/>
                </a:spcAft>
              </a:pPr>
              <a:r>
                <a:rPr lang="en-US" sz="1600" b="1" kern="1200" dirty="0" smtClean="0"/>
                <a:t>- to be enacted – nationally planned and locally delivered by 14 </a:t>
              </a:r>
              <a:r>
                <a:rPr lang="en-US" sz="1600" b="1" kern="1200" dirty="0" err="1" smtClean="0"/>
                <a:t>HBs</a:t>
              </a:r>
              <a:endParaRPr lang="en-US" sz="1600" b="1" kern="1200" dirty="0"/>
            </a:p>
          </p:txBody>
        </p:sp>
        <p:sp>
          <p:nvSpPr>
            <p:cNvPr id="10" name="Freeform 9"/>
            <p:cNvSpPr/>
            <p:nvPr/>
          </p:nvSpPr>
          <p:spPr>
            <a:xfrm>
              <a:off x="2573016" y="5305915"/>
              <a:ext cx="6979624" cy="485728"/>
            </a:xfrm>
            <a:custGeom>
              <a:avLst/>
              <a:gdLst>
                <a:gd name="connsiteX0" fmla="*/ 0 w 2263579"/>
                <a:gd name="connsiteY0" fmla="*/ 157549 h 945276"/>
                <a:gd name="connsiteX1" fmla="*/ 157549 w 2263579"/>
                <a:gd name="connsiteY1" fmla="*/ 0 h 945276"/>
                <a:gd name="connsiteX2" fmla="*/ 2106030 w 2263579"/>
                <a:gd name="connsiteY2" fmla="*/ 0 h 945276"/>
                <a:gd name="connsiteX3" fmla="*/ 2263579 w 2263579"/>
                <a:gd name="connsiteY3" fmla="*/ 157549 h 945276"/>
                <a:gd name="connsiteX4" fmla="*/ 2263579 w 2263579"/>
                <a:gd name="connsiteY4" fmla="*/ 787727 h 945276"/>
                <a:gd name="connsiteX5" fmla="*/ 2106030 w 2263579"/>
                <a:gd name="connsiteY5" fmla="*/ 945276 h 945276"/>
                <a:gd name="connsiteX6" fmla="*/ 157549 w 2263579"/>
                <a:gd name="connsiteY6" fmla="*/ 945276 h 945276"/>
                <a:gd name="connsiteX7" fmla="*/ 0 w 2263579"/>
                <a:gd name="connsiteY7" fmla="*/ 787727 h 945276"/>
                <a:gd name="connsiteX8" fmla="*/ 0 w 2263579"/>
                <a:gd name="connsiteY8" fmla="*/ 157549 h 94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579" h="945276">
                  <a:moveTo>
                    <a:pt x="0" y="157549"/>
                  </a:moveTo>
                  <a:cubicBezTo>
                    <a:pt x="0" y="70537"/>
                    <a:pt x="70537" y="0"/>
                    <a:pt x="157549" y="0"/>
                  </a:cubicBezTo>
                  <a:lnTo>
                    <a:pt x="2106030" y="0"/>
                  </a:lnTo>
                  <a:cubicBezTo>
                    <a:pt x="2193042" y="0"/>
                    <a:pt x="2263579" y="70537"/>
                    <a:pt x="2263579" y="157549"/>
                  </a:cubicBezTo>
                  <a:lnTo>
                    <a:pt x="2263579" y="787727"/>
                  </a:lnTo>
                  <a:cubicBezTo>
                    <a:pt x="2263579" y="874739"/>
                    <a:pt x="2193042" y="945276"/>
                    <a:pt x="2106030" y="945276"/>
                  </a:cubicBezTo>
                  <a:lnTo>
                    <a:pt x="157549" y="945276"/>
                  </a:lnTo>
                  <a:cubicBezTo>
                    <a:pt x="70537" y="945276"/>
                    <a:pt x="0" y="874739"/>
                    <a:pt x="0" y="787727"/>
                  </a:cubicBezTo>
                  <a:lnTo>
                    <a:pt x="0" y="157549"/>
                  </a:lnTo>
                  <a:close/>
                </a:path>
              </a:pathLst>
            </a:custGeom>
            <a:solidFill>
              <a:schemeClr val="accent1">
                <a:lumMod val="60000"/>
                <a:lumOff val="40000"/>
              </a:schemeClr>
            </a:solidFill>
            <a:ln>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22345" tIns="122345" rIns="122345" bIns="122345" numCol="1" spcCol="1270" anchor="ctr" anchorCtr="0">
              <a:noAutofit/>
            </a:bodyPr>
            <a:lstStyle/>
            <a:p>
              <a:pPr lvl="0" algn="ctr" defTabSz="889000">
                <a:lnSpc>
                  <a:spcPct val="90000"/>
                </a:lnSpc>
                <a:spcBef>
                  <a:spcPct val="0"/>
                </a:spcBef>
                <a:spcAft>
                  <a:spcPct val="35000"/>
                </a:spcAft>
              </a:pPr>
              <a:r>
                <a:rPr lang="en-US" sz="2000" b="1" kern="1200" dirty="0" smtClean="0"/>
                <a:t>Delivery to Local Population</a:t>
              </a:r>
              <a:endParaRPr lang="en-US" sz="2000" b="1" kern="1200" dirty="0"/>
            </a:p>
          </p:txBody>
        </p:sp>
      </p:grpSp>
      <p:cxnSp>
        <p:nvCxnSpPr>
          <p:cNvPr id="11" name="Straight Arrow Connector 10"/>
          <p:cNvCxnSpPr/>
          <p:nvPr/>
        </p:nvCxnSpPr>
        <p:spPr>
          <a:xfrm>
            <a:off x="2457020" y="2256131"/>
            <a:ext cx="11359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023022" y="2256131"/>
            <a:ext cx="12297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773297" y="3425876"/>
            <a:ext cx="11195" cy="4958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449345" y="4438375"/>
            <a:ext cx="10046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6" idx="1"/>
          </p:cNvCxnSpPr>
          <p:nvPr/>
        </p:nvCxnSpPr>
        <p:spPr>
          <a:xfrm flipH="1">
            <a:off x="4197012" y="4565261"/>
            <a:ext cx="73576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a:stretch>
            <a:fillRect/>
          </a:stretch>
        </p:blipFill>
        <p:spPr>
          <a:xfrm>
            <a:off x="4932779" y="3517649"/>
            <a:ext cx="1516566" cy="2095224"/>
          </a:xfrm>
          <a:prstGeom prst="rect">
            <a:avLst/>
          </a:prstGeom>
          <a:ln>
            <a:solidFill>
              <a:schemeClr val="tx1"/>
            </a:solidFill>
          </a:ln>
        </p:spPr>
      </p:pic>
      <p:cxnSp>
        <p:nvCxnSpPr>
          <p:cNvPr id="17" name="Straight Arrow Connector 16"/>
          <p:cNvCxnSpPr/>
          <p:nvPr/>
        </p:nvCxnSpPr>
        <p:spPr>
          <a:xfrm>
            <a:off x="2388891" y="5377846"/>
            <a:ext cx="1" cy="8318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318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a:t>The </a:t>
            </a:r>
            <a:r>
              <a:rPr lang="en-GB" sz="3600" dirty="0" smtClean="0"/>
              <a:t>Impact </a:t>
            </a:r>
            <a:r>
              <a:rPr lang="en-GB" sz="3600" dirty="0"/>
              <a:t>of the COVID-19 Vaccination Programme </a:t>
            </a:r>
            <a:r>
              <a:rPr lang="en-GB" sz="3600" dirty="0" smtClean="0"/>
              <a:t/>
            </a:r>
            <a:br>
              <a:rPr lang="en-GB" sz="3600" dirty="0" smtClean="0"/>
            </a:br>
            <a:r>
              <a:rPr lang="en-GB" sz="3600" dirty="0" smtClean="0"/>
              <a:t>on </a:t>
            </a:r>
            <a:r>
              <a:rPr lang="en-GB" sz="3600" dirty="0"/>
              <a:t>Vaccine </a:t>
            </a:r>
            <a:r>
              <a:rPr lang="en-GB" sz="3600" dirty="0" smtClean="0"/>
              <a:t>Transformation: Public </a:t>
            </a:r>
            <a:r>
              <a:rPr lang="en-GB" sz="3600" dirty="0"/>
              <a:t>Health Scotland Perspective</a:t>
            </a:r>
          </a:p>
        </p:txBody>
      </p:sp>
      <p:sp>
        <p:nvSpPr>
          <p:cNvPr id="3" name="Content Placeholder 2"/>
          <p:cNvSpPr>
            <a:spLocks noGrp="1"/>
          </p:cNvSpPr>
          <p:nvPr>
            <p:ph idx="1"/>
          </p:nvPr>
        </p:nvSpPr>
        <p:spPr/>
        <p:txBody>
          <a:bodyPr/>
          <a:lstStyle/>
          <a:p>
            <a:endParaRPr lang="en-GB" dirty="0" smtClean="0"/>
          </a:p>
          <a:p>
            <a:endParaRPr lang="en-GB" dirty="0"/>
          </a:p>
          <a:p>
            <a:r>
              <a:rPr lang="en-GB" dirty="0" smtClean="0"/>
              <a:t>Scottish </a:t>
            </a:r>
            <a:r>
              <a:rPr lang="en-GB" dirty="0"/>
              <a:t>Immunisation Programme – vaccines, system and successes</a:t>
            </a:r>
          </a:p>
          <a:p>
            <a:r>
              <a:rPr lang="en-GB" dirty="0"/>
              <a:t>Vaccine Transformation Programme – service delivery transformation</a:t>
            </a:r>
          </a:p>
          <a:p>
            <a:r>
              <a:rPr lang="en-GB" dirty="0"/>
              <a:t>Covid Vaccination</a:t>
            </a:r>
          </a:p>
          <a:p>
            <a:r>
              <a:rPr lang="en-GB" dirty="0"/>
              <a:t>Scottish Vaccination and Immunisation Programme</a:t>
            </a:r>
          </a:p>
          <a:p>
            <a:endParaRPr lang="en-GB" dirty="0"/>
          </a:p>
        </p:txBody>
      </p:sp>
    </p:spTree>
    <p:extLst>
      <p:ext uri="{BB962C8B-B14F-4D97-AF65-F5344CB8AC3E}">
        <p14:creationId xmlns:p14="http://schemas.microsoft.com/office/powerpoint/2010/main" val="28415033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11" y="161799"/>
            <a:ext cx="10515600" cy="1325563"/>
          </a:xfrm>
        </p:spPr>
        <p:txBody>
          <a:bodyPr>
            <a:normAutofit/>
          </a:bodyPr>
          <a:lstStyle/>
          <a:p>
            <a:r>
              <a:rPr lang="en-GB" sz="3600" dirty="0" smtClean="0"/>
              <a:t>Vaccines Administered</a:t>
            </a:r>
            <a:endParaRPr lang="en-GB" sz="3600" dirty="0"/>
          </a:p>
        </p:txBody>
      </p:sp>
      <p:grpSp>
        <p:nvGrpSpPr>
          <p:cNvPr id="4" name="Group 3"/>
          <p:cNvGrpSpPr/>
          <p:nvPr/>
        </p:nvGrpSpPr>
        <p:grpSpPr>
          <a:xfrm>
            <a:off x="609438" y="1272746"/>
            <a:ext cx="10281732" cy="5196561"/>
            <a:chOff x="25735" y="1921466"/>
            <a:chExt cx="9209485" cy="4724308"/>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35" y="1921466"/>
              <a:ext cx="8356920" cy="4724308"/>
            </a:xfrm>
            <a:prstGeom prst="rect">
              <a:avLst/>
            </a:prstGeom>
          </p:spPr>
        </p:pic>
        <p:sp>
          <p:nvSpPr>
            <p:cNvPr id="6" name="TextBox 5"/>
            <p:cNvSpPr txBox="1"/>
            <p:nvPr/>
          </p:nvSpPr>
          <p:spPr>
            <a:xfrm>
              <a:off x="862940" y="2349134"/>
              <a:ext cx="1148492" cy="1043506"/>
            </a:xfrm>
            <a:prstGeom prst="rect">
              <a:avLst/>
            </a:prstGeom>
            <a:solidFill>
              <a:schemeClr val="bg1"/>
            </a:solidFill>
            <a:ln>
              <a:solidFill>
                <a:srgbClr val="7030A0"/>
              </a:solidFill>
            </a:ln>
          </p:spPr>
          <p:txBody>
            <a:bodyPr wrap="square" rtlCol="0">
              <a:spAutoFit/>
            </a:bodyPr>
            <a:lstStyle/>
            <a:p>
              <a:r>
                <a:rPr lang="en-GB" sz="1100" dirty="0"/>
                <a:t>Scotland administers first vaccinations against </a:t>
              </a:r>
              <a:r>
                <a:rPr lang="en-GB" sz="1100" dirty="0" smtClean="0"/>
                <a:t>COVID-19 – Progresses through </a:t>
              </a:r>
              <a:r>
                <a:rPr lang="en-GB" sz="1100" dirty="0" err="1" smtClean="0"/>
                <a:t>JCVI</a:t>
              </a:r>
              <a:r>
                <a:rPr lang="en-GB" sz="1100" dirty="0" smtClean="0"/>
                <a:t> 1-9 cohorts</a:t>
              </a:r>
              <a:endParaRPr lang="en-GB" sz="1100" dirty="0"/>
            </a:p>
          </p:txBody>
        </p:sp>
        <p:sp>
          <p:nvSpPr>
            <p:cNvPr id="7" name="TextBox 6"/>
            <p:cNvSpPr txBox="1"/>
            <p:nvPr/>
          </p:nvSpPr>
          <p:spPr>
            <a:xfrm>
              <a:off x="2074560" y="4689425"/>
              <a:ext cx="904453" cy="1156452"/>
            </a:xfrm>
            <a:prstGeom prst="rect">
              <a:avLst/>
            </a:prstGeom>
            <a:solidFill>
              <a:schemeClr val="bg1"/>
            </a:solidFill>
            <a:ln>
              <a:solidFill>
                <a:srgbClr val="7030A0"/>
              </a:solidFill>
            </a:ln>
          </p:spPr>
          <p:txBody>
            <a:bodyPr wrap="square" rtlCol="0">
              <a:spAutoFit/>
            </a:bodyPr>
            <a:lstStyle/>
            <a:p>
              <a:r>
                <a:rPr lang="en-GB" sz="1100" dirty="0"/>
                <a:t>Mass vaccination centres </a:t>
              </a:r>
              <a:r>
                <a:rPr lang="en-GB" sz="1100" dirty="0" smtClean="0"/>
                <a:t>open in more cities + </a:t>
              </a:r>
              <a:r>
                <a:rPr lang="en-GB" sz="1100" dirty="0" err="1" smtClean="0"/>
                <a:t>JCVI</a:t>
              </a:r>
              <a:r>
                <a:rPr lang="en-GB" sz="1100" dirty="0" smtClean="0"/>
                <a:t> extension to cohorts 10-12</a:t>
              </a:r>
              <a:endParaRPr lang="en-GB" sz="1100" dirty="0"/>
            </a:p>
          </p:txBody>
        </p:sp>
        <p:sp>
          <p:nvSpPr>
            <p:cNvPr id="8" name="TextBox 7"/>
            <p:cNvSpPr txBox="1"/>
            <p:nvPr/>
          </p:nvSpPr>
          <p:spPr>
            <a:xfrm>
              <a:off x="3319048" y="2299219"/>
              <a:ext cx="1272483" cy="853410"/>
            </a:xfrm>
            <a:prstGeom prst="rect">
              <a:avLst/>
            </a:prstGeom>
            <a:solidFill>
              <a:schemeClr val="bg1"/>
            </a:solidFill>
            <a:ln>
              <a:solidFill>
                <a:srgbClr val="7030A0"/>
              </a:solidFill>
            </a:ln>
          </p:spPr>
          <p:txBody>
            <a:bodyPr wrap="square" rtlCol="0">
              <a:spAutoFit/>
            </a:bodyPr>
            <a:lstStyle/>
            <a:p>
              <a:r>
                <a:rPr lang="en-GB" sz="1100" dirty="0"/>
                <a:t>Scotland brings forward second vaccine doses for over </a:t>
              </a:r>
              <a:r>
                <a:rPr lang="en-GB" sz="1100" dirty="0" err="1" smtClean="0"/>
                <a:t>40’s</a:t>
              </a:r>
              <a:r>
                <a:rPr lang="en-GB" sz="1100" dirty="0" smtClean="0"/>
                <a:t> </a:t>
              </a:r>
              <a:r>
                <a:rPr lang="en-GB" sz="1100" dirty="0"/>
                <a:t>to combat Delta variant</a:t>
              </a:r>
            </a:p>
          </p:txBody>
        </p:sp>
        <p:sp>
          <p:nvSpPr>
            <p:cNvPr id="9" name="TextBox 8"/>
            <p:cNvSpPr txBox="1"/>
            <p:nvPr/>
          </p:nvSpPr>
          <p:spPr>
            <a:xfrm>
              <a:off x="5297032" y="5027595"/>
              <a:ext cx="1328754" cy="696657"/>
            </a:xfrm>
            <a:prstGeom prst="rect">
              <a:avLst/>
            </a:prstGeom>
            <a:solidFill>
              <a:schemeClr val="bg1"/>
            </a:solidFill>
            <a:ln>
              <a:solidFill>
                <a:srgbClr val="7030A0"/>
              </a:solidFill>
            </a:ln>
          </p:spPr>
          <p:txBody>
            <a:bodyPr wrap="square" rtlCol="0">
              <a:spAutoFit/>
            </a:bodyPr>
            <a:lstStyle/>
            <a:p>
              <a:r>
                <a:rPr lang="en-GB" sz="1100" dirty="0" smtClean="0"/>
                <a:t>Autumn/winter – booster one </a:t>
              </a:r>
              <a:r>
                <a:rPr lang="en-GB" sz="1100" dirty="0"/>
                <a:t>programme launched in Scotland</a:t>
              </a:r>
            </a:p>
          </p:txBody>
        </p:sp>
        <p:sp>
          <p:nvSpPr>
            <p:cNvPr id="10" name="TextBox 9"/>
            <p:cNvSpPr txBox="1"/>
            <p:nvPr/>
          </p:nvSpPr>
          <p:spPr>
            <a:xfrm>
              <a:off x="4751408" y="3212091"/>
              <a:ext cx="931762" cy="769441"/>
            </a:xfrm>
            <a:prstGeom prst="rect">
              <a:avLst/>
            </a:prstGeom>
            <a:solidFill>
              <a:schemeClr val="bg1"/>
            </a:solidFill>
            <a:ln>
              <a:solidFill>
                <a:srgbClr val="7030A0"/>
              </a:solidFill>
            </a:ln>
          </p:spPr>
          <p:txBody>
            <a:bodyPr wrap="square" rtlCol="0">
              <a:spAutoFit/>
            </a:bodyPr>
            <a:lstStyle/>
            <a:p>
              <a:r>
                <a:rPr lang="en-GB" sz="1100" dirty="0"/>
                <a:t>Vaccine certification </a:t>
              </a:r>
              <a:r>
                <a:rPr lang="en-GB" sz="1100" dirty="0" smtClean="0"/>
                <a:t>becomes </a:t>
              </a:r>
              <a:r>
                <a:rPr lang="en-GB" sz="1100" dirty="0"/>
                <a:t>enforceable</a:t>
              </a:r>
            </a:p>
          </p:txBody>
        </p:sp>
        <p:sp>
          <p:nvSpPr>
            <p:cNvPr id="11" name="TextBox 10"/>
            <p:cNvSpPr txBox="1"/>
            <p:nvPr/>
          </p:nvSpPr>
          <p:spPr>
            <a:xfrm>
              <a:off x="4817962" y="2160208"/>
              <a:ext cx="1458411" cy="938719"/>
            </a:xfrm>
            <a:prstGeom prst="rect">
              <a:avLst/>
            </a:prstGeom>
            <a:solidFill>
              <a:schemeClr val="bg1"/>
            </a:solidFill>
            <a:ln>
              <a:solidFill>
                <a:srgbClr val="7030A0"/>
              </a:solidFill>
            </a:ln>
          </p:spPr>
          <p:txBody>
            <a:bodyPr wrap="square" rtlCol="0">
              <a:spAutoFit/>
            </a:bodyPr>
            <a:lstStyle/>
            <a:p>
              <a:r>
                <a:rPr lang="en-GB" sz="1100" dirty="0"/>
                <a:t>Online Portal for Autumn/Winter vaccination programme launched for eligible cohorts</a:t>
              </a:r>
            </a:p>
          </p:txBody>
        </p:sp>
        <p:sp>
          <p:nvSpPr>
            <p:cNvPr id="12" name="TextBox 11"/>
            <p:cNvSpPr txBox="1"/>
            <p:nvPr/>
          </p:nvSpPr>
          <p:spPr>
            <a:xfrm>
              <a:off x="6808188" y="2644731"/>
              <a:ext cx="1151681" cy="600164"/>
            </a:xfrm>
            <a:prstGeom prst="rect">
              <a:avLst/>
            </a:prstGeom>
            <a:solidFill>
              <a:schemeClr val="bg1"/>
            </a:solidFill>
            <a:ln>
              <a:solidFill>
                <a:srgbClr val="7030A0"/>
              </a:solidFill>
            </a:ln>
          </p:spPr>
          <p:txBody>
            <a:bodyPr wrap="square" rtlCol="0">
              <a:spAutoFit/>
            </a:bodyPr>
            <a:lstStyle/>
            <a:p>
              <a:r>
                <a:rPr lang="en-GB" sz="1100" dirty="0"/>
                <a:t>Confirmation of Omicron variant in Scotland</a:t>
              </a:r>
            </a:p>
          </p:txBody>
        </p:sp>
        <p:sp>
          <p:nvSpPr>
            <p:cNvPr id="13" name="TextBox 12"/>
            <p:cNvSpPr txBox="1"/>
            <p:nvPr/>
          </p:nvSpPr>
          <p:spPr>
            <a:xfrm>
              <a:off x="7503712" y="4198069"/>
              <a:ext cx="1731508" cy="696657"/>
            </a:xfrm>
            <a:prstGeom prst="rect">
              <a:avLst/>
            </a:prstGeom>
            <a:solidFill>
              <a:schemeClr val="bg1"/>
            </a:solidFill>
            <a:ln>
              <a:solidFill>
                <a:srgbClr val="7030A0"/>
              </a:solidFill>
            </a:ln>
          </p:spPr>
          <p:txBody>
            <a:bodyPr wrap="square" rtlCol="0">
              <a:spAutoFit/>
            </a:bodyPr>
            <a:lstStyle/>
            <a:p>
              <a:r>
                <a:rPr lang="en-GB" sz="1100" dirty="0" smtClean="0"/>
                <a:t>Spring campaign - second </a:t>
              </a:r>
              <a:r>
                <a:rPr lang="en-GB" sz="1100" dirty="0"/>
                <a:t>boosters for 75+, care home residents and </a:t>
              </a:r>
              <a:r>
                <a:rPr lang="en-GB" sz="1100" dirty="0" smtClean="0"/>
                <a:t>immunosuppressed </a:t>
              </a:r>
              <a:r>
                <a:rPr lang="en-GB" sz="1100" dirty="0"/>
                <a:t>people</a:t>
              </a:r>
            </a:p>
          </p:txBody>
        </p:sp>
        <p:cxnSp>
          <p:nvCxnSpPr>
            <p:cNvPr id="14" name="Straight Arrow Connector 13"/>
            <p:cNvCxnSpPr/>
            <p:nvPr/>
          </p:nvCxnSpPr>
          <p:spPr>
            <a:xfrm flipH="1">
              <a:off x="7475596" y="4894726"/>
              <a:ext cx="110726" cy="62826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2" idx="1"/>
            </p:cNvCxnSpPr>
            <p:nvPr/>
          </p:nvCxnSpPr>
          <p:spPr>
            <a:xfrm flipH="1">
              <a:off x="6263138" y="2944814"/>
              <a:ext cx="545050" cy="65199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743212" y="3078526"/>
              <a:ext cx="194601" cy="100677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396696" y="3981532"/>
              <a:ext cx="90064" cy="43307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027837" y="5522986"/>
              <a:ext cx="276258" cy="714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839370" y="3228074"/>
              <a:ext cx="95058" cy="65321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1920992" y="4689425"/>
              <a:ext cx="153568" cy="31663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143888" y="3279089"/>
              <a:ext cx="320937" cy="233389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43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242" y="97273"/>
            <a:ext cx="10515600" cy="1325563"/>
          </a:xfrm>
        </p:spPr>
        <p:txBody>
          <a:bodyPr>
            <a:normAutofit/>
          </a:bodyPr>
          <a:lstStyle/>
          <a:p>
            <a:r>
              <a:rPr lang="en-GB" sz="3600" dirty="0" smtClean="0"/>
              <a:t>Breakdown by dose</a:t>
            </a:r>
            <a:endParaRPr lang="en-GB"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1379" y="1275480"/>
            <a:ext cx="9381326" cy="4451065"/>
          </a:xfrm>
          <a:prstGeom prst="rect">
            <a:avLst/>
          </a:prstGeom>
        </p:spPr>
      </p:pic>
    </p:spTree>
    <p:extLst>
      <p:ext uri="{BB962C8B-B14F-4D97-AF65-F5344CB8AC3E}">
        <p14:creationId xmlns:p14="http://schemas.microsoft.com/office/powerpoint/2010/main" val="1666608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208109"/>
            <a:ext cx="10515600" cy="1325563"/>
          </a:xfrm>
        </p:spPr>
        <p:txBody>
          <a:bodyPr>
            <a:normAutofit/>
          </a:bodyPr>
          <a:lstStyle/>
          <a:p>
            <a:r>
              <a:rPr lang="en-GB" sz="3600" dirty="0" smtClean="0"/>
              <a:t>Reach across </a:t>
            </a:r>
            <a:r>
              <a:rPr lang="en-GB" sz="3600" dirty="0" err="1" smtClean="0"/>
              <a:t>SIMD</a:t>
            </a:r>
            <a:r>
              <a:rPr lang="en-GB" sz="3600" dirty="0" smtClean="0"/>
              <a:t> and Ethnicity</a:t>
            </a:r>
            <a:endParaRPr lang="en-GB" sz="3600" dirty="0"/>
          </a:p>
        </p:txBody>
      </p:sp>
      <p:graphicFrame>
        <p:nvGraphicFramePr>
          <p:cNvPr id="4" name="Chart 3"/>
          <p:cNvGraphicFramePr>
            <a:graphicFrameLocks/>
          </p:cNvGraphicFramePr>
          <p:nvPr>
            <p:extLst>
              <p:ext uri="{D42A27DB-BD31-4B8C-83A1-F6EECF244321}">
                <p14:modId xmlns:p14="http://schemas.microsoft.com/office/powerpoint/2010/main" val="2793496192"/>
              </p:ext>
            </p:extLst>
          </p:nvPr>
        </p:nvGraphicFramePr>
        <p:xfrm>
          <a:off x="988290" y="1379620"/>
          <a:ext cx="5288941" cy="4272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3064839134"/>
              </p:ext>
            </p:extLst>
          </p:nvPr>
        </p:nvGraphicFramePr>
        <p:xfrm>
          <a:off x="6336633" y="1379621"/>
          <a:ext cx="5017168" cy="4272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6007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GB" sz="3600" dirty="0" smtClean="0"/>
              <a:t>Whole System of National Effort</a:t>
            </a:r>
            <a:endParaRPr lang="en-GB" sz="3600" dirty="0"/>
          </a:p>
        </p:txBody>
      </p:sp>
      <p:graphicFrame>
        <p:nvGraphicFramePr>
          <p:cNvPr id="4" name="Diagram 3"/>
          <p:cNvGraphicFramePr/>
          <p:nvPr>
            <p:extLst>
              <p:ext uri="{D42A27DB-BD31-4B8C-83A1-F6EECF244321}">
                <p14:modId xmlns:p14="http://schemas.microsoft.com/office/powerpoint/2010/main" val="3207122361"/>
              </p:ext>
            </p:extLst>
          </p:nvPr>
        </p:nvGraphicFramePr>
        <p:xfrm>
          <a:off x="200145" y="1214825"/>
          <a:ext cx="11789628" cy="5555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74035" y="1622696"/>
            <a:ext cx="3165354" cy="707886"/>
          </a:xfrm>
          <a:prstGeom prst="rect">
            <a:avLst/>
          </a:prstGeom>
          <a:noFill/>
        </p:spPr>
        <p:txBody>
          <a:bodyPr wrap="none" rtlCol="0">
            <a:spAutoFit/>
          </a:bodyPr>
          <a:lstStyle/>
          <a:p>
            <a:pPr defTabSz="695310"/>
            <a:r>
              <a:rPr lang="en-GB" sz="2000" b="1" dirty="0">
                <a:solidFill>
                  <a:schemeClr val="bg1"/>
                </a:solidFill>
                <a:latin typeface="Calibri" panose="020F0502020204030204"/>
              </a:rPr>
              <a:t>Military </a:t>
            </a:r>
            <a:r>
              <a:rPr lang="en-GB" sz="2000" b="1" dirty="0" smtClean="0">
                <a:solidFill>
                  <a:schemeClr val="bg1"/>
                </a:solidFill>
                <a:latin typeface="Calibri" panose="020F0502020204030204"/>
              </a:rPr>
              <a:t>Support – logistical </a:t>
            </a:r>
          </a:p>
          <a:p>
            <a:pPr defTabSz="695310"/>
            <a:r>
              <a:rPr lang="en-GB" sz="2000" b="1" dirty="0" smtClean="0">
                <a:solidFill>
                  <a:schemeClr val="bg1"/>
                </a:solidFill>
                <a:latin typeface="Calibri" panose="020F0502020204030204"/>
              </a:rPr>
              <a:t>and vaccine delivery</a:t>
            </a:r>
            <a:endParaRPr lang="en-GB" sz="2000" b="1" dirty="0">
              <a:solidFill>
                <a:schemeClr val="bg1"/>
              </a:solidFill>
              <a:latin typeface="Calibri" panose="020F0502020204030204"/>
            </a:endParaRPr>
          </a:p>
        </p:txBody>
      </p:sp>
      <p:sp>
        <p:nvSpPr>
          <p:cNvPr id="6" name="TextBox 5"/>
          <p:cNvSpPr txBox="1"/>
          <p:nvPr/>
        </p:nvSpPr>
        <p:spPr>
          <a:xfrm>
            <a:off x="200145" y="2330582"/>
            <a:ext cx="3622530" cy="400110"/>
          </a:xfrm>
          <a:prstGeom prst="rect">
            <a:avLst/>
          </a:prstGeom>
          <a:noFill/>
        </p:spPr>
        <p:txBody>
          <a:bodyPr wrap="none" rtlCol="0">
            <a:spAutoFit/>
          </a:bodyPr>
          <a:lstStyle/>
          <a:p>
            <a:pPr defTabSz="695310"/>
            <a:r>
              <a:rPr lang="en-GB" sz="2000" b="1" dirty="0">
                <a:solidFill>
                  <a:schemeClr val="bg1"/>
                </a:solidFill>
                <a:latin typeface="Calibri" panose="020F0502020204030204"/>
              </a:rPr>
              <a:t>Police </a:t>
            </a:r>
            <a:r>
              <a:rPr lang="en-GB" sz="2000" b="1" dirty="0" smtClean="0">
                <a:solidFill>
                  <a:schemeClr val="bg1"/>
                </a:solidFill>
                <a:latin typeface="Calibri" panose="020F0502020204030204"/>
              </a:rPr>
              <a:t>Scotland – security advice</a:t>
            </a:r>
            <a:endParaRPr lang="en-GB" sz="2000" b="1" dirty="0">
              <a:solidFill>
                <a:schemeClr val="bg1"/>
              </a:solidFill>
              <a:latin typeface="Calibri" panose="020F0502020204030204"/>
            </a:endParaRPr>
          </a:p>
        </p:txBody>
      </p:sp>
      <p:sp>
        <p:nvSpPr>
          <p:cNvPr id="7" name="TextBox 6"/>
          <p:cNvSpPr txBox="1"/>
          <p:nvPr/>
        </p:nvSpPr>
        <p:spPr>
          <a:xfrm>
            <a:off x="777570" y="2766162"/>
            <a:ext cx="2158283" cy="1631216"/>
          </a:xfrm>
          <a:prstGeom prst="rect">
            <a:avLst/>
          </a:prstGeom>
          <a:noFill/>
        </p:spPr>
        <p:txBody>
          <a:bodyPr wrap="none" rtlCol="0">
            <a:spAutoFit/>
          </a:bodyPr>
          <a:lstStyle/>
          <a:p>
            <a:pPr defTabSz="695310"/>
            <a:r>
              <a:rPr lang="en-GB" sz="2000" b="1" dirty="0">
                <a:solidFill>
                  <a:schemeClr val="bg1"/>
                </a:solidFill>
                <a:latin typeface="Calibri" panose="020F0502020204030204"/>
              </a:rPr>
              <a:t>Local Authority :</a:t>
            </a:r>
          </a:p>
          <a:p>
            <a:pPr defTabSz="695310"/>
            <a:r>
              <a:rPr lang="en-GB" sz="2000" dirty="0">
                <a:solidFill>
                  <a:schemeClr val="bg1"/>
                </a:solidFill>
                <a:latin typeface="Calibri" panose="020F0502020204030204"/>
              </a:rPr>
              <a:t>Venues</a:t>
            </a:r>
          </a:p>
          <a:p>
            <a:pPr defTabSz="695310"/>
            <a:r>
              <a:rPr lang="en-GB" sz="2000" dirty="0">
                <a:solidFill>
                  <a:schemeClr val="bg1"/>
                </a:solidFill>
                <a:latin typeface="Calibri" panose="020F0502020204030204"/>
              </a:rPr>
              <a:t>Transport</a:t>
            </a:r>
          </a:p>
          <a:p>
            <a:pPr defTabSz="695310"/>
            <a:r>
              <a:rPr lang="en-GB" sz="2000" dirty="0" err="1" smtClean="0">
                <a:solidFill>
                  <a:schemeClr val="bg1"/>
                </a:solidFill>
                <a:latin typeface="Calibri" panose="020F0502020204030204"/>
              </a:rPr>
              <a:t>Infrastucture</a:t>
            </a:r>
            <a:endParaRPr lang="en-GB" sz="2000" dirty="0" smtClean="0">
              <a:solidFill>
                <a:schemeClr val="bg1"/>
              </a:solidFill>
              <a:latin typeface="Calibri" panose="020F0502020204030204"/>
            </a:endParaRPr>
          </a:p>
          <a:p>
            <a:pPr defTabSz="695310"/>
            <a:r>
              <a:rPr lang="en-GB" sz="2000" dirty="0" smtClean="0">
                <a:solidFill>
                  <a:schemeClr val="bg1"/>
                </a:solidFill>
                <a:latin typeface="Calibri" panose="020F0502020204030204"/>
              </a:rPr>
              <a:t>Care environments</a:t>
            </a:r>
            <a:endParaRPr lang="en-GB" sz="2000" dirty="0">
              <a:solidFill>
                <a:schemeClr val="bg1"/>
              </a:solidFill>
              <a:latin typeface="Calibri" panose="020F0502020204030204"/>
            </a:endParaRPr>
          </a:p>
        </p:txBody>
      </p:sp>
      <p:sp>
        <p:nvSpPr>
          <p:cNvPr id="8" name="TextBox 7"/>
          <p:cNvSpPr txBox="1"/>
          <p:nvPr/>
        </p:nvSpPr>
        <p:spPr>
          <a:xfrm>
            <a:off x="8212348" y="1461849"/>
            <a:ext cx="3691780" cy="400110"/>
          </a:xfrm>
          <a:prstGeom prst="rect">
            <a:avLst/>
          </a:prstGeom>
          <a:noFill/>
        </p:spPr>
        <p:txBody>
          <a:bodyPr wrap="none" rtlCol="0">
            <a:spAutoFit/>
          </a:bodyPr>
          <a:lstStyle/>
          <a:p>
            <a:pPr defTabSz="695310"/>
            <a:r>
              <a:rPr lang="en-GB" sz="2000" b="1" dirty="0">
                <a:solidFill>
                  <a:schemeClr val="bg1"/>
                </a:solidFill>
                <a:latin typeface="Calibri" panose="020F0502020204030204"/>
              </a:rPr>
              <a:t>3rd Sector Support </a:t>
            </a:r>
            <a:r>
              <a:rPr lang="en-GB" sz="2000" dirty="0">
                <a:solidFill>
                  <a:schemeClr val="bg1"/>
                </a:solidFill>
                <a:latin typeface="Calibri" panose="020F0502020204030204"/>
              </a:rPr>
              <a:t>e.g. Red Cross</a:t>
            </a:r>
          </a:p>
        </p:txBody>
      </p:sp>
      <p:sp>
        <p:nvSpPr>
          <p:cNvPr id="9" name="TextBox 8"/>
          <p:cNvSpPr txBox="1"/>
          <p:nvPr/>
        </p:nvSpPr>
        <p:spPr>
          <a:xfrm>
            <a:off x="8517564" y="2015223"/>
            <a:ext cx="3058401" cy="400110"/>
          </a:xfrm>
          <a:prstGeom prst="rect">
            <a:avLst/>
          </a:prstGeom>
          <a:noFill/>
        </p:spPr>
        <p:txBody>
          <a:bodyPr wrap="none" rtlCol="0">
            <a:spAutoFit/>
          </a:bodyPr>
          <a:lstStyle/>
          <a:p>
            <a:pPr defTabSz="695310"/>
            <a:r>
              <a:rPr lang="en-GB" sz="2000" b="1" dirty="0">
                <a:solidFill>
                  <a:schemeClr val="bg1"/>
                </a:solidFill>
                <a:latin typeface="Calibri" panose="020F0502020204030204"/>
              </a:rPr>
              <a:t>Volunteers </a:t>
            </a:r>
            <a:r>
              <a:rPr lang="en-GB" sz="2000" dirty="0">
                <a:solidFill>
                  <a:schemeClr val="bg1"/>
                </a:solidFill>
                <a:latin typeface="Calibri" panose="020F0502020204030204"/>
              </a:rPr>
              <a:t>– </a:t>
            </a:r>
            <a:r>
              <a:rPr lang="en-GB" sz="2000" dirty="0" smtClean="0">
                <a:solidFill>
                  <a:schemeClr val="bg1"/>
                </a:solidFill>
                <a:latin typeface="Calibri" panose="020F0502020204030204"/>
              </a:rPr>
              <a:t>in clinics, taxis</a:t>
            </a:r>
            <a:endParaRPr lang="en-GB" sz="2000" dirty="0">
              <a:solidFill>
                <a:schemeClr val="bg1"/>
              </a:solidFill>
              <a:latin typeface="Calibri" panose="020F0502020204030204"/>
            </a:endParaRPr>
          </a:p>
        </p:txBody>
      </p:sp>
      <p:sp>
        <p:nvSpPr>
          <p:cNvPr id="10" name="TextBox 9"/>
          <p:cNvSpPr txBox="1"/>
          <p:nvPr/>
        </p:nvSpPr>
        <p:spPr>
          <a:xfrm>
            <a:off x="9114660" y="2598532"/>
            <a:ext cx="2307538" cy="2554545"/>
          </a:xfrm>
          <a:prstGeom prst="rect">
            <a:avLst/>
          </a:prstGeom>
          <a:noFill/>
        </p:spPr>
        <p:txBody>
          <a:bodyPr wrap="square" rtlCol="0">
            <a:spAutoFit/>
          </a:bodyPr>
          <a:lstStyle/>
          <a:p>
            <a:pPr defTabSz="695310"/>
            <a:r>
              <a:rPr lang="en-GB" sz="2000" b="1" dirty="0">
                <a:solidFill>
                  <a:schemeClr val="bg1"/>
                </a:solidFill>
                <a:latin typeface="Calibri" panose="020F0502020204030204"/>
              </a:rPr>
              <a:t>Call to Arms : </a:t>
            </a:r>
          </a:p>
          <a:p>
            <a:pPr defTabSz="695310"/>
            <a:r>
              <a:rPr lang="en-GB" sz="2000" dirty="0">
                <a:solidFill>
                  <a:schemeClr val="bg1"/>
                </a:solidFill>
                <a:latin typeface="Calibri" panose="020F0502020204030204"/>
              </a:rPr>
              <a:t>for retired </a:t>
            </a:r>
            <a:r>
              <a:rPr lang="en-GB" sz="2000" dirty="0" smtClean="0">
                <a:solidFill>
                  <a:schemeClr val="bg1"/>
                </a:solidFill>
                <a:latin typeface="Calibri" panose="020F0502020204030204"/>
              </a:rPr>
              <a:t>Registrants</a:t>
            </a:r>
            <a:r>
              <a:rPr lang="en-GB" sz="2000" dirty="0">
                <a:solidFill>
                  <a:schemeClr val="bg1"/>
                </a:solidFill>
                <a:latin typeface="Calibri" panose="020F0502020204030204"/>
              </a:rPr>
              <a:t>; </a:t>
            </a:r>
          </a:p>
          <a:p>
            <a:pPr defTabSz="695310"/>
            <a:r>
              <a:rPr lang="en-GB" sz="2000" dirty="0">
                <a:solidFill>
                  <a:schemeClr val="bg1"/>
                </a:solidFill>
                <a:latin typeface="Calibri" panose="020F0502020204030204"/>
              </a:rPr>
              <a:t>part </a:t>
            </a:r>
            <a:r>
              <a:rPr lang="en-GB" sz="2000" dirty="0" smtClean="0">
                <a:solidFill>
                  <a:schemeClr val="bg1"/>
                </a:solidFill>
                <a:latin typeface="Calibri" panose="020F0502020204030204"/>
              </a:rPr>
              <a:t>time staff to up hrs;</a:t>
            </a:r>
            <a:endParaRPr lang="en-GB" sz="2000" dirty="0">
              <a:solidFill>
                <a:schemeClr val="bg1"/>
              </a:solidFill>
              <a:latin typeface="Calibri" panose="020F0502020204030204"/>
            </a:endParaRPr>
          </a:p>
          <a:p>
            <a:pPr defTabSz="695310"/>
            <a:r>
              <a:rPr lang="en-GB" sz="2000" dirty="0">
                <a:solidFill>
                  <a:schemeClr val="bg1"/>
                </a:solidFill>
                <a:latin typeface="Calibri" panose="020F0502020204030204"/>
              </a:rPr>
              <a:t>Doctors, </a:t>
            </a:r>
            <a:r>
              <a:rPr lang="en-GB" sz="2000" dirty="0" smtClean="0">
                <a:solidFill>
                  <a:schemeClr val="bg1"/>
                </a:solidFill>
                <a:latin typeface="Calibri" panose="020F0502020204030204"/>
              </a:rPr>
              <a:t>dentists, pharmacists, opticians </a:t>
            </a:r>
            <a:r>
              <a:rPr lang="en-GB" sz="2000" dirty="0" err="1">
                <a:solidFill>
                  <a:schemeClr val="bg1"/>
                </a:solidFill>
                <a:latin typeface="Calibri" panose="020F0502020204030204"/>
              </a:rPr>
              <a:t>etc</a:t>
            </a:r>
            <a:endParaRPr lang="en-GB" sz="2000" dirty="0">
              <a:solidFill>
                <a:schemeClr val="bg1"/>
              </a:solidFill>
              <a:latin typeface="Calibri" panose="020F0502020204030204"/>
            </a:endParaRPr>
          </a:p>
        </p:txBody>
      </p:sp>
    </p:spTree>
    <p:extLst>
      <p:ext uri="{BB962C8B-B14F-4D97-AF65-F5344CB8AC3E}">
        <p14:creationId xmlns:p14="http://schemas.microsoft.com/office/powerpoint/2010/main" val="3374833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636"/>
            <a:ext cx="10515600" cy="1325563"/>
          </a:xfrm>
        </p:spPr>
        <p:txBody>
          <a:bodyPr>
            <a:normAutofit/>
          </a:bodyPr>
          <a:lstStyle/>
          <a:p>
            <a:r>
              <a:rPr lang="en-GB" sz="3600" dirty="0" smtClean="0"/>
              <a:t>Many Delivery Channels – Venues and Staff</a:t>
            </a:r>
            <a:endParaRPr lang="en-GB" sz="3600" dirty="0"/>
          </a:p>
        </p:txBody>
      </p:sp>
      <p:grpSp>
        <p:nvGrpSpPr>
          <p:cNvPr id="4" name="Group 3">
            <a:extLst>
              <a:ext uri="{FF2B5EF4-FFF2-40B4-BE49-F238E27FC236}">
                <a16:creationId xmlns:a16="http://schemas.microsoft.com/office/drawing/2014/main" id="{81364CDA-48B2-4D63-886B-A9D27BB7A6C8}"/>
              </a:ext>
            </a:extLst>
          </p:cNvPr>
          <p:cNvGrpSpPr/>
          <p:nvPr/>
        </p:nvGrpSpPr>
        <p:grpSpPr>
          <a:xfrm>
            <a:off x="8625593" y="2559374"/>
            <a:ext cx="355587" cy="463038"/>
            <a:chOff x="11002646" y="2805871"/>
            <a:chExt cx="385202" cy="501603"/>
          </a:xfrm>
        </p:grpSpPr>
        <p:pic>
          <p:nvPicPr>
            <p:cNvPr id="5" name="Graphic 78">
              <a:extLst>
                <a:ext uri="{FF2B5EF4-FFF2-40B4-BE49-F238E27FC236}">
                  <a16:creationId xmlns:a16="http://schemas.microsoft.com/office/drawing/2014/main" id="{700A1AC8-44EC-4862-BCBD-DBE36988BED0}"/>
                </a:ext>
              </a:extLst>
            </p:cNvPr>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1002646" y="2805876"/>
              <a:ext cx="385016" cy="501598"/>
            </a:xfrm>
            <a:prstGeom prst="rect">
              <a:avLst/>
            </a:prstGeom>
          </p:spPr>
        </p:pic>
        <p:sp>
          <p:nvSpPr>
            <p:cNvPr id="6" name="Freeform: Shape 80">
              <a:extLst>
                <a:ext uri="{FF2B5EF4-FFF2-40B4-BE49-F238E27FC236}">
                  <a16:creationId xmlns:a16="http://schemas.microsoft.com/office/drawing/2014/main" id="{7D8405D4-6EBF-4218-8738-E72D78496848}"/>
                </a:ext>
              </a:extLst>
            </p:cNvPr>
            <p:cNvSpPr/>
            <p:nvPr/>
          </p:nvSpPr>
          <p:spPr>
            <a:xfrm>
              <a:off x="11002646" y="3115956"/>
              <a:ext cx="344849" cy="191038"/>
            </a:xfrm>
            <a:custGeom>
              <a:avLst/>
              <a:gdLst>
                <a:gd name="connsiteX0" fmla="*/ 78610 w 344848"/>
                <a:gd name="connsiteY0" fmla="*/ 191518 h 191038"/>
                <a:gd name="connsiteX1" fmla="*/ 72389 w 344848"/>
                <a:gd name="connsiteY1" fmla="*/ 191518 h 191038"/>
                <a:gd name="connsiteX2" fmla="*/ 0 w 344848"/>
                <a:gd name="connsiteY2" fmla="*/ 119130 h 191038"/>
                <a:gd name="connsiteX3" fmla="*/ 72389 w 344848"/>
                <a:gd name="connsiteY3" fmla="*/ 46741 h 191038"/>
                <a:gd name="connsiteX4" fmla="*/ 121481 w 344848"/>
                <a:gd name="connsiteY4" fmla="*/ 46741 h 191038"/>
                <a:gd name="connsiteX5" fmla="*/ 121481 w 344848"/>
                <a:gd name="connsiteY5" fmla="*/ 0 h 191038"/>
                <a:gd name="connsiteX6" fmla="*/ 150960 w 344848"/>
                <a:gd name="connsiteY6" fmla="*/ 0 h 191038"/>
                <a:gd name="connsiteX7" fmla="*/ 150960 w 344848"/>
                <a:gd name="connsiteY7" fmla="*/ 46741 h 191038"/>
                <a:gd name="connsiteX8" fmla="*/ 258441 w 344848"/>
                <a:gd name="connsiteY8" fmla="*/ 46741 h 191038"/>
                <a:gd name="connsiteX9" fmla="*/ 316575 w 344848"/>
                <a:gd name="connsiteY9" fmla="*/ 3341 h 191038"/>
                <a:gd name="connsiteX10" fmla="*/ 345143 w 344848"/>
                <a:gd name="connsiteY10" fmla="*/ 10620 h 191038"/>
                <a:gd name="connsiteX11" fmla="*/ 258441 w 344848"/>
                <a:gd name="connsiteY11" fmla="*/ 76259 h 191038"/>
                <a:gd name="connsiteX12" fmla="*/ 150999 w 344848"/>
                <a:gd name="connsiteY12" fmla="*/ 76259 h 191038"/>
                <a:gd name="connsiteX13" fmla="*/ 150999 w 344848"/>
                <a:gd name="connsiteY13" fmla="*/ 119169 h 191038"/>
                <a:gd name="connsiteX14" fmla="*/ 78610 w 344848"/>
                <a:gd name="connsiteY14" fmla="*/ 191518 h 191038"/>
                <a:gd name="connsiteX15" fmla="*/ 72389 w 344848"/>
                <a:gd name="connsiteY15" fmla="*/ 76219 h 191038"/>
                <a:gd name="connsiteX16" fmla="*/ 29479 w 344848"/>
                <a:gd name="connsiteY16" fmla="*/ 119130 h 191038"/>
                <a:gd name="connsiteX17" fmla="*/ 72389 w 344848"/>
                <a:gd name="connsiteY17" fmla="*/ 162040 h 191038"/>
                <a:gd name="connsiteX18" fmla="*/ 78610 w 344848"/>
                <a:gd name="connsiteY18" fmla="*/ 162040 h 191038"/>
                <a:gd name="connsiteX19" fmla="*/ 121520 w 344848"/>
                <a:gd name="connsiteY19" fmla="*/ 119130 h 191038"/>
                <a:gd name="connsiteX20" fmla="*/ 121520 w 344848"/>
                <a:gd name="connsiteY20" fmla="*/ 76219 h 19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4848" h="191038">
                  <a:moveTo>
                    <a:pt x="78610" y="191518"/>
                  </a:moveTo>
                  <a:lnTo>
                    <a:pt x="72389" y="191518"/>
                  </a:lnTo>
                  <a:cubicBezTo>
                    <a:pt x="32410" y="191518"/>
                    <a:pt x="0" y="159108"/>
                    <a:pt x="0" y="119130"/>
                  </a:cubicBezTo>
                  <a:cubicBezTo>
                    <a:pt x="0" y="79151"/>
                    <a:pt x="32410" y="46741"/>
                    <a:pt x="72389" y="46741"/>
                  </a:cubicBezTo>
                  <a:lnTo>
                    <a:pt x="121481" y="46741"/>
                  </a:lnTo>
                  <a:lnTo>
                    <a:pt x="121481" y="0"/>
                  </a:lnTo>
                  <a:lnTo>
                    <a:pt x="150960" y="0"/>
                  </a:lnTo>
                  <a:lnTo>
                    <a:pt x="150960" y="46741"/>
                  </a:lnTo>
                  <a:lnTo>
                    <a:pt x="258441" y="46741"/>
                  </a:lnTo>
                  <a:cubicBezTo>
                    <a:pt x="286597" y="46741"/>
                    <a:pt x="309953" y="29293"/>
                    <a:pt x="316575" y="3341"/>
                  </a:cubicBezTo>
                  <a:lnTo>
                    <a:pt x="345143" y="10620"/>
                  </a:lnTo>
                  <a:cubicBezTo>
                    <a:pt x="335140" y="49807"/>
                    <a:pt x="300303" y="76259"/>
                    <a:pt x="258441" y="76259"/>
                  </a:cubicBezTo>
                  <a:lnTo>
                    <a:pt x="150999" y="76259"/>
                  </a:lnTo>
                  <a:lnTo>
                    <a:pt x="150999" y="119169"/>
                  </a:lnTo>
                  <a:cubicBezTo>
                    <a:pt x="150917" y="159108"/>
                    <a:pt x="118550" y="191459"/>
                    <a:pt x="78610" y="191518"/>
                  </a:cubicBezTo>
                  <a:close/>
                  <a:moveTo>
                    <a:pt x="72389" y="76219"/>
                  </a:moveTo>
                  <a:cubicBezTo>
                    <a:pt x="48690" y="76219"/>
                    <a:pt x="29479" y="95431"/>
                    <a:pt x="29479" y="119130"/>
                  </a:cubicBezTo>
                  <a:cubicBezTo>
                    <a:pt x="29479" y="142828"/>
                    <a:pt x="48690" y="162040"/>
                    <a:pt x="72389" y="162040"/>
                  </a:cubicBezTo>
                  <a:lnTo>
                    <a:pt x="78610" y="162040"/>
                  </a:lnTo>
                  <a:cubicBezTo>
                    <a:pt x="102298" y="162012"/>
                    <a:pt x="121493" y="142817"/>
                    <a:pt x="121520" y="119130"/>
                  </a:cubicBezTo>
                  <a:lnTo>
                    <a:pt x="121520" y="76219"/>
                  </a:lnTo>
                  <a:close/>
                </a:path>
              </a:pathLst>
            </a:custGeom>
            <a:solidFill>
              <a:schemeClr val="bg1">
                <a:lumMod val="65000"/>
              </a:schemeClr>
            </a:solidFill>
            <a:ln w="969" cap="flat">
              <a:noFill/>
              <a:prstDash val="solid"/>
              <a:miter/>
            </a:ln>
          </p:spPr>
          <p:txBody>
            <a:bodyPr rtlCol="0" anchor="ctr"/>
            <a:lstStyle/>
            <a:p>
              <a:pPr defTabSz="422018">
                <a:defRPr/>
              </a:pPr>
              <a:endParaRPr lang="en-GB" sz="1661">
                <a:latin typeface="Calibri" panose="020F0502020204030204"/>
              </a:endParaRPr>
            </a:p>
          </p:txBody>
        </p:sp>
        <p:sp>
          <p:nvSpPr>
            <p:cNvPr id="7" name="Freeform: Shape 81">
              <a:extLst>
                <a:ext uri="{FF2B5EF4-FFF2-40B4-BE49-F238E27FC236}">
                  <a16:creationId xmlns:a16="http://schemas.microsoft.com/office/drawing/2014/main" id="{83906267-613B-4E70-BDFE-C57FBD292622}"/>
                </a:ext>
              </a:extLst>
            </p:cNvPr>
            <p:cNvSpPr/>
            <p:nvPr/>
          </p:nvSpPr>
          <p:spPr>
            <a:xfrm>
              <a:off x="11138254" y="3115956"/>
              <a:ext cx="208673" cy="163607"/>
            </a:xfrm>
            <a:custGeom>
              <a:avLst/>
              <a:gdLst>
                <a:gd name="connsiteX0" fmla="*/ 180967 w 208672"/>
                <a:gd name="connsiteY0" fmla="*/ 3341 h 163607"/>
                <a:gd name="connsiteX1" fmla="*/ 122833 w 208672"/>
                <a:gd name="connsiteY1" fmla="*/ 46741 h 163607"/>
                <a:gd name="connsiteX2" fmla="*/ 15391 w 208672"/>
                <a:gd name="connsiteY2" fmla="*/ 46741 h 163607"/>
                <a:gd name="connsiteX3" fmla="*/ 15391 w 208672"/>
                <a:gd name="connsiteY3" fmla="*/ 0 h 163607"/>
                <a:gd name="connsiteX4" fmla="*/ 0 w 208672"/>
                <a:gd name="connsiteY4" fmla="*/ 0 h 163607"/>
                <a:gd name="connsiteX5" fmla="*/ 0 w 208672"/>
                <a:gd name="connsiteY5" fmla="*/ 163676 h 163607"/>
                <a:gd name="connsiteX6" fmla="*/ 15391 w 208672"/>
                <a:gd name="connsiteY6" fmla="*/ 119130 h 163607"/>
                <a:gd name="connsiteX7" fmla="*/ 15391 w 208672"/>
                <a:gd name="connsiteY7" fmla="*/ 76219 h 163607"/>
                <a:gd name="connsiteX8" fmla="*/ 122833 w 208672"/>
                <a:gd name="connsiteY8" fmla="*/ 76219 h 163607"/>
                <a:gd name="connsiteX9" fmla="*/ 209535 w 208672"/>
                <a:gd name="connsiteY9" fmla="*/ 10581 h 16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672" h="163607">
                  <a:moveTo>
                    <a:pt x="180967" y="3341"/>
                  </a:moveTo>
                  <a:cubicBezTo>
                    <a:pt x="174345" y="29293"/>
                    <a:pt x="150989" y="46741"/>
                    <a:pt x="122833" y="46741"/>
                  </a:cubicBezTo>
                  <a:lnTo>
                    <a:pt x="15391" y="46741"/>
                  </a:lnTo>
                  <a:lnTo>
                    <a:pt x="15391" y="0"/>
                  </a:lnTo>
                  <a:lnTo>
                    <a:pt x="0" y="0"/>
                  </a:lnTo>
                  <a:lnTo>
                    <a:pt x="0" y="163676"/>
                  </a:lnTo>
                  <a:cubicBezTo>
                    <a:pt x="9982" y="150974"/>
                    <a:pt x="15403" y="135285"/>
                    <a:pt x="15391" y="119130"/>
                  </a:cubicBezTo>
                  <a:lnTo>
                    <a:pt x="15391" y="76219"/>
                  </a:lnTo>
                  <a:lnTo>
                    <a:pt x="122833" y="76219"/>
                  </a:lnTo>
                  <a:cubicBezTo>
                    <a:pt x="164685" y="76219"/>
                    <a:pt x="199532" y="49856"/>
                    <a:pt x="209535" y="10581"/>
                  </a:cubicBezTo>
                  <a:close/>
                </a:path>
              </a:pathLst>
            </a:custGeom>
            <a:solidFill>
              <a:schemeClr val="bg1">
                <a:lumMod val="65000"/>
              </a:schemeClr>
            </a:solidFill>
            <a:ln w="969" cap="flat">
              <a:noFill/>
              <a:prstDash val="solid"/>
              <a:miter/>
            </a:ln>
          </p:spPr>
          <p:txBody>
            <a:bodyPr rtlCol="0" anchor="ctr"/>
            <a:lstStyle/>
            <a:p>
              <a:pPr defTabSz="422018">
                <a:defRPr/>
              </a:pPr>
              <a:endParaRPr lang="en-GB" sz="1661">
                <a:latin typeface="Calibri" panose="020F0502020204030204"/>
              </a:endParaRPr>
            </a:p>
          </p:txBody>
        </p:sp>
        <p:sp>
          <p:nvSpPr>
            <p:cNvPr id="8" name="Freeform: Shape 82">
              <a:extLst>
                <a:ext uri="{FF2B5EF4-FFF2-40B4-BE49-F238E27FC236}">
                  <a16:creationId xmlns:a16="http://schemas.microsoft.com/office/drawing/2014/main" id="{6FB43F7E-9045-4974-9D0D-C0AF1B5FDD16}"/>
                </a:ext>
              </a:extLst>
            </p:cNvPr>
            <p:cNvSpPr/>
            <p:nvPr/>
          </p:nvSpPr>
          <p:spPr>
            <a:xfrm>
              <a:off x="11299735" y="3049690"/>
              <a:ext cx="72497" cy="72497"/>
            </a:xfrm>
            <a:custGeom>
              <a:avLst/>
              <a:gdLst>
                <a:gd name="connsiteX0" fmla="*/ 73378 w 72496"/>
                <a:gd name="connsiteY0" fmla="*/ 36689 h 72496"/>
                <a:gd name="connsiteX1" fmla="*/ 36689 w 72496"/>
                <a:gd name="connsiteY1" fmla="*/ 73378 h 72496"/>
                <a:gd name="connsiteX2" fmla="*/ 0 w 72496"/>
                <a:gd name="connsiteY2" fmla="*/ 36689 h 72496"/>
                <a:gd name="connsiteX3" fmla="*/ 36689 w 72496"/>
                <a:gd name="connsiteY3" fmla="*/ 0 h 72496"/>
                <a:gd name="connsiteX4" fmla="*/ 73378 w 72496"/>
                <a:gd name="connsiteY4" fmla="*/ 36689 h 72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96" h="72496">
                  <a:moveTo>
                    <a:pt x="73378" y="36689"/>
                  </a:moveTo>
                  <a:cubicBezTo>
                    <a:pt x="73378" y="56952"/>
                    <a:pt x="56952" y="73378"/>
                    <a:pt x="36689" y="73378"/>
                  </a:cubicBezTo>
                  <a:cubicBezTo>
                    <a:pt x="16426" y="73378"/>
                    <a:pt x="0" y="56952"/>
                    <a:pt x="0" y="36689"/>
                  </a:cubicBezTo>
                  <a:cubicBezTo>
                    <a:pt x="0" y="16426"/>
                    <a:pt x="16426" y="0"/>
                    <a:pt x="36689" y="0"/>
                  </a:cubicBezTo>
                  <a:cubicBezTo>
                    <a:pt x="56952" y="0"/>
                    <a:pt x="73378" y="16426"/>
                    <a:pt x="73378" y="36689"/>
                  </a:cubicBezTo>
                  <a:close/>
                </a:path>
              </a:pathLst>
            </a:custGeom>
            <a:solidFill>
              <a:schemeClr val="bg1">
                <a:lumMod val="65000"/>
              </a:schemeClr>
            </a:solidFill>
            <a:ln w="969" cap="flat">
              <a:noFill/>
              <a:prstDash val="solid"/>
              <a:miter/>
            </a:ln>
          </p:spPr>
          <p:txBody>
            <a:bodyPr rtlCol="0" anchor="ctr"/>
            <a:lstStyle/>
            <a:p>
              <a:pPr defTabSz="422018">
                <a:defRPr/>
              </a:pPr>
              <a:endParaRPr lang="en-GB" sz="1661">
                <a:latin typeface="Calibri" panose="020F0502020204030204"/>
              </a:endParaRPr>
            </a:p>
          </p:txBody>
        </p:sp>
        <p:sp>
          <p:nvSpPr>
            <p:cNvPr id="9" name="Freeform: Shape 83">
              <a:extLst>
                <a:ext uri="{FF2B5EF4-FFF2-40B4-BE49-F238E27FC236}">
                  <a16:creationId xmlns:a16="http://schemas.microsoft.com/office/drawing/2014/main" id="{AA267344-9F78-4DB0-8CE3-CC933ADA6867}"/>
                </a:ext>
              </a:extLst>
            </p:cNvPr>
            <p:cNvSpPr/>
            <p:nvPr/>
          </p:nvSpPr>
          <p:spPr>
            <a:xfrm>
              <a:off x="11284981" y="3034936"/>
              <a:ext cx="102867" cy="102867"/>
            </a:xfrm>
            <a:custGeom>
              <a:avLst/>
              <a:gdLst>
                <a:gd name="connsiteX0" fmla="*/ 51443 w 102866"/>
                <a:gd name="connsiteY0" fmla="*/ 102867 h 102866"/>
                <a:gd name="connsiteX1" fmla="*/ 0 w 102866"/>
                <a:gd name="connsiteY1" fmla="*/ 51443 h 102866"/>
                <a:gd name="connsiteX2" fmla="*/ 51424 w 102866"/>
                <a:gd name="connsiteY2" fmla="*/ 0 h 102866"/>
                <a:gd name="connsiteX3" fmla="*/ 102867 w 102866"/>
                <a:gd name="connsiteY3" fmla="*/ 51424 h 102866"/>
                <a:gd name="connsiteX4" fmla="*/ 102867 w 102866"/>
                <a:gd name="connsiteY4" fmla="*/ 51443 h 102866"/>
                <a:gd name="connsiteX5" fmla="*/ 51443 w 102866"/>
                <a:gd name="connsiteY5" fmla="*/ 102867 h 102866"/>
                <a:gd name="connsiteX6" fmla="*/ 51443 w 102866"/>
                <a:gd name="connsiteY6" fmla="*/ 29488 h 102866"/>
                <a:gd name="connsiteX7" fmla="*/ 29479 w 102866"/>
                <a:gd name="connsiteY7" fmla="*/ 51433 h 102866"/>
                <a:gd name="connsiteX8" fmla="*/ 51424 w 102866"/>
                <a:gd name="connsiteY8" fmla="*/ 73398 h 102866"/>
                <a:gd name="connsiteX9" fmla="*/ 73388 w 102866"/>
                <a:gd name="connsiteY9" fmla="*/ 51453 h 102866"/>
                <a:gd name="connsiteX10" fmla="*/ 73388 w 102866"/>
                <a:gd name="connsiteY10" fmla="*/ 51443 h 102866"/>
                <a:gd name="connsiteX11" fmla="*/ 51443 w 102866"/>
                <a:gd name="connsiteY11" fmla="*/ 29488 h 10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66" h="102866">
                  <a:moveTo>
                    <a:pt x="51443" y="102867"/>
                  </a:moveTo>
                  <a:cubicBezTo>
                    <a:pt x="23037" y="102873"/>
                    <a:pt x="6" y="79849"/>
                    <a:pt x="0" y="51443"/>
                  </a:cubicBezTo>
                  <a:cubicBezTo>
                    <a:pt x="-6" y="23037"/>
                    <a:pt x="23018" y="6"/>
                    <a:pt x="51424" y="0"/>
                  </a:cubicBezTo>
                  <a:cubicBezTo>
                    <a:pt x="79830" y="-6"/>
                    <a:pt x="102861" y="23018"/>
                    <a:pt x="102867" y="51424"/>
                  </a:cubicBezTo>
                  <a:cubicBezTo>
                    <a:pt x="102867" y="51430"/>
                    <a:pt x="102867" y="51436"/>
                    <a:pt x="102867" y="51443"/>
                  </a:cubicBezTo>
                  <a:cubicBezTo>
                    <a:pt x="102835" y="79830"/>
                    <a:pt x="79831" y="102834"/>
                    <a:pt x="51443" y="102867"/>
                  </a:cubicBezTo>
                  <a:close/>
                  <a:moveTo>
                    <a:pt x="51443" y="29488"/>
                  </a:moveTo>
                  <a:cubicBezTo>
                    <a:pt x="39318" y="29483"/>
                    <a:pt x="29485" y="39308"/>
                    <a:pt x="29479" y="51433"/>
                  </a:cubicBezTo>
                  <a:cubicBezTo>
                    <a:pt x="29474" y="63559"/>
                    <a:pt x="39298" y="73392"/>
                    <a:pt x="51424" y="73398"/>
                  </a:cubicBezTo>
                  <a:cubicBezTo>
                    <a:pt x="63549" y="73404"/>
                    <a:pt x="73383" y="63579"/>
                    <a:pt x="73388" y="51453"/>
                  </a:cubicBezTo>
                  <a:cubicBezTo>
                    <a:pt x="73388" y="51450"/>
                    <a:pt x="73388" y="51446"/>
                    <a:pt x="73388" y="51443"/>
                  </a:cubicBezTo>
                  <a:cubicBezTo>
                    <a:pt x="73377" y="39326"/>
                    <a:pt x="63560" y="29505"/>
                    <a:pt x="51443" y="29488"/>
                  </a:cubicBezTo>
                  <a:close/>
                </a:path>
              </a:pathLst>
            </a:custGeom>
            <a:solidFill>
              <a:schemeClr val="bg1">
                <a:lumMod val="85000"/>
              </a:schemeClr>
            </a:solidFill>
            <a:ln w="969" cap="flat">
              <a:noFill/>
              <a:prstDash val="solid"/>
              <a:miter/>
            </a:ln>
          </p:spPr>
          <p:txBody>
            <a:bodyPr rtlCol="0" anchor="ctr"/>
            <a:lstStyle/>
            <a:p>
              <a:pPr defTabSz="422018">
                <a:defRPr/>
              </a:pPr>
              <a:endParaRPr lang="en-GB" sz="1661">
                <a:latin typeface="Calibri" panose="020F0502020204030204"/>
              </a:endParaRPr>
            </a:p>
          </p:txBody>
        </p:sp>
        <p:sp>
          <p:nvSpPr>
            <p:cNvPr id="10" name="Freeform: Shape 84">
              <a:extLst>
                <a:ext uri="{FF2B5EF4-FFF2-40B4-BE49-F238E27FC236}">
                  <a16:creationId xmlns:a16="http://schemas.microsoft.com/office/drawing/2014/main" id="{D767114D-25D3-4D79-B75C-71E1893A05F1}"/>
                </a:ext>
              </a:extLst>
            </p:cNvPr>
            <p:cNvSpPr/>
            <p:nvPr/>
          </p:nvSpPr>
          <p:spPr>
            <a:xfrm>
              <a:off x="11006565" y="2822090"/>
              <a:ext cx="262555" cy="308600"/>
            </a:xfrm>
            <a:custGeom>
              <a:avLst/>
              <a:gdLst>
                <a:gd name="connsiteX0" fmla="*/ 131689 w 262555"/>
                <a:gd name="connsiteY0" fmla="*/ 308610 h 308600"/>
                <a:gd name="connsiteX1" fmla="*/ 0 w 262555"/>
                <a:gd name="connsiteY1" fmla="*/ 176931 h 308600"/>
                <a:gd name="connsiteX2" fmla="*/ 0 w 262555"/>
                <a:gd name="connsiteY2" fmla="*/ 47309 h 308600"/>
                <a:gd name="connsiteX3" fmla="*/ 47319 w 262555"/>
                <a:gd name="connsiteY3" fmla="*/ 0 h 308600"/>
                <a:gd name="connsiteX4" fmla="*/ 61622 w 262555"/>
                <a:gd name="connsiteY4" fmla="*/ 0 h 308600"/>
                <a:gd name="connsiteX5" fmla="*/ 61622 w 262555"/>
                <a:gd name="connsiteY5" fmla="*/ 29479 h 308600"/>
                <a:gd name="connsiteX6" fmla="*/ 47319 w 262555"/>
                <a:gd name="connsiteY6" fmla="*/ 29479 h 308600"/>
                <a:gd name="connsiteX7" fmla="*/ 29489 w 262555"/>
                <a:gd name="connsiteY7" fmla="*/ 47309 h 308600"/>
                <a:gd name="connsiteX8" fmla="*/ 29489 w 262555"/>
                <a:gd name="connsiteY8" fmla="*/ 176931 h 308600"/>
                <a:gd name="connsiteX9" fmla="*/ 131689 w 262555"/>
                <a:gd name="connsiteY9" fmla="*/ 279131 h 308600"/>
                <a:gd name="connsiteX10" fmla="*/ 233890 w 262555"/>
                <a:gd name="connsiteY10" fmla="*/ 176931 h 308600"/>
                <a:gd name="connsiteX11" fmla="*/ 233890 w 262555"/>
                <a:gd name="connsiteY11" fmla="*/ 49082 h 308600"/>
                <a:gd name="connsiteX12" fmla="*/ 216060 w 262555"/>
                <a:gd name="connsiteY12" fmla="*/ 31262 h 308600"/>
                <a:gd name="connsiteX13" fmla="*/ 201482 w 262555"/>
                <a:gd name="connsiteY13" fmla="*/ 31262 h 308600"/>
                <a:gd name="connsiteX14" fmla="*/ 201482 w 262555"/>
                <a:gd name="connsiteY14" fmla="*/ 1783 h 308600"/>
                <a:gd name="connsiteX15" fmla="*/ 216060 w 262555"/>
                <a:gd name="connsiteY15" fmla="*/ 1783 h 308600"/>
                <a:gd name="connsiteX16" fmla="*/ 263369 w 262555"/>
                <a:gd name="connsiteY16" fmla="*/ 49082 h 308600"/>
                <a:gd name="connsiteX17" fmla="*/ 263369 w 262555"/>
                <a:gd name="connsiteY17" fmla="*/ 176931 h 308600"/>
                <a:gd name="connsiteX18" fmla="*/ 131689 w 262555"/>
                <a:gd name="connsiteY18" fmla="*/ 308610 h 30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2555" h="308600">
                  <a:moveTo>
                    <a:pt x="131689" y="308610"/>
                  </a:moveTo>
                  <a:cubicBezTo>
                    <a:pt x="59085" y="308610"/>
                    <a:pt x="0" y="249535"/>
                    <a:pt x="0" y="176931"/>
                  </a:cubicBezTo>
                  <a:lnTo>
                    <a:pt x="0" y="47309"/>
                  </a:lnTo>
                  <a:cubicBezTo>
                    <a:pt x="27" y="21188"/>
                    <a:pt x="21198" y="22"/>
                    <a:pt x="47319" y="0"/>
                  </a:cubicBezTo>
                  <a:lnTo>
                    <a:pt x="61622" y="0"/>
                  </a:lnTo>
                  <a:lnTo>
                    <a:pt x="61622" y="29479"/>
                  </a:lnTo>
                  <a:lnTo>
                    <a:pt x="47319" y="29479"/>
                  </a:lnTo>
                  <a:cubicBezTo>
                    <a:pt x="37476" y="29489"/>
                    <a:pt x="29499" y="37466"/>
                    <a:pt x="29489" y="47309"/>
                  </a:cubicBezTo>
                  <a:lnTo>
                    <a:pt x="29489" y="176931"/>
                  </a:lnTo>
                  <a:cubicBezTo>
                    <a:pt x="29489" y="233374"/>
                    <a:pt x="75245" y="279131"/>
                    <a:pt x="131689" y="279131"/>
                  </a:cubicBezTo>
                  <a:cubicBezTo>
                    <a:pt x="188133" y="279131"/>
                    <a:pt x="233890" y="233374"/>
                    <a:pt x="233890" y="176931"/>
                  </a:cubicBezTo>
                  <a:lnTo>
                    <a:pt x="233890" y="49082"/>
                  </a:lnTo>
                  <a:cubicBezTo>
                    <a:pt x="233873" y="39243"/>
                    <a:pt x="225899" y="31272"/>
                    <a:pt x="216060" y="31262"/>
                  </a:cubicBezTo>
                  <a:lnTo>
                    <a:pt x="201482" y="31262"/>
                  </a:lnTo>
                  <a:lnTo>
                    <a:pt x="201482" y="1783"/>
                  </a:lnTo>
                  <a:lnTo>
                    <a:pt x="216060" y="1783"/>
                  </a:lnTo>
                  <a:cubicBezTo>
                    <a:pt x="242173" y="1810"/>
                    <a:pt x="263336" y="22969"/>
                    <a:pt x="263369" y="49082"/>
                  </a:cubicBezTo>
                  <a:lnTo>
                    <a:pt x="263369" y="176931"/>
                  </a:lnTo>
                  <a:cubicBezTo>
                    <a:pt x="263369" y="249535"/>
                    <a:pt x="204294" y="308610"/>
                    <a:pt x="131689" y="308610"/>
                  </a:cubicBezTo>
                  <a:close/>
                </a:path>
              </a:pathLst>
            </a:custGeom>
            <a:solidFill>
              <a:schemeClr val="bg1">
                <a:lumMod val="85000"/>
              </a:schemeClr>
            </a:solidFill>
            <a:ln w="969" cap="flat">
              <a:noFill/>
              <a:prstDash val="solid"/>
              <a:miter/>
            </a:ln>
          </p:spPr>
          <p:txBody>
            <a:bodyPr rtlCol="0" anchor="ctr"/>
            <a:lstStyle/>
            <a:p>
              <a:pPr defTabSz="422018">
                <a:defRPr/>
              </a:pPr>
              <a:endParaRPr lang="en-GB" sz="1661">
                <a:latin typeface="Calibri" panose="020F0502020204030204"/>
              </a:endParaRPr>
            </a:p>
          </p:txBody>
        </p:sp>
        <p:sp>
          <p:nvSpPr>
            <p:cNvPr id="11" name="Freeform: Shape 85">
              <a:extLst>
                <a:ext uri="{FF2B5EF4-FFF2-40B4-BE49-F238E27FC236}">
                  <a16:creationId xmlns:a16="http://schemas.microsoft.com/office/drawing/2014/main" id="{48EBA441-1014-4E4E-A8EF-ECC5912D25A3}"/>
                </a:ext>
              </a:extLst>
            </p:cNvPr>
            <p:cNvSpPr/>
            <p:nvPr/>
          </p:nvSpPr>
          <p:spPr>
            <a:xfrm>
              <a:off x="11138254" y="2823873"/>
              <a:ext cx="131278" cy="306641"/>
            </a:xfrm>
            <a:custGeom>
              <a:avLst/>
              <a:gdLst>
                <a:gd name="connsiteX0" fmla="*/ 84370 w 131277"/>
                <a:gd name="connsiteY0" fmla="*/ 0 h 306640"/>
                <a:gd name="connsiteX1" fmla="*/ 69793 w 131277"/>
                <a:gd name="connsiteY1" fmla="*/ 0 h 306640"/>
                <a:gd name="connsiteX2" fmla="*/ 69793 w 131277"/>
                <a:gd name="connsiteY2" fmla="*/ 29479 h 306640"/>
                <a:gd name="connsiteX3" fmla="*/ 84370 w 131277"/>
                <a:gd name="connsiteY3" fmla="*/ 29479 h 306640"/>
                <a:gd name="connsiteX4" fmla="*/ 102201 w 131277"/>
                <a:gd name="connsiteY4" fmla="*/ 47299 h 306640"/>
                <a:gd name="connsiteX5" fmla="*/ 102201 w 131277"/>
                <a:gd name="connsiteY5" fmla="*/ 175148 h 306640"/>
                <a:gd name="connsiteX6" fmla="*/ 0 w 131277"/>
                <a:gd name="connsiteY6" fmla="*/ 277348 h 306640"/>
                <a:gd name="connsiteX7" fmla="*/ 0 w 131277"/>
                <a:gd name="connsiteY7" fmla="*/ 306827 h 306640"/>
                <a:gd name="connsiteX8" fmla="*/ 131679 w 131277"/>
                <a:gd name="connsiteY8" fmla="*/ 175148 h 306640"/>
                <a:gd name="connsiteX9" fmla="*/ 131679 w 131277"/>
                <a:gd name="connsiteY9" fmla="*/ 47299 h 306640"/>
                <a:gd name="connsiteX10" fmla="*/ 84370 w 131277"/>
                <a:gd name="connsiteY10" fmla="*/ 0 h 30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77" h="306640">
                  <a:moveTo>
                    <a:pt x="84370" y="0"/>
                  </a:moveTo>
                  <a:lnTo>
                    <a:pt x="69793" y="0"/>
                  </a:lnTo>
                  <a:lnTo>
                    <a:pt x="69793" y="29479"/>
                  </a:lnTo>
                  <a:lnTo>
                    <a:pt x="84370" y="29479"/>
                  </a:lnTo>
                  <a:cubicBezTo>
                    <a:pt x="94209" y="29489"/>
                    <a:pt x="102184" y="37460"/>
                    <a:pt x="102201" y="47299"/>
                  </a:cubicBezTo>
                  <a:lnTo>
                    <a:pt x="102201" y="175148"/>
                  </a:lnTo>
                  <a:cubicBezTo>
                    <a:pt x="102136" y="231565"/>
                    <a:pt x="56417" y="277284"/>
                    <a:pt x="0" y="277348"/>
                  </a:cubicBezTo>
                  <a:lnTo>
                    <a:pt x="0" y="306827"/>
                  </a:lnTo>
                  <a:cubicBezTo>
                    <a:pt x="72604" y="306827"/>
                    <a:pt x="131679" y="247752"/>
                    <a:pt x="131679" y="175148"/>
                  </a:cubicBezTo>
                  <a:lnTo>
                    <a:pt x="131679" y="47299"/>
                  </a:lnTo>
                  <a:cubicBezTo>
                    <a:pt x="131647" y="21186"/>
                    <a:pt x="110483" y="27"/>
                    <a:pt x="84370" y="0"/>
                  </a:cubicBezTo>
                  <a:close/>
                </a:path>
              </a:pathLst>
            </a:custGeom>
            <a:solidFill>
              <a:schemeClr val="bg1">
                <a:lumMod val="85000"/>
              </a:schemeClr>
            </a:solidFill>
            <a:ln w="969" cap="flat">
              <a:noFill/>
              <a:prstDash val="solid"/>
              <a:miter/>
            </a:ln>
          </p:spPr>
          <p:txBody>
            <a:bodyPr rtlCol="0" anchor="ctr"/>
            <a:lstStyle/>
            <a:p>
              <a:pPr defTabSz="422018">
                <a:defRPr/>
              </a:pPr>
              <a:endParaRPr lang="en-GB" sz="1661">
                <a:latin typeface="Calibri" panose="020F0502020204030204"/>
              </a:endParaRPr>
            </a:p>
          </p:txBody>
        </p:sp>
        <p:sp>
          <p:nvSpPr>
            <p:cNvPr id="12" name="Freeform: Shape 86">
              <a:extLst>
                <a:ext uri="{FF2B5EF4-FFF2-40B4-BE49-F238E27FC236}">
                  <a16:creationId xmlns:a16="http://schemas.microsoft.com/office/drawing/2014/main" id="{748E5E4D-A1D4-479E-AC46-671930A1F4F5}"/>
                </a:ext>
              </a:extLst>
            </p:cNvPr>
            <p:cNvSpPr/>
            <p:nvPr/>
          </p:nvSpPr>
          <p:spPr>
            <a:xfrm>
              <a:off x="11153613" y="2805871"/>
              <a:ext cx="61720" cy="61720"/>
            </a:xfrm>
            <a:custGeom>
              <a:avLst/>
              <a:gdLst>
                <a:gd name="connsiteX0" fmla="*/ 31509 w 61720"/>
                <a:gd name="connsiteY0" fmla="*/ 5 h 61720"/>
                <a:gd name="connsiteX1" fmla="*/ 5 w 61720"/>
                <a:gd name="connsiteY1" fmla="*/ 30407 h 61720"/>
                <a:gd name="connsiteX2" fmla="*/ 30408 w 61720"/>
                <a:gd name="connsiteY2" fmla="*/ 61911 h 61720"/>
                <a:gd name="connsiteX3" fmla="*/ 31509 w 61720"/>
                <a:gd name="connsiteY3" fmla="*/ 61911 h 61720"/>
                <a:gd name="connsiteX4" fmla="*/ 61810 w 61720"/>
                <a:gd name="connsiteY4" fmla="*/ 61911 h 61720"/>
                <a:gd name="connsiteX5" fmla="*/ 61810 w 61720"/>
                <a:gd name="connsiteY5" fmla="*/ 5 h 6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720" h="61720">
                  <a:moveTo>
                    <a:pt x="31509" y="5"/>
                  </a:moveTo>
                  <a:cubicBezTo>
                    <a:pt x="14414" y="-299"/>
                    <a:pt x="309" y="13312"/>
                    <a:pt x="5" y="30407"/>
                  </a:cubicBezTo>
                  <a:cubicBezTo>
                    <a:pt x="-300" y="47502"/>
                    <a:pt x="13312" y="61607"/>
                    <a:pt x="30408" y="61911"/>
                  </a:cubicBezTo>
                  <a:cubicBezTo>
                    <a:pt x="30774" y="61918"/>
                    <a:pt x="31141" y="61918"/>
                    <a:pt x="31509" y="61911"/>
                  </a:cubicBezTo>
                  <a:lnTo>
                    <a:pt x="61810" y="61911"/>
                  </a:lnTo>
                  <a:lnTo>
                    <a:pt x="61810" y="5"/>
                  </a:lnTo>
                  <a:close/>
                </a:path>
              </a:pathLst>
            </a:custGeom>
            <a:solidFill>
              <a:schemeClr val="bg1">
                <a:lumMod val="65000"/>
              </a:schemeClr>
            </a:solidFill>
            <a:ln w="969" cap="flat">
              <a:noFill/>
              <a:prstDash val="solid"/>
              <a:miter/>
            </a:ln>
          </p:spPr>
          <p:txBody>
            <a:bodyPr rtlCol="0" anchor="ctr"/>
            <a:lstStyle/>
            <a:p>
              <a:pPr defTabSz="422018">
                <a:defRPr/>
              </a:pPr>
              <a:endParaRPr lang="en-GB" sz="1661">
                <a:latin typeface="Calibri" panose="020F0502020204030204"/>
              </a:endParaRPr>
            </a:p>
          </p:txBody>
        </p:sp>
        <p:sp>
          <p:nvSpPr>
            <p:cNvPr id="13" name="Freeform: Shape 87">
              <a:extLst>
                <a:ext uri="{FF2B5EF4-FFF2-40B4-BE49-F238E27FC236}">
                  <a16:creationId xmlns:a16="http://schemas.microsoft.com/office/drawing/2014/main" id="{EDE6A752-AC97-4EDF-A205-5513EAAC4736}"/>
                </a:ext>
              </a:extLst>
            </p:cNvPr>
            <p:cNvSpPr/>
            <p:nvPr/>
          </p:nvSpPr>
          <p:spPr>
            <a:xfrm>
              <a:off x="11060810" y="2805871"/>
              <a:ext cx="61720" cy="61720"/>
            </a:xfrm>
            <a:custGeom>
              <a:avLst/>
              <a:gdLst>
                <a:gd name="connsiteX0" fmla="*/ 30302 w 61720"/>
                <a:gd name="connsiteY0" fmla="*/ 5 h 61720"/>
                <a:gd name="connsiteX1" fmla="*/ 0 w 61720"/>
                <a:gd name="connsiteY1" fmla="*/ 5 h 61720"/>
                <a:gd name="connsiteX2" fmla="*/ 0 w 61720"/>
                <a:gd name="connsiteY2" fmla="*/ 61911 h 61720"/>
                <a:gd name="connsiteX3" fmla="*/ 30302 w 61720"/>
                <a:gd name="connsiteY3" fmla="*/ 61911 h 61720"/>
                <a:gd name="connsiteX4" fmla="*/ 61805 w 61720"/>
                <a:gd name="connsiteY4" fmla="*/ 31509 h 61720"/>
                <a:gd name="connsiteX5" fmla="*/ 31403 w 61720"/>
                <a:gd name="connsiteY5" fmla="*/ 5 h 61720"/>
                <a:gd name="connsiteX6" fmla="*/ 30302 w 61720"/>
                <a:gd name="connsiteY6" fmla="*/ 5 h 6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0" h="61720">
                  <a:moveTo>
                    <a:pt x="30302" y="5"/>
                  </a:moveTo>
                  <a:lnTo>
                    <a:pt x="0" y="5"/>
                  </a:lnTo>
                  <a:lnTo>
                    <a:pt x="0" y="61911"/>
                  </a:lnTo>
                  <a:lnTo>
                    <a:pt x="30302" y="61911"/>
                  </a:lnTo>
                  <a:cubicBezTo>
                    <a:pt x="47396" y="62215"/>
                    <a:pt x="61502" y="48604"/>
                    <a:pt x="61805" y="31509"/>
                  </a:cubicBezTo>
                  <a:cubicBezTo>
                    <a:pt x="62110" y="14414"/>
                    <a:pt x="48498" y="309"/>
                    <a:pt x="31403" y="5"/>
                  </a:cubicBezTo>
                  <a:cubicBezTo>
                    <a:pt x="31036" y="-2"/>
                    <a:pt x="30669" y="-2"/>
                    <a:pt x="30302" y="5"/>
                  </a:cubicBezTo>
                  <a:close/>
                </a:path>
              </a:pathLst>
            </a:custGeom>
            <a:solidFill>
              <a:schemeClr val="bg1">
                <a:lumMod val="65000"/>
              </a:schemeClr>
            </a:solidFill>
            <a:ln w="969" cap="flat">
              <a:noFill/>
              <a:prstDash val="solid"/>
              <a:miter/>
            </a:ln>
          </p:spPr>
          <p:txBody>
            <a:bodyPr rtlCol="0" anchor="ctr"/>
            <a:lstStyle/>
            <a:p>
              <a:pPr defTabSz="422018">
                <a:defRPr/>
              </a:pPr>
              <a:endParaRPr lang="en-GB" sz="1661">
                <a:latin typeface="Calibri" panose="020F0502020204030204"/>
              </a:endParaRPr>
            </a:p>
          </p:txBody>
        </p:sp>
        <p:pic>
          <p:nvPicPr>
            <p:cNvPr id="14" name="Graphic 126">
              <a:extLst>
                <a:ext uri="{FF2B5EF4-FFF2-40B4-BE49-F238E27FC236}">
                  <a16:creationId xmlns:a16="http://schemas.microsoft.com/office/drawing/2014/main" id="{188EB1D0-11C4-43BD-8329-3CE0B377EC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1002646" y="2805876"/>
              <a:ext cx="385016" cy="501598"/>
            </a:xfrm>
            <a:prstGeom prst="rect">
              <a:avLst/>
            </a:prstGeom>
          </p:spPr>
        </p:pic>
      </p:grpSp>
      <p:grpSp>
        <p:nvGrpSpPr>
          <p:cNvPr id="15" name="Group 14">
            <a:extLst>
              <a:ext uri="{FF2B5EF4-FFF2-40B4-BE49-F238E27FC236}">
                <a16:creationId xmlns:a16="http://schemas.microsoft.com/office/drawing/2014/main" id="{17357DEF-B6C4-4459-BFF3-E8C6969BE95D}"/>
              </a:ext>
            </a:extLst>
          </p:cNvPr>
          <p:cNvGrpSpPr/>
          <p:nvPr/>
        </p:nvGrpSpPr>
        <p:grpSpPr>
          <a:xfrm>
            <a:off x="2674553" y="5407577"/>
            <a:ext cx="400297" cy="379568"/>
            <a:chOff x="-981187" y="3978891"/>
            <a:chExt cx="433636" cy="411181"/>
          </a:xfrm>
        </p:grpSpPr>
        <p:sp>
          <p:nvSpPr>
            <p:cNvPr id="16" name="Freeform: Shape 69">
              <a:extLst>
                <a:ext uri="{FF2B5EF4-FFF2-40B4-BE49-F238E27FC236}">
                  <a16:creationId xmlns:a16="http://schemas.microsoft.com/office/drawing/2014/main" id="{65F1A9C3-F8B7-41CE-8DD7-586B0B40C9E6}"/>
                </a:ext>
              </a:extLst>
            </p:cNvPr>
            <p:cNvSpPr/>
            <p:nvPr/>
          </p:nvSpPr>
          <p:spPr>
            <a:xfrm>
              <a:off x="-858400" y="3979220"/>
              <a:ext cx="212530" cy="212530"/>
            </a:xfrm>
            <a:custGeom>
              <a:avLst/>
              <a:gdLst>
                <a:gd name="connsiteX0" fmla="*/ 138674 w 212530"/>
                <a:gd name="connsiteY0" fmla="*/ 23518 h 212530"/>
                <a:gd name="connsiteX1" fmla="*/ 23517 w 212530"/>
                <a:gd name="connsiteY1" fmla="*/ 24185 h 212530"/>
                <a:gd name="connsiteX2" fmla="*/ 23517 w 212530"/>
                <a:gd name="connsiteY2" fmla="*/ 138674 h 212530"/>
                <a:gd name="connsiteX3" fmla="*/ 23517 w 212530"/>
                <a:gd name="connsiteY3" fmla="*/ 138674 h 212530"/>
                <a:gd name="connsiteX4" fmla="*/ 97686 w 212530"/>
                <a:gd name="connsiteY4" fmla="*/ 212843 h 212530"/>
                <a:gd name="connsiteX5" fmla="*/ 212825 w 212530"/>
                <a:gd name="connsiteY5" fmla="*/ 97695 h 21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530" h="212530">
                  <a:moveTo>
                    <a:pt x="138674" y="23518"/>
                  </a:moveTo>
                  <a:cubicBezTo>
                    <a:pt x="106690" y="-8098"/>
                    <a:pt x="55133" y="-7799"/>
                    <a:pt x="23517" y="24185"/>
                  </a:cubicBezTo>
                  <a:cubicBezTo>
                    <a:pt x="-7839" y="55907"/>
                    <a:pt x="-7839" y="106952"/>
                    <a:pt x="23517" y="138674"/>
                  </a:cubicBezTo>
                  <a:lnTo>
                    <a:pt x="23517" y="138674"/>
                  </a:lnTo>
                  <a:lnTo>
                    <a:pt x="97686" y="212843"/>
                  </a:lnTo>
                  <a:lnTo>
                    <a:pt x="212825" y="97695"/>
                  </a:lnTo>
                  <a:close/>
                </a:path>
              </a:pathLst>
            </a:custGeom>
            <a:solidFill>
              <a:schemeClr val="bg1">
                <a:lumMod val="85000"/>
              </a:schemeClr>
            </a:solidFill>
            <a:ln w="861" cap="flat">
              <a:noFill/>
              <a:prstDash val="solid"/>
              <a:miter/>
            </a:ln>
          </p:spPr>
          <p:txBody>
            <a:bodyPr rtlCol="0" anchor="ctr"/>
            <a:lstStyle/>
            <a:p>
              <a:pPr defTabSz="422018">
                <a:defRPr/>
              </a:pPr>
              <a:endParaRPr lang="en-GB" sz="1661">
                <a:latin typeface="Calibri" panose="020F0502020204030204"/>
              </a:endParaRPr>
            </a:p>
          </p:txBody>
        </p:sp>
        <p:sp>
          <p:nvSpPr>
            <p:cNvPr id="17" name="Freeform: Shape 70">
              <a:extLst>
                <a:ext uri="{FF2B5EF4-FFF2-40B4-BE49-F238E27FC236}">
                  <a16:creationId xmlns:a16="http://schemas.microsoft.com/office/drawing/2014/main" id="{190B8393-2B91-4F1B-9C21-FCC3948E88AA}"/>
                </a:ext>
              </a:extLst>
            </p:cNvPr>
            <p:cNvSpPr/>
            <p:nvPr/>
          </p:nvSpPr>
          <p:spPr>
            <a:xfrm>
              <a:off x="-812026" y="4013763"/>
              <a:ext cx="69398" cy="23422"/>
            </a:xfrm>
            <a:custGeom>
              <a:avLst/>
              <a:gdLst>
                <a:gd name="connsiteX0" fmla="*/ 6117 w 69397"/>
                <a:gd name="connsiteY0" fmla="*/ 24020 h 23421"/>
                <a:gd name="connsiteX1" fmla="*/ 0 w 69397"/>
                <a:gd name="connsiteY1" fmla="*/ 17993 h 23421"/>
                <a:gd name="connsiteX2" fmla="*/ 1823 w 69397"/>
                <a:gd name="connsiteY2" fmla="*/ 13611 h 23421"/>
                <a:gd name="connsiteX3" fmla="*/ 67620 w 69397"/>
                <a:gd name="connsiteY3" fmla="*/ 13611 h 23421"/>
                <a:gd name="connsiteX4" fmla="*/ 67620 w 69397"/>
                <a:gd name="connsiteY4" fmla="*/ 22199 h 23421"/>
                <a:gd name="connsiteX5" fmla="*/ 59032 w 69397"/>
                <a:gd name="connsiteY5" fmla="*/ 22199 h 23421"/>
                <a:gd name="connsiteX6" fmla="*/ 59032 w 69397"/>
                <a:gd name="connsiteY6" fmla="*/ 22199 h 23421"/>
                <a:gd name="connsiteX7" fmla="*/ 10402 w 69397"/>
                <a:gd name="connsiteY7" fmla="*/ 22199 h 23421"/>
                <a:gd name="connsiteX8" fmla="*/ 6117 w 69397"/>
                <a:gd name="connsiteY8" fmla="*/ 23934 h 2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97" h="23421">
                  <a:moveTo>
                    <a:pt x="6117" y="24020"/>
                  </a:moveTo>
                  <a:cubicBezTo>
                    <a:pt x="2763" y="24045"/>
                    <a:pt x="24" y="21346"/>
                    <a:pt x="0" y="17993"/>
                  </a:cubicBezTo>
                  <a:cubicBezTo>
                    <a:pt x="-12" y="16345"/>
                    <a:pt x="646" y="14764"/>
                    <a:pt x="1823" y="13611"/>
                  </a:cubicBezTo>
                  <a:cubicBezTo>
                    <a:pt x="20001" y="-4537"/>
                    <a:pt x="49442" y="-4537"/>
                    <a:pt x="67620" y="13611"/>
                  </a:cubicBezTo>
                  <a:cubicBezTo>
                    <a:pt x="69992" y="15982"/>
                    <a:pt x="69992" y="19827"/>
                    <a:pt x="67620" y="22199"/>
                  </a:cubicBezTo>
                  <a:cubicBezTo>
                    <a:pt x="65249" y="24570"/>
                    <a:pt x="61404" y="24570"/>
                    <a:pt x="59032" y="22199"/>
                  </a:cubicBezTo>
                  <a:lnTo>
                    <a:pt x="59032" y="22199"/>
                  </a:lnTo>
                  <a:cubicBezTo>
                    <a:pt x="45595" y="8789"/>
                    <a:pt x="23839" y="8789"/>
                    <a:pt x="10402" y="22199"/>
                  </a:cubicBezTo>
                  <a:cubicBezTo>
                    <a:pt x="9258" y="23319"/>
                    <a:pt x="7718" y="23943"/>
                    <a:pt x="6117" y="23934"/>
                  </a:cubicBezTo>
                  <a:close/>
                </a:path>
              </a:pathLst>
            </a:custGeom>
            <a:solidFill>
              <a:schemeClr val="bg1">
                <a:lumMod val="65000"/>
              </a:schemeClr>
            </a:solidFill>
            <a:ln w="861" cap="flat">
              <a:noFill/>
              <a:prstDash val="solid"/>
              <a:miter/>
            </a:ln>
          </p:spPr>
          <p:txBody>
            <a:bodyPr rtlCol="0" anchor="ctr"/>
            <a:lstStyle/>
            <a:p>
              <a:pPr defTabSz="422018">
                <a:defRPr/>
              </a:pPr>
              <a:endParaRPr lang="en-GB" sz="1661">
                <a:latin typeface="Calibri" panose="020F0502020204030204"/>
              </a:endParaRPr>
            </a:p>
          </p:txBody>
        </p:sp>
        <p:sp>
          <p:nvSpPr>
            <p:cNvPr id="18" name="Freeform: Shape 71">
              <a:extLst>
                <a:ext uri="{FF2B5EF4-FFF2-40B4-BE49-F238E27FC236}">
                  <a16:creationId xmlns:a16="http://schemas.microsoft.com/office/drawing/2014/main" id="{D42E8AF9-3A46-40F6-8261-81B86DCF2EBE}"/>
                </a:ext>
              </a:extLst>
            </p:cNvPr>
            <p:cNvSpPr/>
            <p:nvPr/>
          </p:nvSpPr>
          <p:spPr>
            <a:xfrm>
              <a:off x="-760714" y="4076915"/>
              <a:ext cx="212530" cy="212530"/>
            </a:xfrm>
            <a:custGeom>
              <a:avLst/>
              <a:gdLst>
                <a:gd name="connsiteX0" fmla="*/ 189334 w 212530"/>
                <a:gd name="connsiteY0" fmla="*/ 74169 h 212530"/>
                <a:gd name="connsiteX1" fmla="*/ 115139 w 212530"/>
                <a:gd name="connsiteY1" fmla="*/ 0 h 212530"/>
                <a:gd name="connsiteX2" fmla="*/ 0 w 212530"/>
                <a:gd name="connsiteY2" fmla="*/ 115148 h 212530"/>
                <a:gd name="connsiteX3" fmla="*/ 74169 w 212530"/>
                <a:gd name="connsiteY3" fmla="*/ 189325 h 212530"/>
                <a:gd name="connsiteX4" fmla="*/ 189315 w 212530"/>
                <a:gd name="connsiteY4" fmla="*/ 189336 h 212530"/>
                <a:gd name="connsiteX5" fmla="*/ 189325 w 212530"/>
                <a:gd name="connsiteY5" fmla="*/ 189325 h 212530"/>
                <a:gd name="connsiteX6" fmla="*/ 189325 w 212530"/>
                <a:gd name="connsiteY6" fmla="*/ 189325 h 212530"/>
                <a:gd name="connsiteX7" fmla="*/ 189334 w 212530"/>
                <a:gd name="connsiteY7" fmla="*/ 74169 h 21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530" h="212530">
                  <a:moveTo>
                    <a:pt x="189334" y="74169"/>
                  </a:moveTo>
                  <a:lnTo>
                    <a:pt x="115139" y="0"/>
                  </a:lnTo>
                  <a:lnTo>
                    <a:pt x="0" y="115148"/>
                  </a:lnTo>
                  <a:lnTo>
                    <a:pt x="74169" y="189325"/>
                  </a:lnTo>
                  <a:cubicBezTo>
                    <a:pt x="105962" y="221125"/>
                    <a:pt x="157515" y="221130"/>
                    <a:pt x="189315" y="189336"/>
                  </a:cubicBezTo>
                  <a:cubicBezTo>
                    <a:pt x="189318" y="189332"/>
                    <a:pt x="189322" y="189329"/>
                    <a:pt x="189325" y="189325"/>
                  </a:cubicBezTo>
                  <a:lnTo>
                    <a:pt x="189325" y="189325"/>
                  </a:lnTo>
                  <a:cubicBezTo>
                    <a:pt x="221122" y="157526"/>
                    <a:pt x="221126" y="105973"/>
                    <a:pt x="189334" y="74169"/>
                  </a:cubicBezTo>
                  <a:close/>
                </a:path>
              </a:pathLst>
            </a:custGeom>
            <a:solidFill>
              <a:schemeClr val="bg1">
                <a:lumMod val="65000"/>
              </a:schemeClr>
            </a:solidFill>
            <a:ln w="861" cap="flat">
              <a:noFill/>
              <a:prstDash val="solid"/>
              <a:miter/>
            </a:ln>
          </p:spPr>
          <p:txBody>
            <a:bodyPr rtlCol="0" anchor="ctr"/>
            <a:lstStyle/>
            <a:p>
              <a:pPr defTabSz="422018">
                <a:defRPr/>
              </a:pPr>
              <a:endParaRPr lang="en-GB" sz="1661">
                <a:latin typeface="Calibri" panose="020F0502020204030204"/>
              </a:endParaRPr>
            </a:p>
          </p:txBody>
        </p:sp>
        <p:sp>
          <p:nvSpPr>
            <p:cNvPr id="19" name="Freeform: Shape 72">
              <a:extLst>
                <a:ext uri="{FF2B5EF4-FFF2-40B4-BE49-F238E27FC236}">
                  <a16:creationId xmlns:a16="http://schemas.microsoft.com/office/drawing/2014/main" id="{11156DB6-F9E8-4B47-97AE-A4D6F35A7BE4}"/>
                </a:ext>
              </a:extLst>
            </p:cNvPr>
            <p:cNvSpPr/>
            <p:nvPr/>
          </p:nvSpPr>
          <p:spPr>
            <a:xfrm>
              <a:off x="-981187" y="4197494"/>
              <a:ext cx="192578" cy="192578"/>
            </a:xfrm>
            <a:custGeom>
              <a:avLst/>
              <a:gdLst>
                <a:gd name="connsiteX0" fmla="*/ 193220 w 192578"/>
                <a:gd name="connsiteY0" fmla="*/ 96610 h 192578"/>
                <a:gd name="connsiteX1" fmla="*/ 96610 w 192578"/>
                <a:gd name="connsiteY1" fmla="*/ 193220 h 192578"/>
                <a:gd name="connsiteX2" fmla="*/ 0 w 192578"/>
                <a:gd name="connsiteY2" fmla="*/ 96610 h 192578"/>
                <a:gd name="connsiteX3" fmla="*/ 96610 w 192578"/>
                <a:gd name="connsiteY3" fmla="*/ 0 h 192578"/>
                <a:gd name="connsiteX4" fmla="*/ 193220 w 192578"/>
                <a:gd name="connsiteY4" fmla="*/ 96610 h 192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78" h="192578">
                  <a:moveTo>
                    <a:pt x="193220" y="96610"/>
                  </a:moveTo>
                  <a:cubicBezTo>
                    <a:pt x="193220" y="149967"/>
                    <a:pt x="149966" y="193220"/>
                    <a:pt x="96610" y="193220"/>
                  </a:cubicBezTo>
                  <a:cubicBezTo>
                    <a:pt x="43254" y="193220"/>
                    <a:pt x="0" y="149967"/>
                    <a:pt x="0" y="96610"/>
                  </a:cubicBezTo>
                  <a:cubicBezTo>
                    <a:pt x="0" y="43254"/>
                    <a:pt x="43254" y="0"/>
                    <a:pt x="96610" y="0"/>
                  </a:cubicBezTo>
                  <a:cubicBezTo>
                    <a:pt x="149966" y="0"/>
                    <a:pt x="193220" y="43254"/>
                    <a:pt x="193220" y="96610"/>
                  </a:cubicBezTo>
                  <a:close/>
                </a:path>
              </a:pathLst>
            </a:custGeom>
            <a:solidFill>
              <a:schemeClr val="bg1">
                <a:lumMod val="65000"/>
              </a:schemeClr>
            </a:solidFill>
            <a:ln w="861" cap="flat">
              <a:noFill/>
              <a:prstDash val="solid"/>
              <a:miter/>
            </a:ln>
          </p:spPr>
          <p:txBody>
            <a:bodyPr rtlCol="0" anchor="ctr"/>
            <a:lstStyle/>
            <a:p>
              <a:pPr defTabSz="422018">
                <a:defRPr/>
              </a:pPr>
              <a:endParaRPr lang="en-GB" sz="1661">
                <a:latin typeface="Calibri" panose="020F0502020204030204"/>
              </a:endParaRPr>
            </a:p>
          </p:txBody>
        </p:sp>
        <p:sp>
          <p:nvSpPr>
            <p:cNvPr id="20" name="Freeform: Shape 73">
              <a:extLst>
                <a:ext uri="{FF2B5EF4-FFF2-40B4-BE49-F238E27FC236}">
                  <a16:creationId xmlns:a16="http://schemas.microsoft.com/office/drawing/2014/main" id="{6666FA28-C9E3-4D48-A317-F441D0F965AD}"/>
                </a:ext>
              </a:extLst>
            </p:cNvPr>
            <p:cNvSpPr/>
            <p:nvPr/>
          </p:nvSpPr>
          <p:spPr>
            <a:xfrm>
              <a:off x="-930072" y="4246384"/>
              <a:ext cx="93687" cy="93687"/>
            </a:xfrm>
            <a:custGeom>
              <a:avLst/>
              <a:gdLst>
                <a:gd name="connsiteX0" fmla="*/ 6161 w 93686"/>
                <a:gd name="connsiteY0" fmla="*/ 94164 h 93686"/>
                <a:gd name="connsiteX1" fmla="*/ 1 w 93686"/>
                <a:gd name="connsiteY1" fmla="*/ 88181 h 93686"/>
                <a:gd name="connsiteX2" fmla="*/ 1823 w 93686"/>
                <a:gd name="connsiteY2" fmla="*/ 83755 h 93686"/>
                <a:gd name="connsiteX3" fmla="*/ 83799 w 93686"/>
                <a:gd name="connsiteY3" fmla="*/ 1779 h 93686"/>
                <a:gd name="connsiteX4" fmla="*/ 92387 w 93686"/>
                <a:gd name="connsiteY4" fmla="*/ 1779 h 93686"/>
                <a:gd name="connsiteX5" fmla="*/ 92387 w 93686"/>
                <a:gd name="connsiteY5" fmla="*/ 10367 h 93686"/>
                <a:gd name="connsiteX6" fmla="*/ 10411 w 93686"/>
                <a:gd name="connsiteY6" fmla="*/ 92343 h 93686"/>
                <a:gd name="connsiteX7" fmla="*/ 6074 w 93686"/>
                <a:gd name="connsiteY7" fmla="*/ 94121 h 9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686" h="93686">
                  <a:moveTo>
                    <a:pt x="6161" y="94164"/>
                  </a:moveTo>
                  <a:cubicBezTo>
                    <a:pt x="2807" y="94213"/>
                    <a:pt x="49" y="91534"/>
                    <a:pt x="1" y="88181"/>
                  </a:cubicBezTo>
                  <a:cubicBezTo>
                    <a:pt x="-24" y="86518"/>
                    <a:pt x="635" y="84918"/>
                    <a:pt x="1823" y="83755"/>
                  </a:cubicBezTo>
                  <a:lnTo>
                    <a:pt x="83799" y="1779"/>
                  </a:lnTo>
                  <a:cubicBezTo>
                    <a:pt x="86171" y="-593"/>
                    <a:pt x="90015" y="-593"/>
                    <a:pt x="92387" y="1779"/>
                  </a:cubicBezTo>
                  <a:cubicBezTo>
                    <a:pt x="94759" y="4150"/>
                    <a:pt x="94759" y="7995"/>
                    <a:pt x="92387" y="10367"/>
                  </a:cubicBezTo>
                  <a:lnTo>
                    <a:pt x="10411" y="92343"/>
                  </a:lnTo>
                  <a:cubicBezTo>
                    <a:pt x="9262" y="93492"/>
                    <a:pt x="7699" y="94132"/>
                    <a:pt x="6074" y="94121"/>
                  </a:cubicBezTo>
                  <a:close/>
                </a:path>
              </a:pathLst>
            </a:custGeom>
            <a:solidFill>
              <a:schemeClr val="bg1">
                <a:lumMod val="85000"/>
              </a:schemeClr>
            </a:solidFill>
            <a:ln w="861" cap="flat">
              <a:noFill/>
              <a:prstDash val="solid"/>
              <a:miter/>
            </a:ln>
          </p:spPr>
          <p:txBody>
            <a:bodyPr rtlCol="0" anchor="ctr"/>
            <a:lstStyle/>
            <a:p>
              <a:pPr defTabSz="422018">
                <a:defRPr/>
              </a:pPr>
              <a:endParaRPr lang="en-GB" sz="1661">
                <a:latin typeface="Calibri" panose="020F0502020204030204"/>
              </a:endParaRPr>
            </a:p>
          </p:txBody>
        </p:sp>
        <p:pic>
          <p:nvPicPr>
            <p:cNvPr id="21" name="Graphic 67">
              <a:extLst>
                <a:ext uri="{FF2B5EF4-FFF2-40B4-BE49-F238E27FC236}">
                  <a16:creationId xmlns:a16="http://schemas.microsoft.com/office/drawing/2014/main" id="{805196F6-FE17-48CB-A8CC-C49E73135C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79551" y="3978891"/>
              <a:ext cx="432000" cy="411181"/>
            </a:xfrm>
            <a:prstGeom prst="rect">
              <a:avLst/>
            </a:prstGeom>
          </p:spPr>
        </p:pic>
      </p:grpSp>
      <p:sp>
        <p:nvSpPr>
          <p:cNvPr id="22" name="Oval 21">
            <a:extLst>
              <a:ext uri="{FF2B5EF4-FFF2-40B4-BE49-F238E27FC236}">
                <a16:creationId xmlns:a16="http://schemas.microsoft.com/office/drawing/2014/main" id="{26BA037D-7B67-455F-85F9-4E70872B2D6A}"/>
              </a:ext>
            </a:extLst>
          </p:cNvPr>
          <p:cNvSpPr/>
          <p:nvPr/>
        </p:nvSpPr>
        <p:spPr>
          <a:xfrm>
            <a:off x="4379734" y="2335735"/>
            <a:ext cx="2990901" cy="2990901"/>
          </a:xfrm>
          <a:prstGeom prst="ellipse">
            <a:avLst/>
          </a:prstGeom>
          <a:noFill/>
          <a:ln>
            <a:solidFill>
              <a:srgbClr val="2699FB"/>
            </a:solidFill>
          </a:ln>
        </p:spPr>
        <p:txBody>
          <a:bodyPr wrap="none" rtlCol="0" anchor="ctr">
            <a:noAutofit/>
          </a:bodyPr>
          <a:lstStyle/>
          <a:p>
            <a:pPr defTabSz="422018">
              <a:defRPr/>
            </a:pPr>
            <a:endParaRPr lang="en-GB" sz="738">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7EB1F7B0-36A8-4846-9B5C-C99392B9A78F}"/>
              </a:ext>
            </a:extLst>
          </p:cNvPr>
          <p:cNvSpPr/>
          <p:nvPr/>
        </p:nvSpPr>
        <p:spPr>
          <a:xfrm>
            <a:off x="4390881" y="2996479"/>
            <a:ext cx="306085" cy="316396"/>
          </a:xfrm>
          <a:prstGeom prst="ellipse">
            <a:avLst/>
          </a:prstGeom>
          <a:solidFill>
            <a:srgbClr val="BCE0FD"/>
          </a:solidFill>
          <a:ln w="9525">
            <a:solidFill>
              <a:srgbClr val="2699FB"/>
            </a:solidFill>
          </a:ln>
        </p:spPr>
        <p:txBody>
          <a:bodyPr wrap="none" rtlCol="0" anchor="ctr">
            <a:noAutofit/>
          </a:bodyPr>
          <a:lstStyle/>
          <a:p>
            <a:pPr defTabSz="422018">
              <a:defRPr/>
            </a:pPr>
            <a:endParaRPr lang="en-GB" sz="738">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19DC7115-C04D-443A-AD22-AC54D0D6F985}"/>
              </a:ext>
            </a:extLst>
          </p:cNvPr>
          <p:cNvSpPr/>
          <p:nvPr/>
        </p:nvSpPr>
        <p:spPr>
          <a:xfrm>
            <a:off x="5376700" y="1882481"/>
            <a:ext cx="996967" cy="996967"/>
          </a:xfrm>
          <a:prstGeom prst="ellipse">
            <a:avLst/>
          </a:prstGeom>
          <a:solidFill>
            <a:srgbClr val="BCE0FD"/>
          </a:solidFill>
          <a:ln w="9525">
            <a:solidFill>
              <a:srgbClr val="2699FB"/>
            </a:solidFill>
          </a:ln>
        </p:spPr>
        <p:txBody>
          <a:bodyPr wrap="none" rtlCol="0" anchor="ctr">
            <a:noAutofit/>
          </a:bodyPr>
          <a:lstStyle/>
          <a:p>
            <a:pPr defTabSz="422018">
              <a:defRPr/>
            </a:pPr>
            <a:endParaRPr lang="en-GB" sz="738">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86ADA633-DD98-4892-B613-C81E49282C6C}"/>
              </a:ext>
            </a:extLst>
          </p:cNvPr>
          <p:cNvSpPr/>
          <p:nvPr/>
        </p:nvSpPr>
        <p:spPr>
          <a:xfrm>
            <a:off x="6748348" y="4843299"/>
            <a:ext cx="265858" cy="265858"/>
          </a:xfrm>
          <a:prstGeom prst="ellipse">
            <a:avLst/>
          </a:prstGeom>
          <a:solidFill>
            <a:srgbClr val="BCE0FD"/>
          </a:solidFill>
          <a:ln w="12700">
            <a:solidFill>
              <a:srgbClr val="2699FB"/>
            </a:solidFill>
          </a:ln>
        </p:spPr>
        <p:txBody>
          <a:bodyPr wrap="none" rtlCol="0" anchor="ctr">
            <a:noAutofit/>
          </a:bodyPr>
          <a:lstStyle/>
          <a:p>
            <a:pPr defTabSz="422018">
              <a:defRPr/>
            </a:pPr>
            <a:endParaRPr lang="en-GB" sz="738">
              <a:latin typeface="Arial" panose="020B0604020202020204" pitchFamily="34" charset="0"/>
              <a:cs typeface="Arial" panose="020B0604020202020204" pitchFamily="34" charset="0"/>
            </a:endParaRPr>
          </a:p>
        </p:txBody>
      </p:sp>
      <p:pic>
        <p:nvPicPr>
          <p:cNvPr id="26" name="Graphic 56">
            <a:extLst>
              <a:ext uri="{FF2B5EF4-FFF2-40B4-BE49-F238E27FC236}">
                <a16:creationId xmlns:a16="http://schemas.microsoft.com/office/drawing/2014/main" id="{ED8ACD58-1FCE-49B5-8F79-287A5C8D369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8335015" y="5375435"/>
            <a:ext cx="365554" cy="365554"/>
          </a:xfrm>
          <a:prstGeom prst="rect">
            <a:avLst/>
          </a:prstGeom>
        </p:spPr>
      </p:pic>
      <p:sp>
        <p:nvSpPr>
          <p:cNvPr id="27" name="Rectangle 26">
            <a:extLst>
              <a:ext uri="{FF2B5EF4-FFF2-40B4-BE49-F238E27FC236}">
                <a16:creationId xmlns:a16="http://schemas.microsoft.com/office/drawing/2014/main" id="{05F201EB-E06D-45FB-AD79-A0C0584DCA55}"/>
              </a:ext>
            </a:extLst>
          </p:cNvPr>
          <p:cNvSpPr/>
          <p:nvPr/>
        </p:nvSpPr>
        <p:spPr>
          <a:xfrm>
            <a:off x="9009544" y="1396771"/>
            <a:ext cx="2101411" cy="862257"/>
          </a:xfrm>
          <a:prstGeom prst="rect">
            <a:avLst/>
          </a:prstGeom>
          <a:noFill/>
          <a:ln>
            <a:noFill/>
          </a:ln>
        </p:spPr>
        <p:txBody>
          <a:bodyPr wrap="square" rtlCol="0" anchor="ctr">
            <a:noAutofit/>
          </a:bodyPr>
          <a:lstStyle/>
          <a:p>
            <a:pPr defTabSz="422018">
              <a:defRPr/>
            </a:pPr>
            <a:r>
              <a:rPr lang="en-GB" sz="1000" b="1" dirty="0">
                <a:latin typeface="Arial" panose="020B0604020202020204" pitchFamily="34" charset="0"/>
                <a:cs typeface="Arial" panose="020B0604020202020204" pitchFamily="34" charset="0"/>
              </a:rPr>
              <a:t>Board run walkthrough clinics </a:t>
            </a:r>
            <a:r>
              <a:rPr lang="en-GB" sz="1000" dirty="0">
                <a:latin typeface="Arial" panose="020B0604020202020204" pitchFamily="34" charset="0"/>
                <a:cs typeface="Arial" panose="020B0604020202020204" pitchFamily="34" charset="0"/>
              </a:rPr>
              <a:t>– likely less use of mass settings with more medium sized community clinics</a:t>
            </a:r>
          </a:p>
        </p:txBody>
      </p:sp>
      <p:sp>
        <p:nvSpPr>
          <p:cNvPr id="28" name="Rectangle 27">
            <a:extLst>
              <a:ext uri="{FF2B5EF4-FFF2-40B4-BE49-F238E27FC236}">
                <a16:creationId xmlns:a16="http://schemas.microsoft.com/office/drawing/2014/main" id="{58D57D18-E411-44BF-B2AC-0920D208FD83}"/>
              </a:ext>
            </a:extLst>
          </p:cNvPr>
          <p:cNvSpPr/>
          <p:nvPr/>
        </p:nvSpPr>
        <p:spPr>
          <a:xfrm>
            <a:off x="9130122" y="3506606"/>
            <a:ext cx="1725720" cy="413643"/>
          </a:xfrm>
          <a:prstGeom prst="rect">
            <a:avLst/>
          </a:prstGeom>
          <a:noFill/>
          <a:ln>
            <a:noFill/>
          </a:ln>
        </p:spPr>
        <p:txBody>
          <a:bodyPr wrap="square" rtlCol="0" anchor="ctr">
            <a:noAutofit/>
          </a:bodyPr>
          <a:lstStyle/>
          <a:p>
            <a:pPr defTabSz="422018">
              <a:defRPr/>
            </a:pPr>
            <a:r>
              <a:rPr lang="en-GB" sz="1000" b="1" dirty="0">
                <a:latin typeface="Arial" panose="020B0604020202020204" pitchFamily="34" charset="0"/>
                <a:cs typeface="Arial" panose="020B0604020202020204" pitchFamily="34" charset="0"/>
              </a:rPr>
              <a:t>Schools programme </a:t>
            </a:r>
            <a:r>
              <a:rPr lang="en-GB" sz="1000" dirty="0">
                <a:latin typeface="Arial" panose="020B0604020202020204" pitchFamily="34" charset="0"/>
                <a:cs typeface="Arial" panose="020B0604020202020204" pitchFamily="34" charset="0"/>
              </a:rPr>
              <a:t>to deliver flu vaccinations to pupils and teachers</a:t>
            </a:r>
          </a:p>
        </p:txBody>
      </p:sp>
      <p:sp>
        <p:nvSpPr>
          <p:cNvPr id="29" name="Rectangle 28">
            <a:extLst>
              <a:ext uri="{FF2B5EF4-FFF2-40B4-BE49-F238E27FC236}">
                <a16:creationId xmlns:a16="http://schemas.microsoft.com/office/drawing/2014/main" id="{A0A27D8B-F024-4F24-A9C8-B2D78E890A84}"/>
              </a:ext>
            </a:extLst>
          </p:cNvPr>
          <p:cNvSpPr/>
          <p:nvPr/>
        </p:nvSpPr>
        <p:spPr>
          <a:xfrm>
            <a:off x="8736260" y="5484921"/>
            <a:ext cx="1395754" cy="290058"/>
          </a:xfrm>
          <a:prstGeom prst="rect">
            <a:avLst/>
          </a:prstGeom>
          <a:noFill/>
          <a:ln>
            <a:noFill/>
          </a:ln>
        </p:spPr>
        <p:txBody>
          <a:bodyPr wrap="square" rtlCol="0" anchor="ctr">
            <a:noAutofit/>
          </a:bodyPr>
          <a:lstStyle/>
          <a:p>
            <a:pPr defTabSz="422018">
              <a:defRPr/>
            </a:pPr>
            <a:r>
              <a:rPr lang="en-GB" sz="1000" b="1" dirty="0">
                <a:latin typeface="Arial" panose="020B0604020202020204" pitchFamily="34" charset="0"/>
                <a:cs typeface="Arial" panose="020B0604020202020204" pitchFamily="34" charset="0"/>
              </a:rPr>
              <a:t>Occupational health settings </a:t>
            </a:r>
            <a:r>
              <a:rPr lang="en-GB" sz="1000" dirty="0">
                <a:latin typeface="Arial" panose="020B0604020202020204" pitchFamily="34" charset="0"/>
                <a:cs typeface="Arial" panose="020B0604020202020204" pitchFamily="34" charset="0"/>
              </a:rPr>
              <a:t>to cater for healthcare and social care workers</a:t>
            </a:r>
          </a:p>
        </p:txBody>
      </p:sp>
      <p:sp>
        <p:nvSpPr>
          <p:cNvPr id="30" name="Rectangle 29">
            <a:extLst>
              <a:ext uri="{FF2B5EF4-FFF2-40B4-BE49-F238E27FC236}">
                <a16:creationId xmlns:a16="http://schemas.microsoft.com/office/drawing/2014/main" id="{1B8715ED-C6AF-457A-B888-065A3EE3BDF1}"/>
              </a:ext>
            </a:extLst>
          </p:cNvPr>
          <p:cNvSpPr/>
          <p:nvPr/>
        </p:nvSpPr>
        <p:spPr>
          <a:xfrm>
            <a:off x="2660713" y="1630613"/>
            <a:ext cx="1686055" cy="255890"/>
          </a:xfrm>
          <a:prstGeom prst="rect">
            <a:avLst/>
          </a:prstGeom>
          <a:noFill/>
          <a:ln>
            <a:noFill/>
          </a:ln>
        </p:spPr>
        <p:txBody>
          <a:bodyPr wrap="square" rtlCol="0" anchor="ctr">
            <a:noAutofit/>
          </a:bodyPr>
          <a:lstStyle/>
          <a:p>
            <a:pPr defTabSz="422018">
              <a:defRPr/>
            </a:pPr>
            <a:r>
              <a:rPr lang="en-GB" sz="1000" b="1" dirty="0">
                <a:latin typeface="Arial" panose="020B0604020202020204" pitchFamily="34" charset="0"/>
                <a:cs typeface="Arial" panose="020B0604020202020204" pitchFamily="34" charset="0"/>
              </a:rPr>
              <a:t>Care Homes onsite vaccination</a:t>
            </a:r>
          </a:p>
          <a:p>
            <a:pPr defTabSz="422018">
              <a:defRPr/>
            </a:pPr>
            <a:r>
              <a:rPr lang="en-GB" sz="1000" dirty="0">
                <a:latin typeface="Arial" panose="020B0604020202020204" pitchFamily="34" charset="0"/>
                <a:cs typeface="Arial" panose="020B0604020202020204" pitchFamily="34" charset="0"/>
              </a:rPr>
              <a:t>Care Home residents and staff </a:t>
            </a:r>
            <a:r>
              <a:rPr lang="en-GB" sz="1000" dirty="0" smtClean="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vaccinated on site for convenience and to maximise uptake. </a:t>
            </a:r>
          </a:p>
        </p:txBody>
      </p:sp>
      <p:sp>
        <p:nvSpPr>
          <p:cNvPr id="31" name="Rectangle 30">
            <a:extLst>
              <a:ext uri="{FF2B5EF4-FFF2-40B4-BE49-F238E27FC236}">
                <a16:creationId xmlns:a16="http://schemas.microsoft.com/office/drawing/2014/main" id="{E99567EE-92A0-458D-A674-FA84E904B077}"/>
              </a:ext>
            </a:extLst>
          </p:cNvPr>
          <p:cNvSpPr/>
          <p:nvPr/>
        </p:nvSpPr>
        <p:spPr>
          <a:xfrm>
            <a:off x="3141914" y="5373158"/>
            <a:ext cx="1460659" cy="394039"/>
          </a:xfrm>
          <a:prstGeom prst="rect">
            <a:avLst/>
          </a:prstGeom>
          <a:noFill/>
          <a:ln>
            <a:noFill/>
          </a:ln>
        </p:spPr>
        <p:txBody>
          <a:bodyPr wrap="square" rtlCol="0" anchor="ctr">
            <a:noAutofit/>
          </a:bodyPr>
          <a:lstStyle/>
          <a:p>
            <a:pPr defTabSz="422018">
              <a:defRPr/>
            </a:pPr>
            <a:r>
              <a:rPr lang="en-GB" sz="1000" b="1" dirty="0">
                <a:latin typeface="Arial" panose="020B0604020202020204" pitchFamily="34" charset="0"/>
                <a:cs typeface="Arial" panose="020B0604020202020204" pitchFamily="34" charset="0"/>
              </a:rPr>
              <a:t>Community </a:t>
            </a:r>
            <a:r>
              <a:rPr lang="en-GB" sz="1000" b="1" dirty="0" smtClean="0">
                <a:latin typeface="Arial" panose="020B0604020202020204" pitchFamily="34" charset="0"/>
                <a:cs typeface="Arial" panose="020B0604020202020204" pitchFamily="34" charset="0"/>
              </a:rPr>
              <a:t>Pharmacies</a:t>
            </a:r>
            <a:endParaRPr lang="en-GB" sz="1000" dirty="0">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743C4601-3E30-4237-84CE-203F5260950B}"/>
              </a:ext>
            </a:extLst>
          </p:cNvPr>
          <p:cNvCxnSpPr>
            <a:cxnSpLocks/>
            <a:stCxn id="24" idx="7"/>
          </p:cNvCxnSpPr>
          <p:nvPr/>
        </p:nvCxnSpPr>
        <p:spPr>
          <a:xfrm flipV="1">
            <a:off x="6227666" y="1769966"/>
            <a:ext cx="674529" cy="25851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6208D0-D433-4B1E-A763-7F96914185CD}"/>
              </a:ext>
            </a:extLst>
          </p:cNvPr>
          <p:cNvCxnSpPr>
            <a:cxnSpLocks/>
          </p:cNvCxnSpPr>
          <p:nvPr/>
        </p:nvCxnSpPr>
        <p:spPr>
          <a:xfrm>
            <a:off x="6902195" y="1769964"/>
            <a:ext cx="143282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474E425-BD35-4A65-984B-A6BA24A2CBE8}"/>
              </a:ext>
            </a:extLst>
          </p:cNvPr>
          <p:cNvCxnSpPr>
            <a:cxnSpLocks/>
          </p:cNvCxnSpPr>
          <p:nvPr/>
        </p:nvCxnSpPr>
        <p:spPr>
          <a:xfrm flipV="1">
            <a:off x="7124095" y="2792368"/>
            <a:ext cx="901529" cy="162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B8ABFC8-AB81-46CD-AB47-0852A5706064}"/>
              </a:ext>
            </a:extLst>
          </p:cNvPr>
          <p:cNvCxnSpPr>
            <a:cxnSpLocks/>
          </p:cNvCxnSpPr>
          <p:nvPr/>
        </p:nvCxnSpPr>
        <p:spPr>
          <a:xfrm flipH="1">
            <a:off x="8025624" y="2792367"/>
            <a:ext cx="4276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64F9623-AAAD-4496-BFCF-287F047BE869}"/>
              </a:ext>
            </a:extLst>
          </p:cNvPr>
          <p:cNvCxnSpPr>
            <a:cxnSpLocks/>
          </p:cNvCxnSpPr>
          <p:nvPr/>
        </p:nvCxnSpPr>
        <p:spPr>
          <a:xfrm flipH="1" flipV="1">
            <a:off x="7957057" y="3664286"/>
            <a:ext cx="447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76B3358-57C7-4632-A1A7-399E518A9D2A}"/>
              </a:ext>
            </a:extLst>
          </p:cNvPr>
          <p:cNvCxnSpPr>
            <a:cxnSpLocks/>
          </p:cNvCxnSpPr>
          <p:nvPr/>
        </p:nvCxnSpPr>
        <p:spPr>
          <a:xfrm flipV="1">
            <a:off x="7388734" y="3663601"/>
            <a:ext cx="568323" cy="69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4A6B839-2319-465B-BD2C-30D452652F4D}"/>
              </a:ext>
            </a:extLst>
          </p:cNvPr>
          <p:cNvCxnSpPr>
            <a:cxnSpLocks/>
          </p:cNvCxnSpPr>
          <p:nvPr/>
        </p:nvCxnSpPr>
        <p:spPr>
          <a:xfrm flipH="1" flipV="1">
            <a:off x="6954067" y="5046396"/>
            <a:ext cx="1033726" cy="443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95C3596-2FAC-47CC-8278-FBB38DAEA425}"/>
              </a:ext>
            </a:extLst>
          </p:cNvPr>
          <p:cNvCxnSpPr>
            <a:cxnSpLocks/>
          </p:cNvCxnSpPr>
          <p:nvPr/>
        </p:nvCxnSpPr>
        <p:spPr>
          <a:xfrm>
            <a:off x="4327446" y="5439768"/>
            <a:ext cx="2440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6A891B2-C448-4044-83A2-338FB16E70ED}"/>
              </a:ext>
            </a:extLst>
          </p:cNvPr>
          <p:cNvCxnSpPr>
            <a:cxnSpLocks/>
          </p:cNvCxnSpPr>
          <p:nvPr/>
        </p:nvCxnSpPr>
        <p:spPr>
          <a:xfrm flipV="1">
            <a:off x="4593841" y="5219799"/>
            <a:ext cx="656291" cy="22372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0C253F9-BE28-4271-93DB-117928EB5CC2}"/>
              </a:ext>
            </a:extLst>
          </p:cNvPr>
          <p:cNvCxnSpPr>
            <a:cxnSpLocks/>
          </p:cNvCxnSpPr>
          <p:nvPr/>
        </p:nvCxnSpPr>
        <p:spPr>
          <a:xfrm>
            <a:off x="4179875" y="1975990"/>
            <a:ext cx="3007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E015AC3-48B7-4144-8B02-B6E24B1A9720}"/>
              </a:ext>
            </a:extLst>
          </p:cNvPr>
          <p:cNvCxnSpPr>
            <a:cxnSpLocks/>
            <a:stCxn id="62" idx="3"/>
          </p:cNvCxnSpPr>
          <p:nvPr/>
        </p:nvCxnSpPr>
        <p:spPr>
          <a:xfrm>
            <a:off x="4063544" y="2678282"/>
            <a:ext cx="366833" cy="384588"/>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Graphic 64">
            <a:extLst>
              <a:ext uri="{FF2B5EF4-FFF2-40B4-BE49-F238E27FC236}">
                <a16:creationId xmlns:a16="http://schemas.microsoft.com/office/drawing/2014/main" id="{85E5E9A2-5940-425F-9027-5E2B440DBE8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8527107" y="1534639"/>
            <a:ext cx="447310" cy="458963"/>
          </a:xfrm>
          <a:prstGeom prst="rect">
            <a:avLst/>
          </a:prstGeom>
        </p:spPr>
      </p:pic>
      <p:pic>
        <p:nvPicPr>
          <p:cNvPr id="44" name="Graphic 75">
            <a:extLst>
              <a:ext uri="{FF2B5EF4-FFF2-40B4-BE49-F238E27FC236}">
                <a16:creationId xmlns:a16="http://schemas.microsoft.com/office/drawing/2014/main" id="{17414553-6D4B-4738-9599-2257BCA9F2C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8593314" y="3373212"/>
            <a:ext cx="341881" cy="396026"/>
          </a:xfrm>
          <a:prstGeom prst="rect">
            <a:avLst/>
          </a:prstGeom>
        </p:spPr>
      </p:pic>
      <p:grpSp>
        <p:nvGrpSpPr>
          <p:cNvPr id="45" name="Group 44">
            <a:extLst>
              <a:ext uri="{FF2B5EF4-FFF2-40B4-BE49-F238E27FC236}">
                <a16:creationId xmlns:a16="http://schemas.microsoft.com/office/drawing/2014/main" id="{C90EA3DA-F07D-430C-9DA3-7464E8080AE8}"/>
              </a:ext>
            </a:extLst>
          </p:cNvPr>
          <p:cNvGrpSpPr>
            <a:grpSpLocks noChangeAspect="1"/>
          </p:cNvGrpSpPr>
          <p:nvPr/>
        </p:nvGrpSpPr>
        <p:grpSpPr>
          <a:xfrm>
            <a:off x="1670716" y="2548946"/>
            <a:ext cx="517472" cy="328848"/>
            <a:chOff x="7634148" y="5377832"/>
            <a:chExt cx="491859" cy="324366"/>
          </a:xfrm>
        </p:grpSpPr>
        <p:pic>
          <p:nvPicPr>
            <p:cNvPr id="46" name="Graphic 77">
              <a:extLst>
                <a:ext uri="{FF2B5EF4-FFF2-40B4-BE49-F238E27FC236}">
                  <a16:creationId xmlns:a16="http://schemas.microsoft.com/office/drawing/2014/main" id="{1A1E0D3D-5917-4876-B636-1F2327BB072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7634148" y="5377832"/>
              <a:ext cx="491585" cy="324000"/>
            </a:xfrm>
            <a:prstGeom prst="rect">
              <a:avLst/>
            </a:prstGeom>
          </p:spPr>
        </p:pic>
        <p:sp>
          <p:nvSpPr>
            <p:cNvPr id="47" name="Freeform: Shape 79">
              <a:extLst>
                <a:ext uri="{FF2B5EF4-FFF2-40B4-BE49-F238E27FC236}">
                  <a16:creationId xmlns:a16="http://schemas.microsoft.com/office/drawing/2014/main" id="{24179BC2-8B4D-4119-829F-DCF46CE7C4AE}"/>
                </a:ext>
              </a:extLst>
            </p:cNvPr>
            <p:cNvSpPr/>
            <p:nvPr/>
          </p:nvSpPr>
          <p:spPr>
            <a:xfrm>
              <a:off x="7648205" y="5391889"/>
              <a:ext cx="308764" cy="252903"/>
            </a:xfrm>
            <a:custGeom>
              <a:avLst/>
              <a:gdLst>
                <a:gd name="connsiteX0" fmla="*/ 0 w 308764"/>
                <a:gd name="connsiteY0" fmla="*/ 0 h 252902"/>
                <a:gd name="connsiteX1" fmla="*/ 309201 w 308764"/>
                <a:gd name="connsiteY1" fmla="*/ 0 h 252902"/>
                <a:gd name="connsiteX2" fmla="*/ 309201 w 308764"/>
                <a:gd name="connsiteY2" fmla="*/ 253055 h 252902"/>
                <a:gd name="connsiteX3" fmla="*/ 0 w 308764"/>
                <a:gd name="connsiteY3" fmla="*/ 253055 h 252902"/>
              </a:gdLst>
              <a:ahLst/>
              <a:cxnLst>
                <a:cxn ang="0">
                  <a:pos x="connsiteX0" y="connsiteY0"/>
                </a:cxn>
                <a:cxn ang="0">
                  <a:pos x="connsiteX1" y="connsiteY1"/>
                </a:cxn>
                <a:cxn ang="0">
                  <a:pos x="connsiteX2" y="connsiteY2"/>
                </a:cxn>
                <a:cxn ang="0">
                  <a:pos x="connsiteX3" y="connsiteY3"/>
                </a:cxn>
              </a:cxnLst>
              <a:rect l="l" t="t" r="r" b="b"/>
              <a:pathLst>
                <a:path w="308764" h="252902">
                  <a:moveTo>
                    <a:pt x="0" y="0"/>
                  </a:moveTo>
                  <a:lnTo>
                    <a:pt x="309201" y="0"/>
                  </a:lnTo>
                  <a:lnTo>
                    <a:pt x="309201" y="253055"/>
                  </a:lnTo>
                  <a:lnTo>
                    <a:pt x="0" y="253055"/>
                  </a:lnTo>
                  <a:close/>
                </a:path>
              </a:pathLst>
            </a:custGeom>
            <a:solidFill>
              <a:srgbClr val="BCE0FD"/>
            </a:solidFill>
            <a:ln w="1004" cap="flat">
              <a:noFill/>
              <a:prstDash val="solid"/>
              <a:miter/>
            </a:ln>
          </p:spPr>
          <p:txBody>
            <a:bodyPr rtlCol="0" anchor="ctr"/>
            <a:lstStyle/>
            <a:p>
              <a:pPr defTabSz="422018">
                <a:defRPr/>
              </a:pPr>
              <a:endParaRPr lang="en-GB" sz="1661">
                <a:latin typeface="Calibri" panose="020F0502020204030204"/>
              </a:endParaRPr>
            </a:p>
          </p:txBody>
        </p:sp>
        <p:sp>
          <p:nvSpPr>
            <p:cNvPr id="48" name="Freeform: Shape 88">
              <a:extLst>
                <a:ext uri="{FF2B5EF4-FFF2-40B4-BE49-F238E27FC236}">
                  <a16:creationId xmlns:a16="http://schemas.microsoft.com/office/drawing/2014/main" id="{C7B17F7E-C3B9-4FA1-80C6-AC9C47E309D2}"/>
                </a:ext>
              </a:extLst>
            </p:cNvPr>
            <p:cNvSpPr/>
            <p:nvPr/>
          </p:nvSpPr>
          <p:spPr>
            <a:xfrm>
              <a:off x="7957406" y="5427092"/>
              <a:ext cx="168601" cy="231574"/>
            </a:xfrm>
            <a:custGeom>
              <a:avLst/>
              <a:gdLst>
                <a:gd name="connsiteX0" fmla="*/ 161634 w 168601"/>
                <a:gd name="connsiteY0" fmla="*/ 231909 h 231573"/>
                <a:gd name="connsiteX1" fmla="*/ 127964 w 168601"/>
                <a:gd name="connsiteY1" fmla="*/ 231909 h 231573"/>
                <a:gd name="connsiteX2" fmla="*/ 120936 w 168601"/>
                <a:gd name="connsiteY2" fmla="*/ 224880 h 231573"/>
                <a:gd name="connsiteX3" fmla="*/ 127964 w 168601"/>
                <a:gd name="connsiteY3" fmla="*/ 217852 h 231573"/>
                <a:gd name="connsiteX4" fmla="*/ 154606 w 168601"/>
                <a:gd name="connsiteY4" fmla="*/ 217852 h 231573"/>
                <a:gd name="connsiteX5" fmla="*/ 154606 w 168601"/>
                <a:gd name="connsiteY5" fmla="*/ 89308 h 231573"/>
                <a:gd name="connsiteX6" fmla="*/ 97017 w 168601"/>
                <a:gd name="connsiteY6" fmla="*/ 14057 h 231573"/>
                <a:gd name="connsiteX7" fmla="*/ 14057 w 168601"/>
                <a:gd name="connsiteY7" fmla="*/ 14057 h 231573"/>
                <a:gd name="connsiteX8" fmla="*/ 14057 w 168601"/>
                <a:gd name="connsiteY8" fmla="*/ 217862 h 231573"/>
                <a:gd name="connsiteX9" fmla="*/ 40688 w 168601"/>
                <a:gd name="connsiteY9" fmla="*/ 217862 h 231573"/>
                <a:gd name="connsiteX10" fmla="*/ 47716 w 168601"/>
                <a:gd name="connsiteY10" fmla="*/ 224891 h 231573"/>
                <a:gd name="connsiteX11" fmla="*/ 40688 w 168601"/>
                <a:gd name="connsiteY11" fmla="*/ 231919 h 231573"/>
                <a:gd name="connsiteX12" fmla="*/ 7028 w 168601"/>
                <a:gd name="connsiteY12" fmla="*/ 231919 h 231573"/>
                <a:gd name="connsiteX13" fmla="*/ 0 w 168601"/>
                <a:gd name="connsiteY13" fmla="*/ 224891 h 231573"/>
                <a:gd name="connsiteX14" fmla="*/ 0 w 168601"/>
                <a:gd name="connsiteY14" fmla="*/ 7028 h 231573"/>
                <a:gd name="connsiteX15" fmla="*/ 7028 w 168601"/>
                <a:gd name="connsiteY15" fmla="*/ 0 h 231573"/>
                <a:gd name="connsiteX16" fmla="*/ 100470 w 168601"/>
                <a:gd name="connsiteY16" fmla="*/ 0 h 231573"/>
                <a:gd name="connsiteX17" fmla="*/ 106046 w 168601"/>
                <a:gd name="connsiteY17" fmla="*/ 2752 h 231573"/>
                <a:gd name="connsiteX18" fmla="*/ 167190 w 168601"/>
                <a:gd name="connsiteY18" fmla="*/ 82656 h 231573"/>
                <a:gd name="connsiteX19" fmla="*/ 168632 w 168601"/>
                <a:gd name="connsiteY19" fmla="*/ 86932 h 231573"/>
                <a:gd name="connsiteX20" fmla="*/ 168632 w 168601"/>
                <a:gd name="connsiteY20" fmla="*/ 224880 h 231573"/>
                <a:gd name="connsiteX21" fmla="*/ 161634 w 168601"/>
                <a:gd name="connsiteY21" fmla="*/ 231909 h 23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8601" h="231573">
                  <a:moveTo>
                    <a:pt x="161634" y="231909"/>
                  </a:moveTo>
                  <a:lnTo>
                    <a:pt x="127964" y="231909"/>
                  </a:lnTo>
                  <a:cubicBezTo>
                    <a:pt x="124083" y="231909"/>
                    <a:pt x="120936" y="228762"/>
                    <a:pt x="120936" y="224880"/>
                  </a:cubicBezTo>
                  <a:cubicBezTo>
                    <a:pt x="120936" y="220998"/>
                    <a:pt x="124083" y="217852"/>
                    <a:pt x="127964" y="217852"/>
                  </a:cubicBezTo>
                  <a:lnTo>
                    <a:pt x="154606" y="217852"/>
                  </a:lnTo>
                  <a:lnTo>
                    <a:pt x="154606" y="89308"/>
                  </a:lnTo>
                  <a:lnTo>
                    <a:pt x="97017" y="14057"/>
                  </a:lnTo>
                  <a:lnTo>
                    <a:pt x="14057" y="14057"/>
                  </a:lnTo>
                  <a:lnTo>
                    <a:pt x="14057" y="217862"/>
                  </a:lnTo>
                  <a:lnTo>
                    <a:pt x="40688" y="217862"/>
                  </a:lnTo>
                  <a:cubicBezTo>
                    <a:pt x="44570" y="217862"/>
                    <a:pt x="47716" y="221009"/>
                    <a:pt x="47716" y="224891"/>
                  </a:cubicBezTo>
                  <a:cubicBezTo>
                    <a:pt x="47716" y="228772"/>
                    <a:pt x="44570" y="231919"/>
                    <a:pt x="40688" y="231919"/>
                  </a:cubicBezTo>
                  <a:lnTo>
                    <a:pt x="7028" y="231919"/>
                  </a:lnTo>
                  <a:cubicBezTo>
                    <a:pt x="3147" y="231919"/>
                    <a:pt x="0" y="228772"/>
                    <a:pt x="0" y="224891"/>
                  </a:cubicBezTo>
                  <a:lnTo>
                    <a:pt x="0" y="7028"/>
                  </a:lnTo>
                  <a:cubicBezTo>
                    <a:pt x="0" y="3147"/>
                    <a:pt x="3147" y="0"/>
                    <a:pt x="7028" y="0"/>
                  </a:cubicBezTo>
                  <a:lnTo>
                    <a:pt x="100470" y="0"/>
                  </a:lnTo>
                  <a:cubicBezTo>
                    <a:pt x="102657" y="-2"/>
                    <a:pt x="104719" y="1015"/>
                    <a:pt x="106046" y="2752"/>
                  </a:cubicBezTo>
                  <a:lnTo>
                    <a:pt x="167190" y="82656"/>
                  </a:lnTo>
                  <a:cubicBezTo>
                    <a:pt x="168122" y="83887"/>
                    <a:pt x="168628" y="85388"/>
                    <a:pt x="168632" y="86932"/>
                  </a:cubicBezTo>
                  <a:lnTo>
                    <a:pt x="168632" y="224880"/>
                  </a:lnTo>
                  <a:cubicBezTo>
                    <a:pt x="168638" y="228752"/>
                    <a:pt x="165506" y="231898"/>
                    <a:pt x="161634" y="231909"/>
                  </a:cubicBezTo>
                  <a:close/>
                </a:path>
              </a:pathLst>
            </a:custGeom>
            <a:solidFill>
              <a:srgbClr val="2699FB"/>
            </a:solidFill>
            <a:ln w="1004" cap="flat">
              <a:noFill/>
              <a:prstDash val="solid"/>
              <a:miter/>
            </a:ln>
          </p:spPr>
          <p:txBody>
            <a:bodyPr rtlCol="0" anchor="ctr"/>
            <a:lstStyle/>
            <a:p>
              <a:pPr defTabSz="422018">
                <a:defRPr/>
              </a:pPr>
              <a:endParaRPr lang="en-GB" sz="1661">
                <a:latin typeface="Calibri" panose="020F0502020204030204"/>
              </a:endParaRPr>
            </a:p>
          </p:txBody>
        </p:sp>
        <p:sp>
          <p:nvSpPr>
            <p:cNvPr id="49" name="Freeform: Shape 90">
              <a:extLst>
                <a:ext uri="{FF2B5EF4-FFF2-40B4-BE49-F238E27FC236}">
                  <a16:creationId xmlns:a16="http://schemas.microsoft.com/office/drawing/2014/main" id="{D4E24B91-5DF5-4482-9AC6-DB07DB4D0EED}"/>
                </a:ext>
              </a:extLst>
            </p:cNvPr>
            <p:cNvSpPr/>
            <p:nvPr/>
          </p:nvSpPr>
          <p:spPr>
            <a:xfrm>
              <a:off x="7634148" y="5377832"/>
              <a:ext cx="337203" cy="280326"/>
            </a:xfrm>
            <a:custGeom>
              <a:avLst/>
              <a:gdLst>
                <a:gd name="connsiteX0" fmla="*/ 330286 w 337202"/>
                <a:gd name="connsiteY0" fmla="*/ 281169 h 280326"/>
                <a:gd name="connsiteX1" fmla="*/ 157551 w 337202"/>
                <a:gd name="connsiteY1" fmla="*/ 281169 h 280326"/>
                <a:gd name="connsiteX2" fmla="*/ 150523 w 337202"/>
                <a:gd name="connsiteY2" fmla="*/ 274141 h 280326"/>
                <a:gd name="connsiteX3" fmla="*/ 157551 w 337202"/>
                <a:gd name="connsiteY3" fmla="*/ 267112 h 280326"/>
                <a:gd name="connsiteX4" fmla="*/ 323258 w 337202"/>
                <a:gd name="connsiteY4" fmla="*/ 267112 h 280326"/>
                <a:gd name="connsiteX5" fmla="*/ 323258 w 337202"/>
                <a:gd name="connsiteY5" fmla="*/ 14057 h 280326"/>
                <a:gd name="connsiteX6" fmla="*/ 14057 w 337202"/>
                <a:gd name="connsiteY6" fmla="*/ 14057 h 280326"/>
                <a:gd name="connsiteX7" fmla="*/ 14057 w 337202"/>
                <a:gd name="connsiteY7" fmla="*/ 267122 h 280326"/>
                <a:gd name="connsiteX8" fmla="*/ 70274 w 337202"/>
                <a:gd name="connsiteY8" fmla="*/ 267122 h 280326"/>
                <a:gd name="connsiteX9" fmla="*/ 77303 w 337202"/>
                <a:gd name="connsiteY9" fmla="*/ 274151 h 280326"/>
                <a:gd name="connsiteX10" fmla="*/ 70274 w 337202"/>
                <a:gd name="connsiteY10" fmla="*/ 281179 h 280326"/>
                <a:gd name="connsiteX11" fmla="*/ 7028 w 337202"/>
                <a:gd name="connsiteY11" fmla="*/ 281179 h 280326"/>
                <a:gd name="connsiteX12" fmla="*/ 0 w 337202"/>
                <a:gd name="connsiteY12" fmla="*/ 274151 h 280326"/>
                <a:gd name="connsiteX13" fmla="*/ 0 w 337202"/>
                <a:gd name="connsiteY13" fmla="*/ 274141 h 280326"/>
                <a:gd name="connsiteX14" fmla="*/ 0 w 337202"/>
                <a:gd name="connsiteY14" fmla="*/ 7028 h 280326"/>
                <a:gd name="connsiteX15" fmla="*/ 7028 w 337202"/>
                <a:gd name="connsiteY15" fmla="*/ 0 h 280326"/>
                <a:gd name="connsiteX16" fmla="*/ 330286 w 337202"/>
                <a:gd name="connsiteY16" fmla="*/ 0 h 280326"/>
                <a:gd name="connsiteX17" fmla="*/ 337315 w 337202"/>
                <a:gd name="connsiteY17" fmla="*/ 7028 h 280326"/>
                <a:gd name="connsiteX18" fmla="*/ 337315 w 337202"/>
                <a:gd name="connsiteY18" fmla="*/ 274151 h 280326"/>
                <a:gd name="connsiteX19" fmla="*/ 330286 w 337202"/>
                <a:gd name="connsiteY19" fmla="*/ 281169 h 28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7202" h="280326">
                  <a:moveTo>
                    <a:pt x="330286" y="281169"/>
                  </a:moveTo>
                  <a:lnTo>
                    <a:pt x="157551" y="281169"/>
                  </a:lnTo>
                  <a:cubicBezTo>
                    <a:pt x="153669" y="281169"/>
                    <a:pt x="150523" y="278022"/>
                    <a:pt x="150523" y="274141"/>
                  </a:cubicBezTo>
                  <a:cubicBezTo>
                    <a:pt x="150523" y="270259"/>
                    <a:pt x="153669" y="267112"/>
                    <a:pt x="157551" y="267112"/>
                  </a:cubicBezTo>
                  <a:lnTo>
                    <a:pt x="323258" y="267112"/>
                  </a:lnTo>
                  <a:lnTo>
                    <a:pt x="323258" y="14057"/>
                  </a:lnTo>
                  <a:lnTo>
                    <a:pt x="14057" y="14057"/>
                  </a:lnTo>
                  <a:lnTo>
                    <a:pt x="14057" y="267122"/>
                  </a:lnTo>
                  <a:lnTo>
                    <a:pt x="70274" y="267122"/>
                  </a:lnTo>
                  <a:cubicBezTo>
                    <a:pt x="74156" y="267122"/>
                    <a:pt x="77303" y="270269"/>
                    <a:pt x="77303" y="274151"/>
                  </a:cubicBezTo>
                  <a:cubicBezTo>
                    <a:pt x="77303" y="278033"/>
                    <a:pt x="74156" y="281179"/>
                    <a:pt x="70274" y="281179"/>
                  </a:cubicBezTo>
                  <a:lnTo>
                    <a:pt x="7028" y="281179"/>
                  </a:lnTo>
                  <a:cubicBezTo>
                    <a:pt x="3147" y="281179"/>
                    <a:pt x="0" y="278033"/>
                    <a:pt x="0" y="274151"/>
                  </a:cubicBezTo>
                  <a:cubicBezTo>
                    <a:pt x="0" y="274148"/>
                    <a:pt x="0" y="274144"/>
                    <a:pt x="0" y="274141"/>
                  </a:cubicBezTo>
                  <a:lnTo>
                    <a:pt x="0" y="7028"/>
                  </a:lnTo>
                  <a:cubicBezTo>
                    <a:pt x="0" y="3147"/>
                    <a:pt x="3147" y="0"/>
                    <a:pt x="7028" y="0"/>
                  </a:cubicBezTo>
                  <a:lnTo>
                    <a:pt x="330286" y="0"/>
                  </a:lnTo>
                  <a:cubicBezTo>
                    <a:pt x="334168" y="0"/>
                    <a:pt x="337315" y="3147"/>
                    <a:pt x="337315" y="7028"/>
                  </a:cubicBezTo>
                  <a:lnTo>
                    <a:pt x="337315" y="274151"/>
                  </a:lnTo>
                  <a:cubicBezTo>
                    <a:pt x="337309" y="278029"/>
                    <a:pt x="334164" y="281169"/>
                    <a:pt x="330286" y="281169"/>
                  </a:cubicBezTo>
                  <a:close/>
                </a:path>
              </a:pathLst>
            </a:custGeom>
            <a:solidFill>
              <a:srgbClr val="2699FB"/>
            </a:solidFill>
            <a:ln w="1004" cap="flat">
              <a:noFill/>
              <a:prstDash val="solid"/>
              <a:miter/>
            </a:ln>
          </p:spPr>
          <p:txBody>
            <a:bodyPr rtlCol="0" anchor="ctr"/>
            <a:lstStyle/>
            <a:p>
              <a:pPr defTabSz="422018">
                <a:defRPr/>
              </a:pPr>
              <a:endParaRPr lang="en-GB" sz="1661">
                <a:latin typeface="Calibri" panose="020F0502020204030204"/>
              </a:endParaRPr>
            </a:p>
          </p:txBody>
        </p:sp>
        <p:sp>
          <p:nvSpPr>
            <p:cNvPr id="50" name="Freeform: Shape 91">
              <a:extLst>
                <a:ext uri="{FF2B5EF4-FFF2-40B4-BE49-F238E27FC236}">
                  <a16:creationId xmlns:a16="http://schemas.microsoft.com/office/drawing/2014/main" id="{C303180B-DB6A-4B21-B8B6-7FBA4E08BF35}"/>
                </a:ext>
              </a:extLst>
            </p:cNvPr>
            <p:cNvSpPr/>
            <p:nvPr/>
          </p:nvSpPr>
          <p:spPr>
            <a:xfrm>
              <a:off x="7634148" y="5567641"/>
              <a:ext cx="337203" cy="13204"/>
            </a:xfrm>
            <a:custGeom>
              <a:avLst/>
              <a:gdLst>
                <a:gd name="connsiteX0" fmla="*/ 330286 w 337202"/>
                <a:gd name="connsiteY0" fmla="*/ 14057 h 13203"/>
                <a:gd name="connsiteX1" fmla="*/ 7028 w 337202"/>
                <a:gd name="connsiteY1" fmla="*/ 14057 h 13203"/>
                <a:gd name="connsiteX2" fmla="*/ 0 w 337202"/>
                <a:gd name="connsiteY2" fmla="*/ 7028 h 13203"/>
                <a:gd name="connsiteX3" fmla="*/ 7028 w 337202"/>
                <a:gd name="connsiteY3" fmla="*/ 0 h 13203"/>
                <a:gd name="connsiteX4" fmla="*/ 330286 w 337202"/>
                <a:gd name="connsiteY4" fmla="*/ 0 h 13203"/>
                <a:gd name="connsiteX5" fmla="*/ 337315 w 337202"/>
                <a:gd name="connsiteY5" fmla="*/ 7028 h 13203"/>
                <a:gd name="connsiteX6" fmla="*/ 330286 w 337202"/>
                <a:gd name="connsiteY6" fmla="*/ 14057 h 1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02" h="13203">
                  <a:moveTo>
                    <a:pt x="330286" y="14057"/>
                  </a:moveTo>
                  <a:lnTo>
                    <a:pt x="7028" y="14057"/>
                  </a:lnTo>
                  <a:cubicBezTo>
                    <a:pt x="3147" y="14057"/>
                    <a:pt x="0" y="10910"/>
                    <a:pt x="0" y="7028"/>
                  </a:cubicBezTo>
                  <a:cubicBezTo>
                    <a:pt x="0" y="3147"/>
                    <a:pt x="3147" y="0"/>
                    <a:pt x="7028" y="0"/>
                  </a:cubicBezTo>
                  <a:lnTo>
                    <a:pt x="330286" y="0"/>
                  </a:lnTo>
                  <a:cubicBezTo>
                    <a:pt x="334168" y="0"/>
                    <a:pt x="337315" y="3147"/>
                    <a:pt x="337315" y="7028"/>
                  </a:cubicBezTo>
                  <a:cubicBezTo>
                    <a:pt x="337315" y="10910"/>
                    <a:pt x="334168" y="14057"/>
                    <a:pt x="330286" y="14057"/>
                  </a:cubicBezTo>
                  <a:close/>
                </a:path>
              </a:pathLst>
            </a:custGeom>
            <a:solidFill>
              <a:srgbClr val="2699FB"/>
            </a:solidFill>
            <a:ln w="1004" cap="flat">
              <a:noFill/>
              <a:prstDash val="solid"/>
              <a:miter/>
            </a:ln>
          </p:spPr>
          <p:txBody>
            <a:bodyPr rtlCol="0" anchor="ctr"/>
            <a:lstStyle/>
            <a:p>
              <a:pPr defTabSz="422018">
                <a:defRPr/>
              </a:pPr>
              <a:endParaRPr lang="en-GB" sz="1661">
                <a:latin typeface="Calibri" panose="020F0502020204030204"/>
              </a:endParaRPr>
            </a:p>
          </p:txBody>
        </p:sp>
        <p:sp>
          <p:nvSpPr>
            <p:cNvPr id="51" name="Freeform: Shape 92">
              <a:extLst>
                <a:ext uri="{FF2B5EF4-FFF2-40B4-BE49-F238E27FC236}">
                  <a16:creationId xmlns:a16="http://schemas.microsoft.com/office/drawing/2014/main" id="{1648669A-3C35-4BD5-B343-DE2B21E9F327}"/>
                </a:ext>
              </a:extLst>
            </p:cNvPr>
            <p:cNvSpPr/>
            <p:nvPr/>
          </p:nvSpPr>
          <p:spPr>
            <a:xfrm>
              <a:off x="7802800" y="5447335"/>
              <a:ext cx="1016" cy="69066"/>
            </a:xfrm>
            <a:custGeom>
              <a:avLst/>
              <a:gdLst>
                <a:gd name="connsiteX0" fmla="*/ 0 w 0"/>
                <a:gd name="connsiteY0" fmla="*/ 0 h 69065"/>
                <a:gd name="connsiteX1" fmla="*/ 0 w 0"/>
                <a:gd name="connsiteY1" fmla="*/ 69564 h 69065"/>
              </a:gdLst>
              <a:ahLst/>
              <a:cxnLst>
                <a:cxn ang="0">
                  <a:pos x="connsiteX0" y="connsiteY0"/>
                </a:cxn>
                <a:cxn ang="0">
                  <a:pos x="connsiteX1" y="connsiteY1"/>
                </a:cxn>
              </a:cxnLst>
              <a:rect l="l" t="t" r="r" b="b"/>
              <a:pathLst>
                <a:path h="69065">
                  <a:moveTo>
                    <a:pt x="0" y="0"/>
                  </a:moveTo>
                  <a:lnTo>
                    <a:pt x="0" y="69564"/>
                  </a:lnTo>
                </a:path>
              </a:pathLst>
            </a:custGeom>
            <a:ln w="9033" cap="rnd">
              <a:solidFill>
                <a:srgbClr val="2699FB"/>
              </a:solidFill>
              <a:prstDash val="solid"/>
              <a:miter/>
            </a:ln>
          </p:spPr>
          <p:txBody>
            <a:bodyPr rtlCol="0" anchor="ctr"/>
            <a:lstStyle/>
            <a:p>
              <a:pPr defTabSz="422018">
                <a:defRPr/>
              </a:pPr>
              <a:endParaRPr lang="en-GB" sz="1661">
                <a:latin typeface="Calibri" panose="020F0502020204030204"/>
              </a:endParaRPr>
            </a:p>
          </p:txBody>
        </p:sp>
        <p:sp>
          <p:nvSpPr>
            <p:cNvPr id="52" name="Freeform: Shape 93">
              <a:extLst>
                <a:ext uri="{FF2B5EF4-FFF2-40B4-BE49-F238E27FC236}">
                  <a16:creationId xmlns:a16="http://schemas.microsoft.com/office/drawing/2014/main" id="{6D7CF79C-786D-4712-AA0B-7FB2D271827D}"/>
                </a:ext>
              </a:extLst>
            </p:cNvPr>
            <p:cNvSpPr/>
            <p:nvPr/>
          </p:nvSpPr>
          <p:spPr>
            <a:xfrm>
              <a:off x="7768024" y="5482121"/>
              <a:ext cx="69066" cy="1016"/>
            </a:xfrm>
            <a:custGeom>
              <a:avLst/>
              <a:gdLst>
                <a:gd name="connsiteX0" fmla="*/ 69563 w 69065"/>
                <a:gd name="connsiteY0" fmla="*/ 0 h 0"/>
                <a:gd name="connsiteX1" fmla="*/ 0 w 69065"/>
                <a:gd name="connsiteY1" fmla="*/ 0 h 0"/>
              </a:gdLst>
              <a:ahLst/>
              <a:cxnLst>
                <a:cxn ang="0">
                  <a:pos x="connsiteX0" y="connsiteY0"/>
                </a:cxn>
                <a:cxn ang="0">
                  <a:pos x="connsiteX1" y="connsiteY1"/>
                </a:cxn>
              </a:cxnLst>
              <a:rect l="l" t="t" r="r" b="b"/>
              <a:pathLst>
                <a:path w="69065">
                  <a:moveTo>
                    <a:pt x="69563" y="0"/>
                  </a:moveTo>
                  <a:lnTo>
                    <a:pt x="0" y="0"/>
                  </a:lnTo>
                </a:path>
              </a:pathLst>
            </a:custGeom>
            <a:ln w="9033" cap="rnd">
              <a:solidFill>
                <a:srgbClr val="2699FB"/>
              </a:solidFill>
              <a:prstDash val="solid"/>
              <a:miter/>
            </a:ln>
          </p:spPr>
          <p:txBody>
            <a:bodyPr rtlCol="0" anchor="ctr"/>
            <a:lstStyle/>
            <a:p>
              <a:pPr defTabSz="422018">
                <a:defRPr/>
              </a:pPr>
              <a:endParaRPr lang="en-GB" sz="1661">
                <a:latin typeface="Calibri" panose="020F0502020204030204"/>
              </a:endParaRPr>
            </a:p>
          </p:txBody>
        </p:sp>
        <p:sp>
          <p:nvSpPr>
            <p:cNvPr id="53" name="Freeform: Shape 95">
              <a:extLst>
                <a:ext uri="{FF2B5EF4-FFF2-40B4-BE49-F238E27FC236}">
                  <a16:creationId xmlns:a16="http://schemas.microsoft.com/office/drawing/2014/main" id="{194319FB-E7A8-467D-94BE-3963B64ACE04}"/>
                </a:ext>
              </a:extLst>
            </p:cNvPr>
            <p:cNvSpPr/>
            <p:nvPr/>
          </p:nvSpPr>
          <p:spPr>
            <a:xfrm>
              <a:off x="7965846" y="5427092"/>
              <a:ext cx="153366" cy="224464"/>
            </a:xfrm>
            <a:custGeom>
              <a:avLst/>
              <a:gdLst>
                <a:gd name="connsiteX0" fmla="*/ 83610 w 153366"/>
                <a:gd name="connsiteY0" fmla="*/ 0 h 224463"/>
                <a:gd name="connsiteX1" fmla="*/ 0 w 153366"/>
                <a:gd name="connsiteY1" fmla="*/ 0 h 224463"/>
                <a:gd name="connsiteX2" fmla="*/ 0 w 153366"/>
                <a:gd name="connsiteY2" fmla="*/ 224870 h 224463"/>
                <a:gd name="connsiteX3" fmla="*/ 153377 w 153366"/>
                <a:gd name="connsiteY3" fmla="*/ 224870 h 224463"/>
                <a:gd name="connsiteX4" fmla="*/ 153377 w 153366"/>
                <a:gd name="connsiteY4" fmla="*/ 88201 h 224463"/>
                <a:gd name="connsiteX5" fmla="*/ 83610 w 153366"/>
                <a:gd name="connsiteY5" fmla="*/ 0 h 22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66" h="224463">
                  <a:moveTo>
                    <a:pt x="83610" y="0"/>
                  </a:moveTo>
                  <a:lnTo>
                    <a:pt x="0" y="0"/>
                  </a:lnTo>
                  <a:lnTo>
                    <a:pt x="0" y="224870"/>
                  </a:lnTo>
                  <a:lnTo>
                    <a:pt x="153377" y="224870"/>
                  </a:lnTo>
                  <a:lnTo>
                    <a:pt x="153377" y="88201"/>
                  </a:lnTo>
                  <a:lnTo>
                    <a:pt x="83610" y="0"/>
                  </a:lnTo>
                  <a:close/>
                </a:path>
              </a:pathLst>
            </a:custGeom>
            <a:solidFill>
              <a:srgbClr val="2699FB"/>
            </a:solidFill>
            <a:ln w="1004" cap="flat">
              <a:noFill/>
              <a:prstDash val="solid"/>
              <a:miter/>
            </a:ln>
          </p:spPr>
          <p:txBody>
            <a:bodyPr rtlCol="0" anchor="ctr"/>
            <a:lstStyle/>
            <a:p>
              <a:pPr defTabSz="422018">
                <a:defRPr/>
              </a:pPr>
              <a:endParaRPr lang="en-GB" sz="1661">
                <a:latin typeface="Calibri" panose="020F0502020204030204"/>
              </a:endParaRPr>
            </a:p>
          </p:txBody>
        </p:sp>
        <p:sp>
          <p:nvSpPr>
            <p:cNvPr id="54" name="Freeform: Shape 96">
              <a:extLst>
                <a:ext uri="{FF2B5EF4-FFF2-40B4-BE49-F238E27FC236}">
                  <a16:creationId xmlns:a16="http://schemas.microsoft.com/office/drawing/2014/main" id="{F2C55F0D-8FC0-45C4-90A4-7CF2616D6C0E}"/>
                </a:ext>
              </a:extLst>
            </p:cNvPr>
            <p:cNvSpPr/>
            <p:nvPr/>
          </p:nvSpPr>
          <p:spPr>
            <a:xfrm>
              <a:off x="7999810" y="5460904"/>
              <a:ext cx="87348" cy="78207"/>
            </a:xfrm>
            <a:custGeom>
              <a:avLst/>
              <a:gdLst>
                <a:gd name="connsiteX0" fmla="*/ 61601 w 87347"/>
                <a:gd name="connsiteY0" fmla="*/ 0 h 78206"/>
                <a:gd name="connsiteX1" fmla="*/ 0 w 87347"/>
                <a:gd name="connsiteY1" fmla="*/ 0 h 78206"/>
                <a:gd name="connsiteX2" fmla="*/ 0 w 87347"/>
                <a:gd name="connsiteY2" fmla="*/ 78745 h 78206"/>
                <a:gd name="connsiteX3" fmla="*/ 88191 w 87347"/>
                <a:gd name="connsiteY3" fmla="*/ 78745 h 78206"/>
                <a:gd name="connsiteX4" fmla="*/ 88191 w 87347"/>
                <a:gd name="connsiteY4" fmla="*/ 30887 h 78206"/>
                <a:gd name="connsiteX5" fmla="*/ 61601 w 87347"/>
                <a:gd name="connsiteY5" fmla="*/ 0 h 7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347" h="78206">
                  <a:moveTo>
                    <a:pt x="61601" y="0"/>
                  </a:moveTo>
                  <a:lnTo>
                    <a:pt x="0" y="0"/>
                  </a:lnTo>
                  <a:lnTo>
                    <a:pt x="0" y="78745"/>
                  </a:lnTo>
                  <a:lnTo>
                    <a:pt x="88191" y="78745"/>
                  </a:lnTo>
                  <a:lnTo>
                    <a:pt x="88191" y="30887"/>
                  </a:lnTo>
                  <a:lnTo>
                    <a:pt x="61601" y="0"/>
                  </a:lnTo>
                  <a:close/>
                </a:path>
              </a:pathLst>
            </a:custGeom>
            <a:solidFill>
              <a:srgbClr val="BCE0FD"/>
            </a:solidFill>
            <a:ln w="1004" cap="flat">
              <a:noFill/>
              <a:prstDash val="solid"/>
              <a:miter/>
            </a:ln>
          </p:spPr>
          <p:txBody>
            <a:bodyPr rtlCol="0" anchor="ctr"/>
            <a:lstStyle/>
            <a:p>
              <a:pPr defTabSz="422018">
                <a:defRPr/>
              </a:pPr>
              <a:endParaRPr lang="en-GB" sz="1661">
                <a:latin typeface="Calibri" panose="020F0502020204030204"/>
              </a:endParaRPr>
            </a:p>
          </p:txBody>
        </p:sp>
        <p:sp>
          <p:nvSpPr>
            <p:cNvPr id="55" name="Freeform: Shape 104">
              <a:extLst>
                <a:ext uri="{FF2B5EF4-FFF2-40B4-BE49-F238E27FC236}">
                  <a16:creationId xmlns:a16="http://schemas.microsoft.com/office/drawing/2014/main" id="{65841984-FF82-49CA-A582-321DD2E43C81}"/>
                </a:ext>
              </a:extLst>
            </p:cNvPr>
            <p:cNvSpPr/>
            <p:nvPr/>
          </p:nvSpPr>
          <p:spPr>
            <a:xfrm>
              <a:off x="7695901" y="5608756"/>
              <a:ext cx="93442" cy="93442"/>
            </a:xfrm>
            <a:custGeom>
              <a:avLst/>
              <a:gdLst>
                <a:gd name="connsiteX0" fmla="*/ 93442 w 93441"/>
                <a:gd name="connsiteY0" fmla="*/ 46721 h 93442"/>
                <a:gd name="connsiteX1" fmla="*/ 46721 w 93441"/>
                <a:gd name="connsiteY1" fmla="*/ 93442 h 93442"/>
                <a:gd name="connsiteX2" fmla="*/ 0 w 93441"/>
                <a:gd name="connsiteY2" fmla="*/ 46721 h 93442"/>
                <a:gd name="connsiteX3" fmla="*/ 46721 w 93441"/>
                <a:gd name="connsiteY3" fmla="*/ 0 h 93442"/>
                <a:gd name="connsiteX4" fmla="*/ 93442 w 93441"/>
                <a:gd name="connsiteY4" fmla="*/ 46721 h 93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1" h="93442">
                  <a:moveTo>
                    <a:pt x="93442" y="46721"/>
                  </a:moveTo>
                  <a:cubicBezTo>
                    <a:pt x="93442" y="72524"/>
                    <a:pt x="72524" y="93442"/>
                    <a:pt x="46721" y="93442"/>
                  </a:cubicBezTo>
                  <a:cubicBezTo>
                    <a:pt x="20918" y="93442"/>
                    <a:pt x="0" y="72524"/>
                    <a:pt x="0" y="46721"/>
                  </a:cubicBezTo>
                  <a:cubicBezTo>
                    <a:pt x="0" y="20918"/>
                    <a:pt x="20918" y="0"/>
                    <a:pt x="46721" y="0"/>
                  </a:cubicBezTo>
                  <a:cubicBezTo>
                    <a:pt x="72524" y="0"/>
                    <a:pt x="93442" y="20918"/>
                    <a:pt x="93442" y="46721"/>
                  </a:cubicBezTo>
                  <a:close/>
                </a:path>
              </a:pathLst>
            </a:custGeom>
            <a:solidFill>
              <a:srgbClr val="2699FB"/>
            </a:solidFill>
            <a:ln w="1004" cap="flat">
              <a:noFill/>
              <a:prstDash val="solid"/>
              <a:miter/>
            </a:ln>
          </p:spPr>
          <p:txBody>
            <a:bodyPr rtlCol="0" anchor="ctr"/>
            <a:lstStyle/>
            <a:p>
              <a:pPr defTabSz="422018">
                <a:defRPr/>
              </a:pPr>
              <a:endParaRPr lang="en-GB" sz="1661">
                <a:latin typeface="Calibri" panose="020F0502020204030204"/>
              </a:endParaRPr>
            </a:p>
          </p:txBody>
        </p:sp>
        <p:sp>
          <p:nvSpPr>
            <p:cNvPr id="56" name="Freeform: Shape 105">
              <a:extLst>
                <a:ext uri="{FF2B5EF4-FFF2-40B4-BE49-F238E27FC236}">
                  <a16:creationId xmlns:a16="http://schemas.microsoft.com/office/drawing/2014/main" id="{DAFBD498-984C-4475-924F-4534AE1764E5}"/>
                </a:ext>
              </a:extLst>
            </p:cNvPr>
            <p:cNvSpPr/>
            <p:nvPr/>
          </p:nvSpPr>
          <p:spPr>
            <a:xfrm>
              <a:off x="7720338" y="5633193"/>
              <a:ext cx="43674" cy="43674"/>
            </a:xfrm>
            <a:custGeom>
              <a:avLst/>
              <a:gdLst>
                <a:gd name="connsiteX0" fmla="*/ 44568 w 43673"/>
                <a:gd name="connsiteY0" fmla="*/ 22284 h 43673"/>
                <a:gd name="connsiteX1" fmla="*/ 22284 w 43673"/>
                <a:gd name="connsiteY1" fmla="*/ 44568 h 43673"/>
                <a:gd name="connsiteX2" fmla="*/ 0 w 43673"/>
                <a:gd name="connsiteY2" fmla="*/ 22284 h 43673"/>
                <a:gd name="connsiteX3" fmla="*/ 22284 w 43673"/>
                <a:gd name="connsiteY3" fmla="*/ 0 h 43673"/>
                <a:gd name="connsiteX4" fmla="*/ 44568 w 43673"/>
                <a:gd name="connsiteY4" fmla="*/ 22284 h 4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73" h="43673">
                  <a:moveTo>
                    <a:pt x="44568" y="22284"/>
                  </a:moveTo>
                  <a:cubicBezTo>
                    <a:pt x="44568" y="34591"/>
                    <a:pt x="34591" y="44568"/>
                    <a:pt x="22284" y="44568"/>
                  </a:cubicBezTo>
                  <a:cubicBezTo>
                    <a:pt x="9977" y="44568"/>
                    <a:pt x="0" y="34591"/>
                    <a:pt x="0" y="22284"/>
                  </a:cubicBezTo>
                  <a:cubicBezTo>
                    <a:pt x="0" y="9977"/>
                    <a:pt x="9977" y="0"/>
                    <a:pt x="22284" y="0"/>
                  </a:cubicBezTo>
                  <a:cubicBezTo>
                    <a:pt x="34591" y="0"/>
                    <a:pt x="44568" y="9977"/>
                    <a:pt x="44568" y="22284"/>
                  </a:cubicBezTo>
                  <a:close/>
                </a:path>
              </a:pathLst>
            </a:custGeom>
            <a:solidFill>
              <a:srgbClr val="BCE0FD"/>
            </a:solidFill>
            <a:ln w="1004" cap="flat">
              <a:noFill/>
              <a:prstDash val="solid"/>
              <a:miter/>
            </a:ln>
          </p:spPr>
          <p:txBody>
            <a:bodyPr rtlCol="0" anchor="ctr"/>
            <a:lstStyle/>
            <a:p>
              <a:pPr defTabSz="422018">
                <a:defRPr/>
              </a:pPr>
              <a:endParaRPr lang="en-GB" sz="1661">
                <a:latin typeface="Calibri" panose="020F0502020204030204"/>
              </a:endParaRPr>
            </a:p>
          </p:txBody>
        </p:sp>
        <p:sp>
          <p:nvSpPr>
            <p:cNvPr id="57" name="Freeform: Shape 111">
              <a:extLst>
                <a:ext uri="{FF2B5EF4-FFF2-40B4-BE49-F238E27FC236}">
                  <a16:creationId xmlns:a16="http://schemas.microsoft.com/office/drawing/2014/main" id="{6DB22527-E39A-4E04-AC4F-BC4417492243}"/>
                </a:ext>
              </a:extLst>
            </p:cNvPr>
            <p:cNvSpPr/>
            <p:nvPr/>
          </p:nvSpPr>
          <p:spPr>
            <a:xfrm>
              <a:off x="7995016" y="5608756"/>
              <a:ext cx="93442" cy="93442"/>
            </a:xfrm>
            <a:custGeom>
              <a:avLst/>
              <a:gdLst>
                <a:gd name="connsiteX0" fmla="*/ 93442 w 93441"/>
                <a:gd name="connsiteY0" fmla="*/ 46721 h 93442"/>
                <a:gd name="connsiteX1" fmla="*/ 46721 w 93441"/>
                <a:gd name="connsiteY1" fmla="*/ 93442 h 93442"/>
                <a:gd name="connsiteX2" fmla="*/ 0 w 93441"/>
                <a:gd name="connsiteY2" fmla="*/ 46721 h 93442"/>
                <a:gd name="connsiteX3" fmla="*/ 46721 w 93441"/>
                <a:gd name="connsiteY3" fmla="*/ 0 h 93442"/>
                <a:gd name="connsiteX4" fmla="*/ 93442 w 93441"/>
                <a:gd name="connsiteY4" fmla="*/ 46721 h 93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1" h="93442">
                  <a:moveTo>
                    <a:pt x="93442" y="46721"/>
                  </a:moveTo>
                  <a:cubicBezTo>
                    <a:pt x="93442" y="72524"/>
                    <a:pt x="72524" y="93442"/>
                    <a:pt x="46721" y="93442"/>
                  </a:cubicBezTo>
                  <a:cubicBezTo>
                    <a:pt x="20918" y="93442"/>
                    <a:pt x="0" y="72524"/>
                    <a:pt x="0" y="46721"/>
                  </a:cubicBezTo>
                  <a:cubicBezTo>
                    <a:pt x="0" y="20918"/>
                    <a:pt x="20918" y="0"/>
                    <a:pt x="46721" y="0"/>
                  </a:cubicBezTo>
                  <a:cubicBezTo>
                    <a:pt x="72524" y="0"/>
                    <a:pt x="93442" y="20918"/>
                    <a:pt x="93442" y="46721"/>
                  </a:cubicBezTo>
                  <a:close/>
                </a:path>
              </a:pathLst>
            </a:custGeom>
            <a:solidFill>
              <a:srgbClr val="2699FB"/>
            </a:solidFill>
            <a:ln w="1004" cap="flat">
              <a:noFill/>
              <a:prstDash val="solid"/>
              <a:miter/>
            </a:ln>
          </p:spPr>
          <p:txBody>
            <a:bodyPr rtlCol="0" anchor="ctr"/>
            <a:lstStyle/>
            <a:p>
              <a:pPr defTabSz="422018">
                <a:defRPr/>
              </a:pPr>
              <a:endParaRPr lang="en-GB" sz="1661">
                <a:latin typeface="Calibri" panose="020F0502020204030204"/>
              </a:endParaRPr>
            </a:p>
          </p:txBody>
        </p:sp>
        <p:sp>
          <p:nvSpPr>
            <p:cNvPr id="58" name="Freeform: Shape 114">
              <a:extLst>
                <a:ext uri="{FF2B5EF4-FFF2-40B4-BE49-F238E27FC236}">
                  <a16:creationId xmlns:a16="http://schemas.microsoft.com/office/drawing/2014/main" id="{71586E92-A721-40A8-ACE9-8D31B9E313DF}"/>
                </a:ext>
              </a:extLst>
            </p:cNvPr>
            <p:cNvSpPr/>
            <p:nvPr/>
          </p:nvSpPr>
          <p:spPr>
            <a:xfrm>
              <a:off x="8019453" y="5633193"/>
              <a:ext cx="43674" cy="43674"/>
            </a:xfrm>
            <a:custGeom>
              <a:avLst/>
              <a:gdLst>
                <a:gd name="connsiteX0" fmla="*/ 44568 w 43673"/>
                <a:gd name="connsiteY0" fmla="*/ 22284 h 43673"/>
                <a:gd name="connsiteX1" fmla="*/ 22284 w 43673"/>
                <a:gd name="connsiteY1" fmla="*/ 44568 h 43673"/>
                <a:gd name="connsiteX2" fmla="*/ 0 w 43673"/>
                <a:gd name="connsiteY2" fmla="*/ 22284 h 43673"/>
                <a:gd name="connsiteX3" fmla="*/ 22284 w 43673"/>
                <a:gd name="connsiteY3" fmla="*/ 0 h 43673"/>
                <a:gd name="connsiteX4" fmla="*/ 44568 w 43673"/>
                <a:gd name="connsiteY4" fmla="*/ 22284 h 4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73" h="43673">
                  <a:moveTo>
                    <a:pt x="44568" y="22284"/>
                  </a:moveTo>
                  <a:cubicBezTo>
                    <a:pt x="44568" y="34591"/>
                    <a:pt x="34591" y="44568"/>
                    <a:pt x="22284" y="44568"/>
                  </a:cubicBezTo>
                  <a:cubicBezTo>
                    <a:pt x="9977" y="44568"/>
                    <a:pt x="0" y="34591"/>
                    <a:pt x="0" y="22284"/>
                  </a:cubicBezTo>
                  <a:cubicBezTo>
                    <a:pt x="0" y="9977"/>
                    <a:pt x="9977" y="0"/>
                    <a:pt x="22284" y="0"/>
                  </a:cubicBezTo>
                  <a:cubicBezTo>
                    <a:pt x="34591" y="0"/>
                    <a:pt x="44568" y="9977"/>
                    <a:pt x="44568" y="22284"/>
                  </a:cubicBezTo>
                  <a:close/>
                </a:path>
              </a:pathLst>
            </a:custGeom>
            <a:solidFill>
              <a:srgbClr val="BCE0FD"/>
            </a:solidFill>
            <a:ln w="1004" cap="flat">
              <a:noFill/>
              <a:prstDash val="solid"/>
              <a:miter/>
            </a:ln>
          </p:spPr>
          <p:txBody>
            <a:bodyPr rtlCol="0" anchor="ctr"/>
            <a:lstStyle/>
            <a:p>
              <a:pPr defTabSz="422018">
                <a:defRPr/>
              </a:pPr>
              <a:endParaRPr lang="en-GB" sz="1661">
                <a:latin typeface="Calibri" panose="020F0502020204030204"/>
              </a:endParaRPr>
            </a:p>
          </p:txBody>
        </p:sp>
      </p:grpSp>
      <p:grpSp>
        <p:nvGrpSpPr>
          <p:cNvPr id="59" name="Group 58">
            <a:extLst>
              <a:ext uri="{FF2B5EF4-FFF2-40B4-BE49-F238E27FC236}">
                <a16:creationId xmlns:a16="http://schemas.microsoft.com/office/drawing/2014/main" id="{D1050DB2-3959-4D34-BDBC-A0244DFA3A8A}"/>
              </a:ext>
            </a:extLst>
          </p:cNvPr>
          <p:cNvGrpSpPr/>
          <p:nvPr/>
        </p:nvGrpSpPr>
        <p:grpSpPr>
          <a:xfrm>
            <a:off x="1609975" y="3418472"/>
            <a:ext cx="518219" cy="409713"/>
            <a:chOff x="4423287" y="3511905"/>
            <a:chExt cx="842673" cy="647339"/>
          </a:xfrm>
        </p:grpSpPr>
        <p:pic>
          <p:nvPicPr>
            <p:cNvPr id="60" name="Graphic 116">
              <a:extLst>
                <a:ext uri="{FF2B5EF4-FFF2-40B4-BE49-F238E27FC236}">
                  <a16:creationId xmlns:a16="http://schemas.microsoft.com/office/drawing/2014/main" id="{41E677B5-F492-4A91-9E04-E6BE8215270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4423287" y="3511905"/>
              <a:ext cx="423922" cy="634645"/>
            </a:xfrm>
            <a:prstGeom prst="rect">
              <a:avLst/>
            </a:prstGeom>
          </p:spPr>
        </p:pic>
        <p:pic>
          <p:nvPicPr>
            <p:cNvPr id="61" name="Graphic 117">
              <a:extLst>
                <a:ext uri="{FF2B5EF4-FFF2-40B4-BE49-F238E27FC236}">
                  <a16:creationId xmlns:a16="http://schemas.microsoft.com/office/drawing/2014/main" id="{EA7A2FB6-7563-41BE-A2A3-32991E89862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838932" y="3602917"/>
              <a:ext cx="427028" cy="556327"/>
            </a:xfrm>
            <a:prstGeom prst="rect">
              <a:avLst/>
            </a:prstGeom>
          </p:spPr>
        </p:pic>
      </p:grpSp>
      <p:sp>
        <p:nvSpPr>
          <p:cNvPr id="62" name="Rectangle 61">
            <a:extLst>
              <a:ext uri="{FF2B5EF4-FFF2-40B4-BE49-F238E27FC236}">
                <a16:creationId xmlns:a16="http://schemas.microsoft.com/office/drawing/2014/main" id="{0D73262C-6606-4A21-B3C2-C2357906FE91}"/>
              </a:ext>
            </a:extLst>
          </p:cNvPr>
          <p:cNvSpPr/>
          <p:nvPr/>
        </p:nvSpPr>
        <p:spPr>
          <a:xfrm>
            <a:off x="2258464" y="2368019"/>
            <a:ext cx="1805079" cy="620526"/>
          </a:xfrm>
          <a:prstGeom prst="rect">
            <a:avLst/>
          </a:prstGeom>
          <a:noFill/>
          <a:ln>
            <a:noFill/>
          </a:ln>
        </p:spPr>
        <p:txBody>
          <a:bodyPr wrap="square" rtlCol="0" anchor="ctr">
            <a:noAutofit/>
          </a:bodyPr>
          <a:lstStyle/>
          <a:p>
            <a:pPr defTabSz="422018">
              <a:defRPr/>
            </a:pPr>
            <a:r>
              <a:rPr lang="en-GB" sz="1000" b="1" dirty="0">
                <a:latin typeface="Arial" panose="020B0604020202020204" pitchFamily="34" charset="0"/>
                <a:cs typeface="Arial" panose="020B0604020202020204" pitchFamily="34" charset="0"/>
              </a:rPr>
              <a:t>Mobile vaccination units</a:t>
            </a:r>
          </a:p>
          <a:p>
            <a:pPr defTabSz="422018">
              <a:defRPr/>
            </a:pPr>
            <a:r>
              <a:rPr lang="en-GB" sz="1000" dirty="0">
                <a:latin typeface="Arial" panose="020B0604020202020204" pitchFamily="34" charset="0"/>
                <a:cs typeface="Arial" panose="020B0604020202020204" pitchFamily="34" charset="0"/>
              </a:rPr>
              <a:t>Mobile clinics </a:t>
            </a:r>
            <a:r>
              <a:rPr lang="en-GB" sz="1000" dirty="0" smtClean="0">
                <a:latin typeface="Arial" panose="020B0604020202020204" pitchFamily="34" charset="0"/>
                <a:cs typeface="Arial" panose="020B0604020202020204" pitchFamily="34" charset="0"/>
              </a:rPr>
              <a:t>used </a:t>
            </a:r>
            <a:r>
              <a:rPr lang="en-GB" sz="1000" dirty="0">
                <a:latin typeface="Arial" panose="020B0604020202020204" pitchFamily="34" charset="0"/>
                <a:cs typeface="Arial" panose="020B0604020202020204" pitchFamily="34" charset="0"/>
              </a:rPr>
              <a:t>to target specific communities\groups </a:t>
            </a:r>
          </a:p>
        </p:txBody>
      </p:sp>
      <p:sp>
        <p:nvSpPr>
          <p:cNvPr id="63" name="Rectangle 62">
            <a:extLst>
              <a:ext uri="{FF2B5EF4-FFF2-40B4-BE49-F238E27FC236}">
                <a16:creationId xmlns:a16="http://schemas.microsoft.com/office/drawing/2014/main" id="{0805A3C3-57C7-4C88-9D45-6E29D3CBC04B}"/>
              </a:ext>
            </a:extLst>
          </p:cNvPr>
          <p:cNvSpPr/>
          <p:nvPr/>
        </p:nvSpPr>
        <p:spPr>
          <a:xfrm>
            <a:off x="2203345" y="3529165"/>
            <a:ext cx="1434689" cy="218617"/>
          </a:xfrm>
          <a:prstGeom prst="rect">
            <a:avLst/>
          </a:prstGeom>
          <a:noFill/>
          <a:ln>
            <a:noFill/>
          </a:ln>
        </p:spPr>
        <p:txBody>
          <a:bodyPr wrap="square" rtlCol="0" anchor="ctr">
            <a:noAutofit/>
          </a:bodyPr>
          <a:lstStyle/>
          <a:p>
            <a:pPr defTabSz="422018">
              <a:defRPr/>
            </a:pPr>
            <a:r>
              <a:rPr lang="en-GB" sz="1000" b="1" dirty="0">
                <a:latin typeface="Arial" panose="020B0604020202020204" pitchFamily="34" charset="0"/>
                <a:cs typeface="Arial" panose="020B0604020202020204" pitchFamily="34" charset="0"/>
              </a:rPr>
              <a:t>Home Visit</a:t>
            </a:r>
          </a:p>
          <a:p>
            <a:pPr defTabSz="422018">
              <a:defRPr/>
            </a:pPr>
            <a:r>
              <a:rPr lang="en-GB" sz="1000" dirty="0">
                <a:latin typeface="Arial" panose="020B0604020202020204" pitchFamily="34" charset="0"/>
                <a:cs typeface="Arial" panose="020B0604020202020204" pitchFamily="34" charset="0"/>
              </a:rPr>
              <a:t>Home visit to vaccinate individuals who can’t get outside of their house for medical reasons. </a:t>
            </a:r>
          </a:p>
        </p:txBody>
      </p:sp>
      <p:sp>
        <p:nvSpPr>
          <p:cNvPr id="64" name="Oval 63">
            <a:extLst>
              <a:ext uri="{FF2B5EF4-FFF2-40B4-BE49-F238E27FC236}">
                <a16:creationId xmlns:a16="http://schemas.microsoft.com/office/drawing/2014/main" id="{5329AF3B-67A7-4BD9-A2FF-B6DB3031996A}"/>
              </a:ext>
            </a:extLst>
          </p:cNvPr>
          <p:cNvSpPr/>
          <p:nvPr/>
        </p:nvSpPr>
        <p:spPr>
          <a:xfrm>
            <a:off x="4341032" y="3648087"/>
            <a:ext cx="99697" cy="99697"/>
          </a:xfrm>
          <a:prstGeom prst="ellipse">
            <a:avLst/>
          </a:prstGeom>
          <a:solidFill>
            <a:srgbClr val="BCE0FD"/>
          </a:solidFill>
          <a:ln>
            <a:solidFill>
              <a:srgbClr val="2699FB"/>
            </a:solidFill>
          </a:ln>
        </p:spPr>
        <p:txBody>
          <a:bodyPr wrap="none" rtlCol="0" anchor="ctr">
            <a:noAutofit/>
          </a:bodyPr>
          <a:lstStyle/>
          <a:p>
            <a:pPr defTabSz="422018">
              <a:defRPr/>
            </a:pPr>
            <a:endParaRPr lang="en-GB" sz="738">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EBA719E1-3BD1-4E6A-9F6B-110E15C813CC}"/>
              </a:ext>
            </a:extLst>
          </p:cNvPr>
          <p:cNvSpPr/>
          <p:nvPr/>
        </p:nvSpPr>
        <p:spPr>
          <a:xfrm>
            <a:off x="4795404" y="2526764"/>
            <a:ext cx="265858" cy="265858"/>
          </a:xfrm>
          <a:prstGeom prst="ellipse">
            <a:avLst/>
          </a:prstGeom>
          <a:solidFill>
            <a:srgbClr val="BCE0FD"/>
          </a:solidFill>
          <a:ln w="9525">
            <a:solidFill>
              <a:srgbClr val="2699FB"/>
            </a:solidFill>
          </a:ln>
        </p:spPr>
        <p:txBody>
          <a:bodyPr wrap="none" rtlCol="0" anchor="ctr">
            <a:noAutofit/>
          </a:bodyPr>
          <a:lstStyle/>
          <a:p>
            <a:pPr defTabSz="422018">
              <a:defRPr/>
            </a:pPr>
            <a:endParaRPr lang="en-GB" sz="738">
              <a:latin typeface="Arial" panose="020B0604020202020204" pitchFamily="34" charset="0"/>
              <a:cs typeface="Arial" panose="020B0604020202020204" pitchFamily="34" charset="0"/>
            </a:endParaRPr>
          </a:p>
        </p:txBody>
      </p:sp>
      <p:cxnSp>
        <p:nvCxnSpPr>
          <p:cNvPr id="66" name="Straight Connector 65">
            <a:extLst>
              <a:ext uri="{FF2B5EF4-FFF2-40B4-BE49-F238E27FC236}">
                <a16:creationId xmlns:a16="http://schemas.microsoft.com/office/drawing/2014/main" id="{768556D7-46BB-4B0D-9183-3A836972CFD4}"/>
              </a:ext>
            </a:extLst>
          </p:cNvPr>
          <p:cNvCxnSpPr>
            <a:cxnSpLocks/>
          </p:cNvCxnSpPr>
          <p:nvPr/>
        </p:nvCxnSpPr>
        <p:spPr>
          <a:xfrm>
            <a:off x="4474063" y="1974169"/>
            <a:ext cx="401631" cy="569718"/>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D5467B2-FE41-452C-AA76-4933F8414E66}"/>
              </a:ext>
            </a:extLst>
          </p:cNvPr>
          <p:cNvCxnSpPr>
            <a:cxnSpLocks/>
          </p:cNvCxnSpPr>
          <p:nvPr/>
        </p:nvCxnSpPr>
        <p:spPr>
          <a:xfrm>
            <a:off x="3895328" y="2686112"/>
            <a:ext cx="1722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1D81E3A-B5D3-477B-ACFB-8FE173C5344B}"/>
              </a:ext>
            </a:extLst>
          </p:cNvPr>
          <p:cNvCxnSpPr>
            <a:cxnSpLocks/>
            <a:endCxn id="64" idx="2"/>
          </p:cNvCxnSpPr>
          <p:nvPr/>
        </p:nvCxnSpPr>
        <p:spPr>
          <a:xfrm>
            <a:off x="3478353" y="3697935"/>
            <a:ext cx="8626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9E1FDB7-EAF0-46D2-9E8E-FDC6CBD427F0}"/>
              </a:ext>
            </a:extLst>
          </p:cNvPr>
          <p:cNvCxnSpPr>
            <a:cxnSpLocks/>
          </p:cNvCxnSpPr>
          <p:nvPr/>
        </p:nvCxnSpPr>
        <p:spPr>
          <a:xfrm flipH="1" flipV="1">
            <a:off x="7901943" y="5468604"/>
            <a:ext cx="447310"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64B7793B-3ED9-4FD5-B161-EE0B1CFACAD5}"/>
              </a:ext>
            </a:extLst>
          </p:cNvPr>
          <p:cNvSpPr/>
          <p:nvPr/>
        </p:nvSpPr>
        <p:spPr>
          <a:xfrm>
            <a:off x="7199753" y="3591550"/>
            <a:ext cx="313352" cy="283267"/>
          </a:xfrm>
          <a:prstGeom prst="ellipse">
            <a:avLst/>
          </a:prstGeom>
          <a:solidFill>
            <a:srgbClr val="BCE0FD"/>
          </a:solidFill>
          <a:ln w="6350">
            <a:solidFill>
              <a:srgbClr val="2699FB"/>
            </a:solidFill>
          </a:ln>
        </p:spPr>
        <p:txBody>
          <a:bodyPr wrap="none" rtlCol="0" anchor="ctr">
            <a:noAutofit/>
          </a:bodyPr>
          <a:lstStyle/>
          <a:p>
            <a:pPr defTabSz="422018">
              <a:defRPr/>
            </a:pPr>
            <a:endParaRPr lang="en-GB" sz="738">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64B7793B-3ED9-4FD5-B161-EE0B1CFACAD5}"/>
              </a:ext>
            </a:extLst>
          </p:cNvPr>
          <p:cNvSpPr/>
          <p:nvPr/>
        </p:nvSpPr>
        <p:spPr>
          <a:xfrm>
            <a:off x="6892472" y="2807836"/>
            <a:ext cx="375433" cy="348969"/>
          </a:xfrm>
          <a:prstGeom prst="ellipse">
            <a:avLst/>
          </a:prstGeom>
          <a:solidFill>
            <a:srgbClr val="BCE0FD"/>
          </a:solidFill>
          <a:ln w="6350">
            <a:solidFill>
              <a:srgbClr val="2699FB"/>
            </a:solidFill>
          </a:ln>
        </p:spPr>
        <p:txBody>
          <a:bodyPr wrap="none" rtlCol="0" anchor="ctr">
            <a:noAutofit/>
          </a:bodyPr>
          <a:lstStyle/>
          <a:p>
            <a:pPr defTabSz="422018">
              <a:defRPr/>
            </a:pPr>
            <a:endParaRPr lang="en-GB" sz="738">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E99567EE-92A0-458D-A674-FA84E904B077}"/>
              </a:ext>
            </a:extLst>
          </p:cNvPr>
          <p:cNvSpPr/>
          <p:nvPr/>
        </p:nvSpPr>
        <p:spPr>
          <a:xfrm>
            <a:off x="2182430" y="4582189"/>
            <a:ext cx="1460659" cy="394039"/>
          </a:xfrm>
          <a:prstGeom prst="rect">
            <a:avLst/>
          </a:prstGeom>
          <a:noFill/>
          <a:ln>
            <a:noFill/>
          </a:ln>
        </p:spPr>
        <p:txBody>
          <a:bodyPr wrap="square" rtlCol="0" anchor="ctr">
            <a:noAutofit/>
          </a:bodyPr>
          <a:lstStyle/>
          <a:p>
            <a:pPr defTabSz="422018">
              <a:defRPr/>
            </a:pPr>
            <a:r>
              <a:rPr lang="en-GB" sz="1000" b="1" dirty="0">
                <a:latin typeface="Arial" panose="020B0604020202020204" pitchFamily="34" charset="0"/>
                <a:cs typeface="Arial" panose="020B0604020202020204" pitchFamily="34" charset="0"/>
              </a:rPr>
              <a:t>Specific Locations (e.g. Prisons) </a:t>
            </a:r>
            <a:r>
              <a:rPr lang="en-GB" sz="1000" dirty="0">
                <a:latin typeface="Arial" panose="020B0604020202020204" pitchFamily="34" charset="0"/>
                <a:cs typeface="Arial" panose="020B0604020202020204" pitchFamily="34" charset="0"/>
              </a:rPr>
              <a:t>– targeted visits to specific locations</a:t>
            </a:r>
          </a:p>
        </p:txBody>
      </p:sp>
      <p:pic>
        <p:nvPicPr>
          <p:cNvPr id="73" name="Graphic 56">
            <a:extLst>
              <a:ext uri="{FF2B5EF4-FFF2-40B4-BE49-F238E27FC236}">
                <a16:creationId xmlns:a16="http://schemas.microsoft.com/office/drawing/2014/main" id="{ED8ACD58-1FCE-49B5-8F79-287A5C8D369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761395" y="4569236"/>
            <a:ext cx="365554" cy="365554"/>
          </a:xfrm>
          <a:prstGeom prst="rect">
            <a:avLst/>
          </a:prstGeom>
        </p:spPr>
      </p:pic>
      <p:sp>
        <p:nvSpPr>
          <p:cNvPr id="74" name="Rectangle 73"/>
          <p:cNvSpPr/>
          <p:nvPr/>
        </p:nvSpPr>
        <p:spPr>
          <a:xfrm>
            <a:off x="1904659" y="4210566"/>
            <a:ext cx="182778" cy="175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69">
              <a:solidFill>
                <a:schemeClr val="tx1"/>
              </a:solidFill>
            </a:endParaRPr>
          </a:p>
        </p:txBody>
      </p:sp>
      <p:sp>
        <p:nvSpPr>
          <p:cNvPr id="75" name="Oval 74">
            <a:extLst>
              <a:ext uri="{FF2B5EF4-FFF2-40B4-BE49-F238E27FC236}">
                <a16:creationId xmlns:a16="http://schemas.microsoft.com/office/drawing/2014/main" id="{86ADA633-DD98-4892-B613-C81E49282C6C}"/>
              </a:ext>
            </a:extLst>
          </p:cNvPr>
          <p:cNvSpPr/>
          <p:nvPr/>
        </p:nvSpPr>
        <p:spPr>
          <a:xfrm>
            <a:off x="5761367" y="5212285"/>
            <a:ext cx="265858" cy="265858"/>
          </a:xfrm>
          <a:prstGeom prst="ellipse">
            <a:avLst/>
          </a:prstGeom>
          <a:solidFill>
            <a:srgbClr val="BCE0FD"/>
          </a:solidFill>
          <a:ln w="12700">
            <a:solidFill>
              <a:srgbClr val="2699FB"/>
            </a:solidFill>
          </a:ln>
        </p:spPr>
        <p:txBody>
          <a:bodyPr wrap="none" rtlCol="0" anchor="ctr">
            <a:noAutofit/>
          </a:bodyPr>
          <a:lstStyle/>
          <a:p>
            <a:pPr defTabSz="422018">
              <a:defRPr/>
            </a:pPr>
            <a:endParaRPr lang="en-GB" sz="738">
              <a:latin typeface="Arial" panose="020B0604020202020204" pitchFamily="34" charset="0"/>
              <a:cs typeface="Arial" panose="020B0604020202020204" pitchFamily="34" charset="0"/>
            </a:endParaRPr>
          </a:p>
        </p:txBody>
      </p:sp>
      <p:cxnSp>
        <p:nvCxnSpPr>
          <p:cNvPr id="76" name="Straight Connector 75">
            <a:extLst>
              <a:ext uri="{FF2B5EF4-FFF2-40B4-BE49-F238E27FC236}">
                <a16:creationId xmlns:a16="http://schemas.microsoft.com/office/drawing/2014/main" id="{54A6B839-2319-465B-BD2C-30D452652F4D}"/>
              </a:ext>
            </a:extLst>
          </p:cNvPr>
          <p:cNvCxnSpPr>
            <a:cxnSpLocks/>
          </p:cNvCxnSpPr>
          <p:nvPr/>
        </p:nvCxnSpPr>
        <p:spPr>
          <a:xfrm flipH="1" flipV="1">
            <a:off x="5943207" y="5418928"/>
            <a:ext cx="95378" cy="52524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95C3596-2FAC-47CC-8278-FBB38DAEA425}"/>
              </a:ext>
            </a:extLst>
          </p:cNvPr>
          <p:cNvCxnSpPr>
            <a:cxnSpLocks/>
          </p:cNvCxnSpPr>
          <p:nvPr/>
        </p:nvCxnSpPr>
        <p:spPr>
          <a:xfrm>
            <a:off x="3638034" y="4722911"/>
            <a:ext cx="2440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6A891B2-C448-4044-83A2-338FB16E70ED}"/>
              </a:ext>
            </a:extLst>
          </p:cNvPr>
          <p:cNvCxnSpPr>
            <a:cxnSpLocks/>
          </p:cNvCxnSpPr>
          <p:nvPr/>
        </p:nvCxnSpPr>
        <p:spPr>
          <a:xfrm flipV="1">
            <a:off x="3819709" y="4499188"/>
            <a:ext cx="656291" cy="223723"/>
          </a:xfrm>
          <a:prstGeom prst="line">
            <a:avLst/>
          </a:prstGeom>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64B7793B-3ED9-4FD5-B161-EE0B1CFACAD5}"/>
              </a:ext>
            </a:extLst>
          </p:cNvPr>
          <p:cNvSpPr/>
          <p:nvPr/>
        </p:nvSpPr>
        <p:spPr>
          <a:xfrm>
            <a:off x="4449465" y="4413713"/>
            <a:ext cx="155814" cy="154725"/>
          </a:xfrm>
          <a:prstGeom prst="ellipse">
            <a:avLst/>
          </a:prstGeom>
          <a:solidFill>
            <a:srgbClr val="BCE0FD"/>
          </a:solidFill>
          <a:ln w="6350">
            <a:solidFill>
              <a:srgbClr val="2699FB"/>
            </a:solidFill>
          </a:ln>
        </p:spPr>
        <p:txBody>
          <a:bodyPr wrap="none" rtlCol="0" anchor="ctr">
            <a:noAutofit/>
          </a:bodyPr>
          <a:lstStyle/>
          <a:p>
            <a:pPr defTabSz="422018">
              <a:defRPr/>
            </a:pPr>
            <a:endParaRPr lang="en-GB" sz="738">
              <a:latin typeface="Arial" panose="020B0604020202020204" pitchFamily="34" charset="0"/>
              <a:cs typeface="Arial" panose="020B0604020202020204" pitchFamily="34" charset="0"/>
            </a:endParaRPr>
          </a:p>
        </p:txBody>
      </p:sp>
      <p:sp>
        <p:nvSpPr>
          <p:cNvPr id="80" name="Oval 79">
            <a:extLst>
              <a:ext uri="{FF2B5EF4-FFF2-40B4-BE49-F238E27FC236}">
                <a16:creationId xmlns:a16="http://schemas.microsoft.com/office/drawing/2014/main" id="{64B7793B-3ED9-4FD5-B161-EE0B1CFACAD5}"/>
              </a:ext>
            </a:extLst>
          </p:cNvPr>
          <p:cNvSpPr/>
          <p:nvPr/>
        </p:nvSpPr>
        <p:spPr>
          <a:xfrm>
            <a:off x="5214231" y="5174005"/>
            <a:ext cx="76349" cy="77389"/>
          </a:xfrm>
          <a:prstGeom prst="ellipse">
            <a:avLst/>
          </a:prstGeom>
          <a:solidFill>
            <a:srgbClr val="BCE0FD"/>
          </a:solidFill>
          <a:ln w="6350">
            <a:solidFill>
              <a:srgbClr val="2699FB"/>
            </a:solidFill>
          </a:ln>
        </p:spPr>
        <p:txBody>
          <a:bodyPr wrap="none" rtlCol="0" anchor="ctr">
            <a:noAutofit/>
          </a:bodyPr>
          <a:lstStyle/>
          <a:p>
            <a:pPr defTabSz="422018">
              <a:defRPr/>
            </a:pPr>
            <a:endParaRPr lang="en-GB" sz="738">
              <a:latin typeface="Arial" panose="020B0604020202020204" pitchFamily="34" charset="0"/>
              <a:cs typeface="Arial" panose="020B0604020202020204" pitchFamily="34" charset="0"/>
            </a:endParaRPr>
          </a:p>
        </p:txBody>
      </p:sp>
      <p:sp>
        <p:nvSpPr>
          <p:cNvPr id="81" name="TextBox 80"/>
          <p:cNvSpPr txBox="1"/>
          <p:nvPr/>
        </p:nvSpPr>
        <p:spPr>
          <a:xfrm>
            <a:off x="5099783" y="3506606"/>
            <a:ext cx="1574165" cy="724429"/>
          </a:xfrm>
          <a:prstGeom prst="rect">
            <a:avLst/>
          </a:prstGeom>
          <a:noFill/>
        </p:spPr>
        <p:txBody>
          <a:bodyPr wrap="square" rtlCol="0">
            <a:spAutoFit/>
          </a:bodyPr>
          <a:lstStyle/>
          <a:p>
            <a:pPr algn="ctr"/>
            <a:r>
              <a:rPr lang="en-GB" sz="1369" b="1" dirty="0">
                <a:latin typeface="Arial" panose="020B0604020202020204" pitchFamily="34" charset="0"/>
                <a:cs typeface="Arial" panose="020B0604020202020204" pitchFamily="34" charset="0"/>
              </a:rPr>
              <a:t>Flu and </a:t>
            </a:r>
            <a:r>
              <a:rPr lang="en-GB" sz="1369" b="1" dirty="0" err="1">
                <a:latin typeface="Arial" panose="020B0604020202020204" pitchFamily="34" charset="0"/>
                <a:cs typeface="Arial" panose="020B0604020202020204" pitchFamily="34" charset="0"/>
              </a:rPr>
              <a:t>Covid</a:t>
            </a:r>
            <a:r>
              <a:rPr lang="en-GB" sz="1369" b="1" dirty="0">
                <a:latin typeface="Arial" panose="020B0604020202020204" pitchFamily="34" charset="0"/>
                <a:cs typeface="Arial" panose="020B0604020202020204" pitchFamily="34" charset="0"/>
              </a:rPr>
              <a:t> Booster Vaccinations</a:t>
            </a:r>
          </a:p>
        </p:txBody>
      </p:sp>
      <p:pic>
        <p:nvPicPr>
          <p:cNvPr id="82" name="Graphic 56">
            <a:extLst>
              <a:ext uri="{FF2B5EF4-FFF2-40B4-BE49-F238E27FC236}">
                <a16:creationId xmlns:a16="http://schemas.microsoft.com/office/drawing/2014/main" id="{ED8ACD58-1FCE-49B5-8F79-287A5C8D369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8468569" y="4245995"/>
            <a:ext cx="365554" cy="365554"/>
          </a:xfrm>
          <a:prstGeom prst="rect">
            <a:avLst/>
          </a:prstGeom>
        </p:spPr>
      </p:pic>
      <p:cxnSp>
        <p:nvCxnSpPr>
          <p:cNvPr id="83" name="Straight Connector 82">
            <a:extLst>
              <a:ext uri="{FF2B5EF4-FFF2-40B4-BE49-F238E27FC236}">
                <a16:creationId xmlns:a16="http://schemas.microsoft.com/office/drawing/2014/main" id="{54A6B839-2319-465B-BD2C-30D452652F4D}"/>
              </a:ext>
            </a:extLst>
          </p:cNvPr>
          <p:cNvCxnSpPr>
            <a:cxnSpLocks/>
          </p:cNvCxnSpPr>
          <p:nvPr/>
        </p:nvCxnSpPr>
        <p:spPr>
          <a:xfrm flipH="1" flipV="1">
            <a:off x="7370635" y="4208733"/>
            <a:ext cx="1062617" cy="304906"/>
          </a:xfrm>
          <a:prstGeom prst="line">
            <a:avLst/>
          </a:prstGeom>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64B7793B-3ED9-4FD5-B161-EE0B1CFACAD5}"/>
              </a:ext>
            </a:extLst>
          </p:cNvPr>
          <p:cNvSpPr/>
          <p:nvPr/>
        </p:nvSpPr>
        <p:spPr>
          <a:xfrm>
            <a:off x="7150498" y="4060671"/>
            <a:ext cx="313352" cy="283267"/>
          </a:xfrm>
          <a:prstGeom prst="ellipse">
            <a:avLst/>
          </a:prstGeom>
          <a:solidFill>
            <a:srgbClr val="BCE0FD"/>
          </a:solidFill>
          <a:ln w="6350">
            <a:solidFill>
              <a:srgbClr val="2699FB"/>
            </a:solidFill>
          </a:ln>
        </p:spPr>
        <p:txBody>
          <a:bodyPr wrap="none" rtlCol="0" anchor="ctr">
            <a:noAutofit/>
          </a:bodyPr>
          <a:lstStyle/>
          <a:p>
            <a:pPr defTabSz="422018">
              <a:defRPr/>
            </a:pPr>
            <a:endParaRPr lang="en-GB" sz="738">
              <a:latin typeface="Arial" panose="020B0604020202020204" pitchFamily="34" charset="0"/>
              <a:cs typeface="Arial" panose="020B0604020202020204" pitchFamily="34" charset="0"/>
            </a:endParaRPr>
          </a:p>
        </p:txBody>
      </p:sp>
      <p:sp>
        <p:nvSpPr>
          <p:cNvPr id="85" name="Rectangle 84">
            <a:extLst>
              <a:ext uri="{FF2B5EF4-FFF2-40B4-BE49-F238E27FC236}">
                <a16:creationId xmlns:a16="http://schemas.microsoft.com/office/drawing/2014/main" id="{A0A27D8B-F024-4F24-A9C8-B2D78E890A84}"/>
              </a:ext>
            </a:extLst>
          </p:cNvPr>
          <p:cNvSpPr/>
          <p:nvPr/>
        </p:nvSpPr>
        <p:spPr>
          <a:xfrm>
            <a:off x="8968504" y="4234756"/>
            <a:ext cx="1393032" cy="446173"/>
          </a:xfrm>
          <a:prstGeom prst="rect">
            <a:avLst/>
          </a:prstGeom>
          <a:noFill/>
          <a:ln>
            <a:noFill/>
          </a:ln>
        </p:spPr>
        <p:txBody>
          <a:bodyPr wrap="square" rtlCol="0" anchor="ctr">
            <a:noAutofit/>
          </a:bodyPr>
          <a:lstStyle/>
          <a:p>
            <a:pPr defTabSz="422018">
              <a:defRPr/>
            </a:pPr>
            <a:r>
              <a:rPr lang="en-GB" sz="1000" b="1" dirty="0">
                <a:latin typeface="Arial" panose="020B0604020202020204" pitchFamily="34" charset="0"/>
                <a:cs typeface="Arial" panose="020B0604020202020204" pitchFamily="34" charset="0"/>
              </a:rPr>
              <a:t>Midwifery Care Settings</a:t>
            </a:r>
            <a:endParaRPr lang="en-GB" sz="1000" dirty="0">
              <a:latin typeface="Arial" panose="020B0604020202020204" pitchFamily="34" charset="0"/>
              <a:cs typeface="Arial" panose="020B0604020202020204" pitchFamily="34" charset="0"/>
            </a:endParaRPr>
          </a:p>
        </p:txBody>
      </p:sp>
      <p:pic>
        <p:nvPicPr>
          <p:cNvPr id="86" name="Graphic 127">
            <a:extLst>
              <a:ext uri="{FF2B5EF4-FFF2-40B4-BE49-F238E27FC236}">
                <a16:creationId xmlns:a16="http://schemas.microsoft.com/office/drawing/2014/main" id="{6D91B953-7E28-453F-B426-43F5E13FC2A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2038262" y="1390064"/>
            <a:ext cx="523460" cy="521424"/>
          </a:xfrm>
          <a:prstGeom prst="rect">
            <a:avLst/>
          </a:prstGeom>
        </p:spPr>
      </p:pic>
      <p:sp>
        <p:nvSpPr>
          <p:cNvPr id="87" name="Rectangle 86">
            <a:extLst>
              <a:ext uri="{FF2B5EF4-FFF2-40B4-BE49-F238E27FC236}">
                <a16:creationId xmlns:a16="http://schemas.microsoft.com/office/drawing/2014/main" id="{05F201EB-E06D-45FB-AD79-A0C0584DCA55}"/>
              </a:ext>
            </a:extLst>
          </p:cNvPr>
          <p:cNvSpPr/>
          <p:nvPr/>
        </p:nvSpPr>
        <p:spPr>
          <a:xfrm>
            <a:off x="5919357" y="6067412"/>
            <a:ext cx="1509181" cy="204019"/>
          </a:xfrm>
          <a:prstGeom prst="rect">
            <a:avLst/>
          </a:prstGeom>
          <a:noFill/>
          <a:ln>
            <a:noFill/>
          </a:ln>
        </p:spPr>
        <p:txBody>
          <a:bodyPr wrap="square" rtlCol="0" anchor="ctr">
            <a:noAutofit/>
          </a:bodyPr>
          <a:lstStyle/>
          <a:p>
            <a:pPr defTabSz="422018">
              <a:defRPr/>
            </a:pPr>
            <a:r>
              <a:rPr lang="en-GB" sz="1000" b="1" dirty="0">
                <a:latin typeface="Arial" panose="020B0604020202020204" pitchFamily="34" charset="0"/>
                <a:cs typeface="Arial" panose="020B0604020202020204" pitchFamily="34" charset="0"/>
              </a:rPr>
              <a:t>Drop in Clinics </a:t>
            </a:r>
            <a:r>
              <a:rPr lang="en-GB" sz="1000" dirty="0">
                <a:latin typeface="Arial" panose="020B0604020202020204" pitchFamily="34" charset="0"/>
                <a:cs typeface="Arial" panose="020B0604020202020204" pitchFamily="34" charset="0"/>
              </a:rPr>
              <a:t>– </a:t>
            </a:r>
            <a:r>
              <a:rPr lang="en-GB" sz="1000" dirty="0" smtClean="0">
                <a:latin typeface="Arial" panose="020B0604020202020204" pitchFamily="34" charset="0"/>
                <a:cs typeface="Arial" panose="020B0604020202020204" pitchFamily="34" charset="0"/>
              </a:rPr>
              <a:t>settings </a:t>
            </a:r>
            <a:r>
              <a:rPr lang="en-GB" sz="1000" dirty="0">
                <a:latin typeface="Arial" panose="020B0604020202020204" pitchFamily="34" charset="0"/>
                <a:cs typeface="Arial" panose="020B0604020202020204" pitchFamily="34" charset="0"/>
              </a:rPr>
              <a:t>where an appointment is not necessary</a:t>
            </a:r>
          </a:p>
        </p:txBody>
      </p:sp>
      <p:pic>
        <p:nvPicPr>
          <p:cNvPr id="88" name="Graphic 64">
            <a:extLst>
              <a:ext uri="{FF2B5EF4-FFF2-40B4-BE49-F238E27FC236}">
                <a16:creationId xmlns:a16="http://schemas.microsoft.com/office/drawing/2014/main" id="{85E5E9A2-5940-425F-9027-5E2B440DBE8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446986" y="5696578"/>
            <a:ext cx="447310" cy="458963"/>
          </a:xfrm>
          <a:prstGeom prst="rect">
            <a:avLst/>
          </a:prstGeom>
        </p:spPr>
      </p:pic>
    </p:spTree>
    <p:extLst>
      <p:ext uri="{BB962C8B-B14F-4D97-AF65-F5344CB8AC3E}">
        <p14:creationId xmlns:p14="http://schemas.microsoft.com/office/powerpoint/2010/main" val="460105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545" y="191353"/>
            <a:ext cx="9718158" cy="1463675"/>
          </a:xfrm>
        </p:spPr>
        <p:txBody>
          <a:bodyPr>
            <a:normAutofit/>
          </a:bodyPr>
          <a:lstStyle/>
          <a:p>
            <a:r>
              <a:rPr lang="en-GB" sz="3600" dirty="0" smtClean="0"/>
              <a:t>To Vaccinate – you need </a:t>
            </a:r>
            <a:r>
              <a:rPr lang="en-GB" sz="3600" u="sng" dirty="0" smtClean="0"/>
              <a:t>Venues</a:t>
            </a:r>
            <a:r>
              <a:rPr lang="en-GB" sz="3600" dirty="0" smtClean="0"/>
              <a:t> to bring </a:t>
            </a:r>
            <a:r>
              <a:rPr lang="en-GB" sz="3600" dirty="0"/>
              <a:t>p</a:t>
            </a:r>
            <a:r>
              <a:rPr lang="en-GB" sz="3600" dirty="0" smtClean="0"/>
              <a:t>eople </a:t>
            </a:r>
            <a:r>
              <a:rPr lang="en-GB" sz="3600" dirty="0"/>
              <a:t>t</a:t>
            </a:r>
            <a:r>
              <a:rPr lang="en-GB" sz="3600" dirty="0" smtClean="0"/>
              <a:t>o (and need to consider accessibility and reach)</a:t>
            </a:r>
            <a:endParaRPr lang="en-GB" sz="3600" dirty="0"/>
          </a:p>
        </p:txBody>
      </p:sp>
      <p:pic>
        <p:nvPicPr>
          <p:cNvPr id="5" name="Picture 4"/>
          <p:cNvPicPr>
            <a:picLocks noChangeAspect="1"/>
          </p:cNvPicPr>
          <p:nvPr/>
        </p:nvPicPr>
        <p:blipFill>
          <a:blip r:embed="rId2"/>
          <a:stretch>
            <a:fillRect/>
          </a:stretch>
        </p:blipFill>
        <p:spPr>
          <a:xfrm>
            <a:off x="330000" y="1562986"/>
            <a:ext cx="7251777" cy="4810506"/>
          </a:xfrm>
          <a:prstGeom prst="rect">
            <a:avLst/>
          </a:prstGeom>
        </p:spPr>
      </p:pic>
      <p:sp>
        <p:nvSpPr>
          <p:cNvPr id="6" name="TextBox 5"/>
          <p:cNvSpPr txBox="1"/>
          <p:nvPr/>
        </p:nvSpPr>
        <p:spPr>
          <a:xfrm>
            <a:off x="6721642" y="1936913"/>
            <a:ext cx="5600653" cy="4062651"/>
          </a:xfrm>
          <a:prstGeom prst="rect">
            <a:avLst/>
          </a:prstGeom>
          <a:noFill/>
        </p:spPr>
        <p:txBody>
          <a:bodyPr wrap="square" rtlCol="0">
            <a:spAutoFit/>
          </a:bodyPr>
          <a:lstStyle/>
          <a:p>
            <a:pPr marL="285750" indent="-285750">
              <a:buFont typeface="Arial" panose="020B0604020202020204" pitchFamily="34" charset="0"/>
              <a:buChar char="•"/>
            </a:pPr>
            <a:r>
              <a:rPr lang="en-GB" sz="2200" dirty="0" smtClean="0"/>
              <a:t>Around 200+ community vaccination clinics </a:t>
            </a:r>
          </a:p>
          <a:p>
            <a:pPr marL="285750" indent="-285750">
              <a:buFont typeface="Arial" panose="020B0604020202020204" pitchFamily="34" charset="0"/>
              <a:buChar char="•"/>
            </a:pPr>
            <a:r>
              <a:rPr lang="en-GB" sz="2200" dirty="0" smtClean="0"/>
              <a:t>Mobile buses, lorries, drive troughs, SAS cars </a:t>
            </a:r>
          </a:p>
          <a:p>
            <a:pPr marL="285750" indent="-285750">
              <a:buFont typeface="Arial" panose="020B0604020202020204" pitchFamily="34" charset="0"/>
              <a:buChar char="•"/>
            </a:pPr>
            <a:r>
              <a:rPr lang="en-GB" sz="2200" dirty="0" smtClean="0"/>
              <a:t>800 older adult care homes</a:t>
            </a:r>
          </a:p>
          <a:p>
            <a:pPr marL="285750" indent="-285750">
              <a:buFont typeface="Arial" panose="020B0604020202020204" pitchFamily="34" charset="0"/>
              <a:buChar char="•"/>
            </a:pPr>
            <a:r>
              <a:rPr lang="en-GB" sz="2200" dirty="0" smtClean="0"/>
              <a:t>Other residential settings</a:t>
            </a:r>
          </a:p>
          <a:p>
            <a:pPr marL="285750" indent="-285750">
              <a:buFont typeface="Arial" panose="020B0604020202020204" pitchFamily="34" charset="0"/>
              <a:buChar char="•"/>
            </a:pPr>
            <a:r>
              <a:rPr lang="en-GB" sz="2200" dirty="0" smtClean="0"/>
              <a:t>Rising domiciliary visits with frail or housebound</a:t>
            </a:r>
          </a:p>
          <a:p>
            <a:pPr marL="285750" indent="-285750">
              <a:buFont typeface="Arial" panose="020B0604020202020204" pitchFamily="34" charset="0"/>
              <a:buChar char="•"/>
            </a:pPr>
            <a:r>
              <a:rPr lang="en-GB" sz="2200" dirty="0" smtClean="0"/>
              <a:t>Staff clinics</a:t>
            </a:r>
          </a:p>
          <a:p>
            <a:pPr marL="285750" indent="-285750">
              <a:buFont typeface="Arial" panose="020B0604020202020204" pitchFamily="34" charset="0"/>
              <a:buChar char="•"/>
            </a:pPr>
            <a:r>
              <a:rPr lang="en-GB" sz="2200" dirty="0" smtClean="0"/>
              <a:t>Pharmacies doing flu for NHS in some regions</a:t>
            </a:r>
          </a:p>
          <a:p>
            <a:pPr marL="285750" indent="-285750">
              <a:buFont typeface="Arial" panose="020B0604020202020204" pitchFamily="34" charset="0"/>
              <a:buChar char="•"/>
            </a:pPr>
            <a:r>
              <a:rPr lang="en-GB" sz="2200" dirty="0" smtClean="0"/>
              <a:t>Going out to traveller sits, homelessness units, ferry ports, farms</a:t>
            </a:r>
          </a:p>
          <a:p>
            <a:endParaRPr lang="en-GB" sz="1600" dirty="0"/>
          </a:p>
        </p:txBody>
      </p:sp>
    </p:spTree>
    <p:extLst>
      <p:ext uri="{BB962C8B-B14F-4D97-AF65-F5344CB8AC3E}">
        <p14:creationId xmlns:p14="http://schemas.microsoft.com/office/powerpoint/2010/main" val="3888842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636"/>
            <a:ext cx="10515600" cy="1325563"/>
          </a:xfrm>
        </p:spPr>
        <p:txBody>
          <a:bodyPr>
            <a:normAutofit/>
          </a:bodyPr>
          <a:lstStyle/>
          <a:p>
            <a:r>
              <a:rPr lang="en-GB" sz="3600" dirty="0" smtClean="0"/>
              <a:t>Clinical Vaccination Teams</a:t>
            </a:r>
            <a:endParaRPr lang="en-GB" sz="3600" dirty="0"/>
          </a:p>
        </p:txBody>
      </p:sp>
      <p:pic>
        <p:nvPicPr>
          <p:cNvPr id="4" name="Picture 3"/>
          <p:cNvPicPr>
            <a:picLocks noChangeAspect="1"/>
          </p:cNvPicPr>
          <p:nvPr/>
        </p:nvPicPr>
        <p:blipFill>
          <a:blip r:embed="rId2"/>
          <a:stretch>
            <a:fillRect/>
          </a:stretch>
        </p:blipFill>
        <p:spPr>
          <a:xfrm>
            <a:off x="148280" y="1160573"/>
            <a:ext cx="6011887" cy="4503138"/>
          </a:xfrm>
          <a:prstGeom prst="rect">
            <a:avLst/>
          </a:prstGeom>
        </p:spPr>
      </p:pic>
      <p:pic>
        <p:nvPicPr>
          <p:cNvPr id="5" name="Picture 4"/>
          <p:cNvPicPr>
            <a:picLocks noChangeAspect="1"/>
          </p:cNvPicPr>
          <p:nvPr/>
        </p:nvPicPr>
        <p:blipFill>
          <a:blip r:embed="rId3"/>
          <a:stretch>
            <a:fillRect/>
          </a:stretch>
        </p:blipFill>
        <p:spPr>
          <a:xfrm>
            <a:off x="6304548" y="1160573"/>
            <a:ext cx="5694947" cy="4503138"/>
          </a:xfrm>
          <a:prstGeom prst="rect">
            <a:avLst/>
          </a:prstGeom>
        </p:spPr>
      </p:pic>
      <p:sp>
        <p:nvSpPr>
          <p:cNvPr id="6" name="Rectangle 5"/>
          <p:cNvSpPr/>
          <p:nvPr/>
        </p:nvSpPr>
        <p:spPr>
          <a:xfrm>
            <a:off x="256674" y="5961330"/>
            <a:ext cx="8508636" cy="707886"/>
          </a:xfrm>
          <a:prstGeom prst="rect">
            <a:avLst/>
          </a:prstGeom>
          <a:solidFill>
            <a:schemeClr val="accent1"/>
          </a:solidFill>
        </p:spPr>
        <p:txBody>
          <a:bodyPr wrap="square">
            <a:spAutoFit/>
          </a:bodyPr>
          <a:lstStyle/>
          <a:p>
            <a:r>
              <a:rPr lang="en-GB" sz="2000" b="1" dirty="0">
                <a:solidFill>
                  <a:srgbClr val="000000"/>
                </a:solidFill>
                <a:latin typeface="Calibri" panose="020F0502020204030204" pitchFamily="34" charset="0"/>
              </a:rPr>
              <a:t>May-21</a:t>
            </a:r>
            <a:r>
              <a:rPr lang="en-GB" sz="2000" dirty="0"/>
              <a:t> </a:t>
            </a:r>
            <a:r>
              <a:rPr lang="en-GB" sz="2000" dirty="0" err="1">
                <a:solidFill>
                  <a:srgbClr val="000000"/>
                </a:solidFill>
                <a:latin typeface="Calibri" panose="020F0502020204030204" pitchFamily="34" charset="0"/>
              </a:rPr>
              <a:t>GDC</a:t>
            </a:r>
            <a:r>
              <a:rPr lang="en-GB" sz="2000" dirty="0">
                <a:solidFill>
                  <a:srgbClr val="000000"/>
                </a:solidFill>
                <a:latin typeface="Calibri" panose="020F0502020204030204" pitchFamily="34" charset="0"/>
              </a:rPr>
              <a:t> 8.5%</a:t>
            </a:r>
            <a:r>
              <a:rPr lang="en-GB" sz="2000" dirty="0"/>
              <a:t> </a:t>
            </a:r>
            <a:r>
              <a:rPr lang="en-GB" sz="2000" dirty="0">
                <a:solidFill>
                  <a:srgbClr val="000000"/>
                </a:solidFill>
                <a:latin typeface="Calibri" panose="020F0502020204030204" pitchFamily="34" charset="0"/>
              </a:rPr>
              <a:t>GMC 15.3%</a:t>
            </a:r>
            <a:r>
              <a:rPr lang="en-GB" sz="2000" dirty="0"/>
              <a:t> </a:t>
            </a:r>
            <a:r>
              <a:rPr lang="en-GB" sz="2000" dirty="0" err="1">
                <a:solidFill>
                  <a:srgbClr val="000000"/>
                </a:solidFill>
                <a:latin typeface="Calibri" panose="020F0502020204030204" pitchFamily="34" charset="0"/>
              </a:rPr>
              <a:t>GOC</a:t>
            </a:r>
            <a:r>
              <a:rPr lang="en-GB" sz="2000" dirty="0">
                <a:solidFill>
                  <a:srgbClr val="000000"/>
                </a:solidFill>
                <a:latin typeface="Calibri" panose="020F0502020204030204" pitchFamily="34" charset="0"/>
              </a:rPr>
              <a:t> 2.5%</a:t>
            </a:r>
            <a:r>
              <a:rPr lang="en-GB" sz="2000" dirty="0"/>
              <a:t> </a:t>
            </a:r>
            <a:r>
              <a:rPr lang="en-GB" sz="2000" dirty="0" err="1">
                <a:solidFill>
                  <a:srgbClr val="000000"/>
                </a:solidFill>
                <a:latin typeface="Calibri" panose="020F0502020204030204" pitchFamily="34" charset="0"/>
              </a:rPr>
              <a:t>GPhC</a:t>
            </a:r>
            <a:r>
              <a:rPr lang="en-GB" sz="2000" dirty="0">
                <a:solidFill>
                  <a:srgbClr val="000000"/>
                </a:solidFill>
                <a:latin typeface="Calibri" panose="020F0502020204030204" pitchFamily="34" charset="0"/>
              </a:rPr>
              <a:t> 2.5%</a:t>
            </a:r>
            <a:r>
              <a:rPr lang="en-GB" sz="2000" dirty="0"/>
              <a:t> </a:t>
            </a:r>
            <a:r>
              <a:rPr lang="en-GB" sz="2000" dirty="0" err="1">
                <a:solidFill>
                  <a:srgbClr val="000000"/>
                </a:solidFill>
                <a:latin typeface="Calibri" panose="020F0502020204030204" pitchFamily="34" charset="0"/>
              </a:rPr>
              <a:t>NMC</a:t>
            </a:r>
            <a:r>
              <a:rPr lang="en-GB" sz="2000" dirty="0">
                <a:solidFill>
                  <a:srgbClr val="000000"/>
                </a:solidFill>
                <a:latin typeface="Calibri" panose="020F0502020204030204" pitchFamily="34" charset="0"/>
              </a:rPr>
              <a:t> 54.3%</a:t>
            </a:r>
            <a:r>
              <a:rPr lang="en-GB" sz="2000" dirty="0"/>
              <a:t> </a:t>
            </a:r>
            <a:r>
              <a:rPr lang="en-GB" sz="2000" dirty="0" err="1">
                <a:solidFill>
                  <a:srgbClr val="000000"/>
                </a:solidFill>
                <a:latin typeface="Calibri" panose="020F0502020204030204" pitchFamily="34" charset="0"/>
              </a:rPr>
              <a:t>HCSWs</a:t>
            </a:r>
            <a:r>
              <a:rPr lang="en-GB" sz="2000" dirty="0">
                <a:solidFill>
                  <a:srgbClr val="000000"/>
                </a:solidFill>
                <a:latin typeface="Calibri" panose="020F0502020204030204" pitchFamily="34" charset="0"/>
              </a:rPr>
              <a:t> 15.4%</a:t>
            </a:r>
            <a:r>
              <a:rPr lang="en-GB" sz="2000" dirty="0"/>
              <a:t> </a:t>
            </a:r>
            <a:r>
              <a:rPr lang="en-GB" sz="2000" dirty="0" err="1">
                <a:solidFill>
                  <a:srgbClr val="000000"/>
                </a:solidFill>
                <a:latin typeface="Calibri" panose="020F0502020204030204" pitchFamily="34" charset="0"/>
              </a:rPr>
              <a:t>Uni</a:t>
            </a:r>
            <a:r>
              <a:rPr lang="en-GB" sz="2000" dirty="0">
                <a:solidFill>
                  <a:srgbClr val="000000"/>
                </a:solidFill>
                <a:latin typeface="Calibri" panose="020F0502020204030204" pitchFamily="34" charset="0"/>
              </a:rPr>
              <a:t> Stu 1.4%</a:t>
            </a:r>
            <a:r>
              <a:rPr lang="en-GB" sz="2000" dirty="0"/>
              <a:t> </a:t>
            </a:r>
          </a:p>
        </p:txBody>
      </p:sp>
    </p:spTree>
    <p:extLst>
      <p:ext uri="{BB962C8B-B14F-4D97-AF65-F5344CB8AC3E}">
        <p14:creationId xmlns:p14="http://schemas.microsoft.com/office/powerpoint/2010/main" val="1857846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393" y="69624"/>
            <a:ext cx="10515600" cy="1325563"/>
          </a:xfrm>
        </p:spPr>
        <p:txBody>
          <a:bodyPr>
            <a:normAutofit/>
          </a:bodyPr>
          <a:lstStyle/>
          <a:p>
            <a:r>
              <a:rPr lang="en-GB" sz="3600" dirty="0" smtClean="0"/>
              <a:t>Surge Planning – if required</a:t>
            </a:r>
            <a:endParaRPr lang="en-GB" sz="3600" dirty="0"/>
          </a:p>
        </p:txBody>
      </p:sp>
      <p:sp>
        <p:nvSpPr>
          <p:cNvPr id="4" name="Text Placeholder 2"/>
          <p:cNvSpPr txBox="1">
            <a:spLocks/>
          </p:cNvSpPr>
          <p:nvPr/>
        </p:nvSpPr>
        <p:spPr>
          <a:xfrm>
            <a:off x="1556814" y="1688409"/>
            <a:ext cx="8792929" cy="321571"/>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129" dirty="0" smtClean="0">
              <a:solidFill>
                <a:srgbClr val="002060"/>
              </a:solidFill>
              <a:latin typeface="Arial" panose="020B0604020202020204" pitchFamily="34" charset="0"/>
              <a:cs typeface="Arial" panose="020B0604020202020204" pitchFamily="34" charset="0"/>
            </a:endParaRPr>
          </a:p>
          <a:p>
            <a:endParaRPr lang="en-GB" sz="2129" dirty="0" smtClean="0">
              <a:solidFill>
                <a:srgbClr val="002060"/>
              </a:solidFill>
              <a:latin typeface="Arial" panose="020B0604020202020204" pitchFamily="34" charset="0"/>
              <a:cs typeface="Arial" panose="020B0604020202020204" pitchFamily="34" charset="0"/>
            </a:endParaRPr>
          </a:p>
          <a:p>
            <a:r>
              <a:rPr lang="en-GB" sz="2129" dirty="0" smtClean="0">
                <a:solidFill>
                  <a:srgbClr val="002060"/>
                </a:solidFill>
                <a:latin typeface="Arial" panose="020B0604020202020204" pitchFamily="34" charset="0"/>
                <a:cs typeface="Arial" panose="020B0604020202020204" pitchFamily="34" charset="0"/>
              </a:rPr>
              <a:t>	</a:t>
            </a:r>
          </a:p>
          <a:p>
            <a:endParaRPr lang="en-GB" sz="2129" dirty="0" smtClean="0">
              <a:solidFill>
                <a:srgbClr val="002060"/>
              </a:solidFill>
              <a:latin typeface="Arial" panose="020B0604020202020204" pitchFamily="34" charset="0"/>
              <a:cs typeface="Arial" panose="020B0604020202020204" pitchFamily="34" charset="0"/>
            </a:endParaRPr>
          </a:p>
          <a:p>
            <a:endParaRPr lang="en-GB" sz="2129" dirty="0" smtClean="0">
              <a:solidFill>
                <a:srgbClr val="002060"/>
              </a:solidFill>
              <a:latin typeface="Arial" panose="020B0604020202020204" pitchFamily="34" charset="0"/>
              <a:cs typeface="Arial" panose="020B0604020202020204" pitchFamily="34" charset="0"/>
            </a:endParaRPr>
          </a:p>
          <a:p>
            <a:pPr marL="347655" indent="-347655">
              <a:buFont typeface="+mj-lt"/>
              <a:buAutoNum type="arabicPeriod"/>
            </a:pPr>
            <a:endParaRPr lang="en-GB" sz="2129" dirty="0" smtClean="0">
              <a:solidFill>
                <a:srgbClr val="002060"/>
              </a:solidFill>
              <a:latin typeface="Arial" panose="020B0604020202020204" pitchFamily="34" charset="0"/>
              <a:cs typeface="Arial" panose="020B0604020202020204" pitchFamily="34" charset="0"/>
            </a:endParaRPr>
          </a:p>
          <a:p>
            <a:pPr marL="347655" indent="-347655">
              <a:buFont typeface="+mj-lt"/>
              <a:buAutoNum type="arabicPeriod"/>
            </a:pPr>
            <a:endParaRPr lang="en-GB" sz="2129" dirty="0" smtClean="0">
              <a:solidFill>
                <a:srgbClr val="002060"/>
              </a:solidFill>
              <a:latin typeface="Arial" panose="020B0604020202020204" pitchFamily="34" charset="0"/>
              <a:cs typeface="Arial" panose="020B0604020202020204" pitchFamily="34" charset="0"/>
            </a:endParaRPr>
          </a:p>
          <a:p>
            <a:pPr marL="347655" indent="-347655">
              <a:buFont typeface="+mj-lt"/>
              <a:buAutoNum type="arabicPeriod"/>
            </a:pPr>
            <a:endParaRPr lang="en-GB" sz="2129" dirty="0" smtClean="0">
              <a:solidFill>
                <a:srgbClr val="002060"/>
              </a:solidFill>
              <a:latin typeface="Arial" panose="020B0604020202020204" pitchFamily="34" charset="0"/>
              <a:cs typeface="Arial" panose="020B0604020202020204" pitchFamily="34" charset="0"/>
            </a:endParaRPr>
          </a:p>
          <a:p>
            <a:pPr marL="347655" indent="-347655">
              <a:buFont typeface="+mj-lt"/>
              <a:buAutoNum type="arabicPeriod"/>
            </a:pPr>
            <a:endParaRPr lang="en-GB" sz="2129" dirty="0" smtClean="0">
              <a:solidFill>
                <a:srgbClr val="002060"/>
              </a:solidFill>
              <a:latin typeface="Arial" panose="020B0604020202020204" pitchFamily="34" charset="0"/>
              <a:cs typeface="Arial" panose="020B0604020202020204" pitchFamily="34" charset="0"/>
            </a:endParaRPr>
          </a:p>
          <a:p>
            <a:pPr marL="347655" indent="-347655">
              <a:buFont typeface="+mj-lt"/>
              <a:buAutoNum type="arabicPeriod"/>
            </a:pPr>
            <a:endParaRPr lang="en-GB" sz="2433" dirty="0" smtClean="0">
              <a:solidFill>
                <a:srgbClr val="002060"/>
              </a:solidFill>
              <a:latin typeface="Arial" panose="020B0604020202020204" pitchFamily="34" charset="0"/>
              <a:cs typeface="Arial" panose="020B0604020202020204" pitchFamily="34" charset="0"/>
            </a:endParaRPr>
          </a:p>
          <a:p>
            <a:pPr marL="391112" indent="-391112">
              <a:buFont typeface="+mj-lt"/>
              <a:buAutoNum type="arabicPeriod"/>
            </a:pPr>
            <a:endParaRPr lang="en-GB" sz="3346" dirty="0" smtClean="0">
              <a:solidFill>
                <a:srgbClr val="002060"/>
              </a:solidFill>
              <a:latin typeface="Arial" panose="020B0604020202020204" pitchFamily="34" charset="0"/>
              <a:cs typeface="Arial" panose="020B0604020202020204" pitchFamily="34" charset="0"/>
            </a:endParaRPr>
          </a:p>
          <a:p>
            <a:pPr marL="391112" indent="-391112">
              <a:buFont typeface="+mj-lt"/>
              <a:buAutoNum type="arabicPeriod"/>
            </a:pPr>
            <a:endParaRPr lang="en-GB" sz="3042" dirty="0" smtClean="0">
              <a:solidFill>
                <a:srgbClr val="002060"/>
              </a:solidFill>
              <a:latin typeface="Arial" panose="020B0604020202020204" pitchFamily="34" charset="0"/>
              <a:cs typeface="Arial" panose="020B0604020202020204" pitchFamily="34" charset="0"/>
            </a:endParaRPr>
          </a:p>
          <a:p>
            <a:pPr marL="391112" indent="-391112">
              <a:buFont typeface="+mj-lt"/>
              <a:buAutoNum type="arabicPeriod"/>
            </a:pPr>
            <a:endParaRPr lang="en-GB" sz="3042" dirty="0" smtClean="0">
              <a:solidFill>
                <a:srgbClr val="002060"/>
              </a:solidFill>
              <a:latin typeface="Arial" panose="020B0604020202020204" pitchFamily="34" charset="0"/>
              <a:cs typeface="Arial" panose="020B0604020202020204" pitchFamily="34" charset="0"/>
            </a:endParaRPr>
          </a:p>
          <a:p>
            <a:pPr marL="391112" indent="-391112">
              <a:buFont typeface="+mj-lt"/>
              <a:buAutoNum type="arabicPeriod"/>
            </a:pPr>
            <a:endParaRPr lang="en-GB" sz="3042" dirty="0" smtClean="0">
              <a:solidFill>
                <a:srgbClr val="002060"/>
              </a:solidFill>
              <a:latin typeface="Arial" panose="020B0604020202020204" pitchFamily="34" charset="0"/>
              <a:cs typeface="Arial" panose="020B0604020202020204" pitchFamily="34" charset="0"/>
            </a:endParaRPr>
          </a:p>
          <a:p>
            <a:pPr marL="391112" indent="-391112">
              <a:buFont typeface="+mj-lt"/>
              <a:buAutoNum type="arabicPeriod"/>
            </a:pPr>
            <a:endParaRPr lang="en-GB" sz="3042" dirty="0" smtClean="0">
              <a:solidFill>
                <a:srgbClr val="002060"/>
              </a:solidFill>
              <a:latin typeface="Arial" panose="020B0604020202020204" pitchFamily="34" charset="0"/>
              <a:cs typeface="Arial" panose="020B0604020202020204" pitchFamily="34" charset="0"/>
            </a:endParaRPr>
          </a:p>
          <a:p>
            <a:endParaRPr lang="en-GB" sz="3042" dirty="0">
              <a:solidFill>
                <a:srgbClr val="002060"/>
              </a:solidFill>
              <a:latin typeface="Arial" panose="020B0604020202020204" pitchFamily="34" charset="0"/>
              <a:cs typeface="Arial" panose="020B0604020202020204" pitchFamily="34" charset="0"/>
            </a:endParaRPr>
          </a:p>
        </p:txBody>
      </p:sp>
      <p:sp>
        <p:nvSpPr>
          <p:cNvPr id="5" name="Rounded Rectangle 4"/>
          <p:cNvSpPr/>
          <p:nvPr/>
        </p:nvSpPr>
        <p:spPr>
          <a:xfrm>
            <a:off x="9261412" y="4946095"/>
            <a:ext cx="2189839" cy="69533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5310"/>
            <a:r>
              <a:rPr lang="en-GB" sz="1600" dirty="0">
                <a:solidFill>
                  <a:prstClr val="white"/>
                </a:solidFill>
                <a:latin typeface="Calibri" panose="020F0502020204030204"/>
              </a:rPr>
              <a:t>Normal </a:t>
            </a:r>
            <a:r>
              <a:rPr lang="en-GB" sz="1600" dirty="0" err="1">
                <a:solidFill>
                  <a:prstClr val="white"/>
                </a:solidFill>
                <a:latin typeface="Calibri" panose="020F0502020204030204"/>
              </a:rPr>
              <a:t>Vaccs</a:t>
            </a:r>
            <a:r>
              <a:rPr lang="en-GB" sz="1600" dirty="0">
                <a:solidFill>
                  <a:prstClr val="white"/>
                </a:solidFill>
                <a:latin typeface="Calibri" panose="020F0502020204030204"/>
              </a:rPr>
              <a:t> staff delivering full year</a:t>
            </a:r>
          </a:p>
        </p:txBody>
      </p:sp>
      <p:sp>
        <p:nvSpPr>
          <p:cNvPr id="6" name="Rounded Rectangle 5"/>
          <p:cNvSpPr/>
          <p:nvPr/>
        </p:nvSpPr>
        <p:spPr>
          <a:xfrm>
            <a:off x="8820870" y="2485799"/>
            <a:ext cx="2796930" cy="96767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5310"/>
            <a:r>
              <a:rPr lang="en-GB" sz="1600" dirty="0">
                <a:solidFill>
                  <a:prstClr val="white"/>
                </a:solidFill>
                <a:latin typeface="Calibri" panose="020F0502020204030204"/>
              </a:rPr>
              <a:t>Book stand by extra vaccinators in for shifts - &amp; book shifts for all agreed escalation staff groups</a:t>
            </a:r>
          </a:p>
        </p:txBody>
      </p:sp>
      <p:sp>
        <p:nvSpPr>
          <p:cNvPr id="7" name="Rounded Rectangle 6"/>
          <p:cNvSpPr/>
          <p:nvPr/>
        </p:nvSpPr>
        <p:spPr>
          <a:xfrm>
            <a:off x="9112221" y="3793635"/>
            <a:ext cx="2475043" cy="83130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5310"/>
            <a:r>
              <a:rPr lang="en-GB" sz="1600" dirty="0">
                <a:solidFill>
                  <a:prstClr val="white"/>
                </a:solidFill>
                <a:latin typeface="Calibri" panose="020F0502020204030204"/>
              </a:rPr>
              <a:t>Normal </a:t>
            </a:r>
            <a:r>
              <a:rPr lang="en-GB" sz="1600" dirty="0" err="1">
                <a:solidFill>
                  <a:prstClr val="white"/>
                </a:solidFill>
                <a:latin typeface="Calibri" panose="020F0502020204030204"/>
              </a:rPr>
              <a:t>Vaccs</a:t>
            </a:r>
            <a:r>
              <a:rPr lang="en-GB" sz="1600" dirty="0">
                <a:solidFill>
                  <a:prstClr val="white"/>
                </a:solidFill>
                <a:latin typeface="Calibri" panose="020F0502020204030204"/>
              </a:rPr>
              <a:t> staff – part timers doing more shifts and bank shifts </a:t>
            </a:r>
          </a:p>
        </p:txBody>
      </p:sp>
      <p:sp>
        <p:nvSpPr>
          <p:cNvPr id="8" name="Rounded Rectangle 7"/>
          <p:cNvSpPr/>
          <p:nvPr/>
        </p:nvSpPr>
        <p:spPr>
          <a:xfrm>
            <a:off x="9339124" y="1570211"/>
            <a:ext cx="1624772" cy="69533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5310"/>
            <a:r>
              <a:rPr lang="en-GB" sz="1600" dirty="0">
                <a:solidFill>
                  <a:prstClr val="white"/>
                </a:solidFill>
                <a:latin typeface="Calibri" panose="020F0502020204030204"/>
              </a:rPr>
              <a:t>All the below staff working </a:t>
            </a:r>
          </a:p>
        </p:txBody>
      </p:sp>
      <p:sp>
        <p:nvSpPr>
          <p:cNvPr id="9" name="Rounded Rectangle 8"/>
          <p:cNvSpPr/>
          <p:nvPr/>
        </p:nvSpPr>
        <p:spPr>
          <a:xfrm>
            <a:off x="8913305" y="1197247"/>
            <a:ext cx="2383371" cy="42492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5310"/>
            <a:r>
              <a:rPr lang="en-GB" b="1" dirty="0">
                <a:solidFill>
                  <a:prstClr val="black"/>
                </a:solidFill>
                <a:latin typeface="Calibri" panose="020F0502020204030204"/>
              </a:rPr>
              <a:t>Workforce Elements</a:t>
            </a:r>
          </a:p>
        </p:txBody>
      </p:sp>
      <p:sp>
        <p:nvSpPr>
          <p:cNvPr id="10" name="Rounded Rectangle 9"/>
          <p:cNvSpPr/>
          <p:nvPr/>
        </p:nvSpPr>
        <p:spPr>
          <a:xfrm>
            <a:off x="268211" y="1262580"/>
            <a:ext cx="3406739" cy="5036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5310"/>
            <a:r>
              <a:rPr lang="en-GB" sz="1600" b="1" dirty="0">
                <a:solidFill>
                  <a:prstClr val="black"/>
                </a:solidFill>
                <a:latin typeface="Calibri" panose="020F0502020204030204"/>
              </a:rPr>
              <a:t>Logistics – Venues and Inviting </a:t>
            </a:r>
          </a:p>
        </p:txBody>
      </p:sp>
      <p:cxnSp>
        <p:nvCxnSpPr>
          <p:cNvPr id="11" name="Straight Arrow Connector 10"/>
          <p:cNvCxnSpPr>
            <a:stCxn id="5" idx="0"/>
            <a:endCxn id="7" idx="2"/>
          </p:cNvCxnSpPr>
          <p:nvPr/>
        </p:nvCxnSpPr>
        <p:spPr>
          <a:xfrm flipH="1" flipV="1">
            <a:off x="10349743" y="4624938"/>
            <a:ext cx="6589" cy="3211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10156859" y="2262861"/>
            <a:ext cx="9218" cy="1896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6" idx="2"/>
          </p:cNvCxnSpPr>
          <p:nvPr/>
        </p:nvCxnSpPr>
        <p:spPr>
          <a:xfrm flipV="1">
            <a:off x="10219335" y="3453471"/>
            <a:ext cx="0" cy="3401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865393" y="5971445"/>
            <a:ext cx="2030024" cy="69533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5310"/>
            <a:r>
              <a:rPr lang="en-GB" sz="1600" dirty="0">
                <a:solidFill>
                  <a:prstClr val="white"/>
                </a:solidFill>
                <a:latin typeface="Calibri" panose="020F0502020204030204"/>
              </a:rPr>
              <a:t>Normal community venues and scheduling</a:t>
            </a:r>
          </a:p>
        </p:txBody>
      </p:sp>
      <p:sp>
        <p:nvSpPr>
          <p:cNvPr id="15" name="Rounded Rectangle 14"/>
          <p:cNvSpPr/>
          <p:nvPr/>
        </p:nvSpPr>
        <p:spPr>
          <a:xfrm>
            <a:off x="653242" y="4312425"/>
            <a:ext cx="2451968" cy="100603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5310"/>
            <a:r>
              <a:rPr lang="en-GB" sz="1600" dirty="0">
                <a:solidFill>
                  <a:prstClr val="white"/>
                </a:solidFill>
                <a:latin typeface="Calibri" panose="020F0502020204030204"/>
              </a:rPr>
              <a:t>Using your current community venues – longer hours + normal scheduling </a:t>
            </a:r>
            <a:r>
              <a:rPr lang="en-GB" sz="1600" dirty="0" smtClean="0">
                <a:solidFill>
                  <a:prstClr val="white"/>
                </a:solidFill>
                <a:latin typeface="Calibri" panose="020F0502020204030204"/>
              </a:rPr>
              <a:t>options</a:t>
            </a:r>
            <a:endParaRPr lang="en-GB" sz="1600" dirty="0">
              <a:solidFill>
                <a:prstClr val="white"/>
              </a:solidFill>
              <a:latin typeface="Calibri" panose="020F0502020204030204"/>
            </a:endParaRPr>
          </a:p>
        </p:txBody>
      </p:sp>
      <p:sp>
        <p:nvSpPr>
          <p:cNvPr id="16" name="Rounded Rectangle 15"/>
          <p:cNvSpPr/>
          <p:nvPr/>
        </p:nvSpPr>
        <p:spPr>
          <a:xfrm>
            <a:off x="538798" y="1748848"/>
            <a:ext cx="2803387" cy="69533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5310"/>
            <a:r>
              <a:rPr lang="en-GB" sz="1600" dirty="0">
                <a:solidFill>
                  <a:prstClr val="white"/>
                </a:solidFill>
                <a:latin typeface="Calibri" panose="020F0502020204030204"/>
              </a:rPr>
              <a:t>All live, and number of appointments at </a:t>
            </a:r>
            <a:r>
              <a:rPr lang="en-GB" sz="1600" dirty="0" err="1">
                <a:solidFill>
                  <a:prstClr val="white"/>
                </a:solidFill>
                <a:latin typeface="Calibri" panose="020F0502020204030204"/>
              </a:rPr>
              <a:t>400k</a:t>
            </a:r>
            <a:r>
              <a:rPr lang="en-GB" sz="1600" dirty="0">
                <a:solidFill>
                  <a:prstClr val="white"/>
                </a:solidFill>
                <a:latin typeface="Calibri" panose="020F0502020204030204"/>
              </a:rPr>
              <a:t> or upping fast</a:t>
            </a:r>
          </a:p>
        </p:txBody>
      </p:sp>
      <p:cxnSp>
        <p:nvCxnSpPr>
          <p:cNvPr id="17" name="Straight Arrow Connector 16"/>
          <p:cNvCxnSpPr>
            <a:stCxn id="14" idx="0"/>
            <a:endCxn id="15" idx="2"/>
          </p:cNvCxnSpPr>
          <p:nvPr/>
        </p:nvCxnSpPr>
        <p:spPr>
          <a:xfrm flipH="1" flipV="1">
            <a:off x="1879226" y="5318457"/>
            <a:ext cx="1179" cy="6529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876147" y="3594849"/>
            <a:ext cx="4246" cy="7278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1960695" y="2412139"/>
            <a:ext cx="10886" cy="1897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344848" y="3896841"/>
            <a:ext cx="1260947" cy="724429"/>
          </a:xfrm>
          <a:prstGeom prst="rect">
            <a:avLst/>
          </a:prstGeom>
          <a:solidFill>
            <a:schemeClr val="bg1"/>
          </a:solidFill>
        </p:spPr>
        <p:txBody>
          <a:bodyPr wrap="square" rtlCol="0">
            <a:spAutoFit/>
          </a:bodyPr>
          <a:lstStyle/>
          <a:p>
            <a:pPr defTabSz="695310"/>
            <a:r>
              <a:rPr lang="en-GB" sz="1369" dirty="0">
                <a:solidFill>
                  <a:prstClr val="black"/>
                </a:solidFill>
                <a:latin typeface="Calibri" panose="020F0502020204030204"/>
              </a:rPr>
              <a:t>Up to the funded </a:t>
            </a:r>
            <a:r>
              <a:rPr lang="en-GB" sz="1369" dirty="0" err="1">
                <a:solidFill>
                  <a:prstClr val="black"/>
                </a:solidFill>
                <a:latin typeface="Calibri" panose="020F0502020204030204"/>
              </a:rPr>
              <a:t>200K</a:t>
            </a:r>
            <a:r>
              <a:rPr lang="en-GB" sz="1369" dirty="0">
                <a:solidFill>
                  <a:prstClr val="black"/>
                </a:solidFill>
                <a:latin typeface="Calibri" panose="020F0502020204030204"/>
              </a:rPr>
              <a:t> normal ceiling</a:t>
            </a:r>
          </a:p>
        </p:txBody>
      </p:sp>
      <p:sp>
        <p:nvSpPr>
          <p:cNvPr id="21" name="Rounded Rectangle 20"/>
          <p:cNvSpPr/>
          <p:nvPr/>
        </p:nvSpPr>
        <p:spPr>
          <a:xfrm>
            <a:off x="320838" y="2606832"/>
            <a:ext cx="3239305" cy="101672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5310"/>
            <a:r>
              <a:rPr lang="en-GB" sz="1600" dirty="0">
                <a:solidFill>
                  <a:prstClr val="white"/>
                </a:solidFill>
                <a:latin typeface="Calibri" panose="020F0502020204030204"/>
              </a:rPr>
              <a:t>Get extra new buildings prepped for opening </a:t>
            </a:r>
            <a:r>
              <a:rPr lang="en-GB" sz="1600" dirty="0" smtClean="0">
                <a:solidFill>
                  <a:prstClr val="white"/>
                </a:solidFill>
                <a:latin typeface="Calibri" panose="020F0502020204030204"/>
              </a:rPr>
              <a:t>+ </a:t>
            </a:r>
            <a:r>
              <a:rPr lang="en-GB" sz="1600" dirty="0">
                <a:solidFill>
                  <a:prstClr val="white"/>
                </a:solidFill>
                <a:latin typeface="Calibri" panose="020F0502020204030204"/>
              </a:rPr>
              <a:t>Call centres prepared for phone up bookers, portal</a:t>
            </a:r>
          </a:p>
        </p:txBody>
      </p:sp>
      <p:grpSp>
        <p:nvGrpSpPr>
          <p:cNvPr id="22" name="Group 21"/>
          <p:cNvGrpSpPr/>
          <p:nvPr/>
        </p:nvGrpSpPr>
        <p:grpSpPr>
          <a:xfrm>
            <a:off x="3390485" y="1193266"/>
            <a:ext cx="5615860" cy="5464142"/>
            <a:chOff x="2563313" y="0"/>
            <a:chExt cx="5835288" cy="5835288"/>
          </a:xfrm>
        </p:grpSpPr>
        <p:sp>
          <p:nvSpPr>
            <p:cNvPr id="23" name="Oval 22"/>
            <p:cNvSpPr/>
            <p:nvPr/>
          </p:nvSpPr>
          <p:spPr>
            <a:xfrm>
              <a:off x="2563313" y="0"/>
              <a:ext cx="5835288" cy="5835288"/>
            </a:xfrm>
            <a:prstGeom prst="ellipse">
              <a:avLst/>
            </a:prstGeom>
            <a:solidFill>
              <a:srgbClr val="FF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4" name="Oval 4"/>
            <p:cNvSpPr txBox="1"/>
            <p:nvPr/>
          </p:nvSpPr>
          <p:spPr>
            <a:xfrm>
              <a:off x="4665184" y="291764"/>
              <a:ext cx="1631546" cy="8752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Extra-ordinary Surge </a:t>
              </a:r>
              <a:r>
                <a:rPr lang="en-US" sz="1400" kern="1200" dirty="0" smtClean="0">
                  <a:solidFill>
                    <a:schemeClr val="tx1"/>
                  </a:solidFill>
                </a:rPr>
                <a:t>– delivery of </a:t>
              </a:r>
              <a:r>
                <a:rPr lang="en-US" sz="1400" b="1" kern="1200" dirty="0" err="1" smtClean="0">
                  <a:solidFill>
                    <a:schemeClr val="tx1"/>
                  </a:solidFill>
                </a:rPr>
                <a:t>400k</a:t>
              </a:r>
              <a:r>
                <a:rPr lang="en-US" sz="1400" b="1" kern="1200" dirty="0" smtClean="0">
                  <a:solidFill>
                    <a:schemeClr val="tx1"/>
                  </a:solidFill>
                </a:rPr>
                <a:t> </a:t>
              </a:r>
              <a:r>
                <a:rPr lang="en-US" sz="1400" b="0" kern="1200" dirty="0" smtClean="0">
                  <a:solidFill>
                    <a:schemeClr val="tx1"/>
                  </a:solidFill>
                </a:rPr>
                <a:t>r</a:t>
              </a:r>
              <a:r>
                <a:rPr lang="en-US" sz="1400" kern="1200" dirty="0" smtClean="0">
                  <a:solidFill>
                    <a:schemeClr val="tx1"/>
                  </a:solidFill>
                </a:rPr>
                <a:t>un rate – £ consequential emergency state)</a:t>
              </a:r>
              <a:endParaRPr lang="en-US" sz="1400" kern="1200" dirty="0">
                <a:solidFill>
                  <a:schemeClr val="tx1"/>
                </a:solidFill>
              </a:endParaRPr>
            </a:p>
          </p:txBody>
        </p:sp>
      </p:grpSp>
      <p:grpSp>
        <p:nvGrpSpPr>
          <p:cNvPr id="25" name="Group 24"/>
          <p:cNvGrpSpPr/>
          <p:nvPr/>
        </p:nvGrpSpPr>
        <p:grpSpPr>
          <a:xfrm>
            <a:off x="3963253" y="2552834"/>
            <a:ext cx="4544967" cy="4113948"/>
            <a:chOff x="3172843" y="1039311"/>
            <a:chExt cx="4668231" cy="4378754"/>
          </a:xfrm>
        </p:grpSpPr>
        <p:sp>
          <p:nvSpPr>
            <p:cNvPr id="26" name="Oval 25"/>
            <p:cNvSpPr/>
            <p:nvPr/>
          </p:nvSpPr>
          <p:spPr>
            <a:xfrm>
              <a:off x="3172843" y="1039311"/>
              <a:ext cx="4668231" cy="4378754"/>
            </a:xfrm>
            <a:prstGeom prst="ellipse">
              <a:avLst/>
            </a:prstGeom>
            <a:solidFill>
              <a:srgbClr val="F77253"/>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7" name="Oval 4"/>
            <p:cNvSpPr txBox="1"/>
            <p:nvPr/>
          </p:nvSpPr>
          <p:spPr>
            <a:xfrm>
              <a:off x="4691186" y="1302036"/>
              <a:ext cx="1631546" cy="7881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Instigate Emergency </a:t>
              </a:r>
              <a:r>
                <a:rPr lang="en-US" sz="1500" kern="1200" dirty="0" smtClean="0">
                  <a:solidFill>
                    <a:schemeClr val="tx1"/>
                  </a:solidFill>
                </a:rPr>
                <a:t>– for extra-ordinary surge (14 day lead in)</a:t>
              </a:r>
              <a:endParaRPr lang="en-US" sz="1500" kern="1200" dirty="0">
                <a:solidFill>
                  <a:schemeClr val="tx1"/>
                </a:solidFill>
              </a:endParaRPr>
            </a:p>
          </p:txBody>
        </p:sp>
      </p:grpSp>
      <p:grpSp>
        <p:nvGrpSpPr>
          <p:cNvPr id="28" name="Group 27"/>
          <p:cNvGrpSpPr/>
          <p:nvPr/>
        </p:nvGrpSpPr>
        <p:grpSpPr>
          <a:xfrm>
            <a:off x="4597891" y="3713396"/>
            <a:ext cx="3258467" cy="2944012"/>
            <a:chOff x="3730370" y="2334115"/>
            <a:chExt cx="3501173" cy="3501173"/>
          </a:xfrm>
        </p:grpSpPr>
        <p:sp>
          <p:nvSpPr>
            <p:cNvPr id="29" name="Oval 28"/>
            <p:cNvSpPr/>
            <p:nvPr/>
          </p:nvSpPr>
          <p:spPr>
            <a:xfrm>
              <a:off x="3730370" y="2334115"/>
              <a:ext cx="3501173" cy="3501173"/>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0" name="Oval 4"/>
            <p:cNvSpPr txBox="1"/>
            <p:nvPr/>
          </p:nvSpPr>
          <p:spPr>
            <a:xfrm>
              <a:off x="4665184" y="2596703"/>
              <a:ext cx="1631546" cy="7877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sz="1600" kern="1200" dirty="0" smtClean="0">
                <a:solidFill>
                  <a:schemeClr val="tx1"/>
                </a:solidFill>
              </a:endParaRPr>
            </a:p>
            <a:p>
              <a:pPr lvl="0" algn="ctr" defTabSz="711200">
                <a:lnSpc>
                  <a:spcPct val="90000"/>
                </a:lnSpc>
                <a:spcBef>
                  <a:spcPct val="0"/>
                </a:spcBef>
                <a:spcAft>
                  <a:spcPct val="35000"/>
                </a:spcAft>
              </a:pPr>
              <a:endParaRPr lang="en-US" sz="1600" kern="1200" dirty="0" smtClean="0">
                <a:solidFill>
                  <a:schemeClr val="tx1"/>
                </a:solidFill>
              </a:endParaRPr>
            </a:p>
            <a:p>
              <a:pPr lvl="0" algn="ctr" defTabSz="711200">
                <a:lnSpc>
                  <a:spcPct val="90000"/>
                </a:lnSpc>
                <a:spcBef>
                  <a:spcPct val="0"/>
                </a:spcBef>
                <a:spcAft>
                  <a:spcPct val="35000"/>
                </a:spcAft>
              </a:pPr>
              <a:r>
                <a:rPr lang="en-US" sz="1600" b="1" kern="1200" dirty="0" smtClean="0">
                  <a:solidFill>
                    <a:schemeClr val="tx1"/>
                  </a:solidFill>
                </a:rPr>
                <a:t>Normal expanded level </a:t>
              </a:r>
              <a:r>
                <a:rPr lang="en-US" sz="1600" kern="1200" dirty="0" smtClean="0">
                  <a:solidFill>
                    <a:schemeClr val="tx1"/>
                  </a:solidFill>
                </a:rPr>
                <a:t>(local 25% surge/expansion of cohorts – amber level) </a:t>
              </a:r>
              <a:endParaRPr lang="en-US" sz="1600" kern="1200" dirty="0">
                <a:solidFill>
                  <a:schemeClr val="tx1"/>
                </a:solidFill>
              </a:endParaRPr>
            </a:p>
          </p:txBody>
        </p:sp>
      </p:grpSp>
      <p:grpSp>
        <p:nvGrpSpPr>
          <p:cNvPr id="31" name="Group 30"/>
          <p:cNvGrpSpPr/>
          <p:nvPr/>
        </p:nvGrpSpPr>
        <p:grpSpPr>
          <a:xfrm>
            <a:off x="5027196" y="5236886"/>
            <a:ext cx="2420960" cy="1450370"/>
            <a:chOff x="4060368" y="4112128"/>
            <a:chExt cx="2841178" cy="1700636"/>
          </a:xfrm>
        </p:grpSpPr>
        <p:sp>
          <p:nvSpPr>
            <p:cNvPr id="32" name="Oval 31"/>
            <p:cNvSpPr/>
            <p:nvPr/>
          </p:nvSpPr>
          <p:spPr>
            <a:xfrm>
              <a:off x="4060368" y="4112128"/>
              <a:ext cx="2841178" cy="1700636"/>
            </a:xfrm>
            <a:prstGeom prst="ellipse">
              <a:avLst/>
            </a:prstGeom>
            <a:solidFill>
              <a:srgbClr val="00B05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33" name="Oval 4"/>
            <p:cNvSpPr txBox="1"/>
            <p:nvPr/>
          </p:nvSpPr>
          <p:spPr>
            <a:xfrm>
              <a:off x="4476449" y="4537287"/>
              <a:ext cx="2009016" cy="8503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rPr>
                <a:t>Normal base level</a:t>
              </a:r>
            </a:p>
            <a:p>
              <a:pPr lvl="0" algn="ctr" defTabSz="800100">
                <a:lnSpc>
                  <a:spcPct val="90000"/>
                </a:lnSpc>
                <a:spcBef>
                  <a:spcPct val="0"/>
                </a:spcBef>
                <a:spcAft>
                  <a:spcPct val="35000"/>
                </a:spcAft>
              </a:pPr>
              <a:r>
                <a:rPr lang="en-US" sz="1800" kern="1200" dirty="0" smtClean="0">
                  <a:solidFill>
                    <a:schemeClr val="tx1"/>
                  </a:solidFill>
                </a:rPr>
                <a:t>(green level)</a:t>
              </a:r>
              <a:endParaRPr lang="en-US" sz="1800" kern="1200" dirty="0">
                <a:solidFill>
                  <a:schemeClr val="tx1"/>
                </a:solidFill>
              </a:endParaRPr>
            </a:p>
          </p:txBody>
        </p:sp>
      </p:grpSp>
      <p:sp>
        <p:nvSpPr>
          <p:cNvPr id="34" name="TextBox 33"/>
          <p:cNvSpPr txBox="1"/>
          <p:nvPr/>
        </p:nvSpPr>
        <p:spPr>
          <a:xfrm>
            <a:off x="7465422" y="3847071"/>
            <a:ext cx="1260947" cy="724429"/>
          </a:xfrm>
          <a:prstGeom prst="rect">
            <a:avLst/>
          </a:prstGeom>
          <a:solidFill>
            <a:schemeClr val="bg1"/>
          </a:solidFill>
        </p:spPr>
        <p:txBody>
          <a:bodyPr wrap="square" rtlCol="0">
            <a:spAutoFit/>
          </a:bodyPr>
          <a:lstStyle/>
          <a:p>
            <a:pPr defTabSz="695310"/>
            <a:r>
              <a:rPr lang="en-GB" sz="1369" dirty="0">
                <a:solidFill>
                  <a:prstClr val="black"/>
                </a:solidFill>
                <a:latin typeface="Calibri" panose="020F0502020204030204"/>
              </a:rPr>
              <a:t>Up to the funded </a:t>
            </a:r>
            <a:r>
              <a:rPr lang="en-GB" sz="1369" dirty="0" err="1">
                <a:solidFill>
                  <a:prstClr val="black"/>
                </a:solidFill>
                <a:latin typeface="Calibri" panose="020F0502020204030204"/>
              </a:rPr>
              <a:t>200K</a:t>
            </a:r>
            <a:r>
              <a:rPr lang="en-GB" sz="1369" dirty="0">
                <a:solidFill>
                  <a:prstClr val="black"/>
                </a:solidFill>
                <a:latin typeface="Calibri" panose="020F0502020204030204"/>
              </a:rPr>
              <a:t> normal ceiling</a:t>
            </a:r>
          </a:p>
        </p:txBody>
      </p:sp>
      <p:cxnSp>
        <p:nvCxnSpPr>
          <p:cNvPr id="35" name="Straight Arrow Connector 34"/>
          <p:cNvCxnSpPr/>
          <p:nvPr/>
        </p:nvCxnSpPr>
        <p:spPr>
          <a:xfrm flipV="1">
            <a:off x="93921" y="3744722"/>
            <a:ext cx="11948872" cy="24028"/>
          </a:xfrm>
          <a:prstGeom prst="straightConnector1">
            <a:avLst/>
          </a:prstGeom>
          <a:ln w="508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65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8108"/>
            <a:ext cx="10515600" cy="1325563"/>
          </a:xfrm>
        </p:spPr>
        <p:txBody>
          <a:bodyPr>
            <a:normAutofit/>
          </a:bodyPr>
          <a:lstStyle/>
          <a:p>
            <a:r>
              <a:rPr lang="en-GB" sz="3600" dirty="0" smtClean="0"/>
              <a:t>Innovation (digital and models of working</a:t>
            </a:r>
            <a:endParaRPr lang="en-GB" sz="3600" dirty="0"/>
          </a:p>
        </p:txBody>
      </p:sp>
      <p:sp>
        <p:nvSpPr>
          <p:cNvPr id="3" name="Content Placeholder 2"/>
          <p:cNvSpPr>
            <a:spLocks noGrp="1"/>
          </p:cNvSpPr>
          <p:nvPr>
            <p:ph idx="1"/>
          </p:nvPr>
        </p:nvSpPr>
        <p:spPr/>
        <p:txBody>
          <a:bodyPr>
            <a:normAutofit fontScale="70000" lnSpcReduction="20000"/>
          </a:bodyPr>
          <a:lstStyle/>
          <a:p>
            <a:pPr marL="722313" indent="-452438">
              <a:buFont typeface="Wingdings" panose="05000000000000000000" pitchFamily="2" charset="2"/>
              <a:buChar char="Ø"/>
            </a:pPr>
            <a:r>
              <a:rPr lang="en-GB" dirty="0"/>
              <a:t>Vaccine Management Tool (</a:t>
            </a:r>
            <a:r>
              <a:rPr lang="en-GB" dirty="0" err="1"/>
              <a:t>VMT</a:t>
            </a:r>
            <a:r>
              <a:rPr lang="en-GB" dirty="0"/>
              <a:t>) – new digital system in </a:t>
            </a:r>
            <a:r>
              <a:rPr lang="en-GB" dirty="0" err="1"/>
              <a:t>TURAS</a:t>
            </a:r>
            <a:r>
              <a:rPr lang="en-GB" dirty="0"/>
              <a:t> for recording vaccinations </a:t>
            </a:r>
          </a:p>
          <a:p>
            <a:pPr marL="722313" indent="-452438">
              <a:buFont typeface="Wingdings" panose="05000000000000000000" pitchFamily="2" charset="2"/>
              <a:buChar char="Ø"/>
            </a:pPr>
            <a:r>
              <a:rPr lang="en-GB" dirty="0"/>
              <a:t>National Vaccination Scheduling System (</a:t>
            </a:r>
            <a:r>
              <a:rPr lang="en-GB" dirty="0" err="1"/>
              <a:t>NVSS</a:t>
            </a:r>
            <a:r>
              <a:rPr lang="en-GB" dirty="0"/>
              <a:t>) – new digital system created using the service now platform, built to be system for </a:t>
            </a:r>
            <a:r>
              <a:rPr lang="en-GB" dirty="0" err="1"/>
              <a:t>covid</a:t>
            </a:r>
            <a:r>
              <a:rPr lang="en-GB" dirty="0"/>
              <a:t> in 20/21 and then for </a:t>
            </a:r>
            <a:r>
              <a:rPr lang="en-GB" dirty="0" err="1"/>
              <a:t>covid</a:t>
            </a:r>
            <a:r>
              <a:rPr lang="en-GB" dirty="0"/>
              <a:t> and adult flu from 21/22 onwards. </a:t>
            </a:r>
          </a:p>
          <a:p>
            <a:pPr marL="722313" indent="-452438">
              <a:buFont typeface="Wingdings" panose="05000000000000000000" pitchFamily="2" charset="2"/>
              <a:buChar char="Ø"/>
            </a:pPr>
            <a:r>
              <a:rPr lang="en-GB" dirty="0"/>
              <a:t>Portal – for self booking in the </a:t>
            </a:r>
            <a:r>
              <a:rPr lang="en-GB" dirty="0" err="1"/>
              <a:t>NVSS</a:t>
            </a:r>
            <a:r>
              <a:rPr lang="en-GB" dirty="0"/>
              <a:t> system (either going via NHS Inform or straight to </a:t>
            </a:r>
            <a:r>
              <a:rPr lang="en-GB" dirty="0" err="1"/>
              <a:t>NSS</a:t>
            </a:r>
            <a:r>
              <a:rPr lang="en-GB" dirty="0"/>
              <a:t> portal) – first of its kind for Scotland for self booking for a vaccination</a:t>
            </a:r>
          </a:p>
          <a:p>
            <a:pPr marL="722313" indent="-452438">
              <a:buFont typeface="Wingdings" panose="05000000000000000000" pitchFamily="2" charset="2"/>
              <a:buChar char="Ø"/>
            </a:pPr>
            <a:r>
              <a:rPr lang="en-GB" dirty="0"/>
              <a:t>National Contact Centre – Non digital options for people to book, rescheduled, seeking verbal advice </a:t>
            </a:r>
          </a:p>
          <a:p>
            <a:pPr marL="722313" indent="-452438">
              <a:buFont typeface="Wingdings" panose="05000000000000000000" pitchFamily="2" charset="2"/>
              <a:buChar char="Ø"/>
            </a:pPr>
            <a:r>
              <a:rPr lang="en-GB" dirty="0"/>
              <a:t>Mobile Vaccinations – working with SAS, with boards having their own bus, lorries, pop up shops</a:t>
            </a:r>
          </a:p>
          <a:p>
            <a:pPr marL="722313" indent="-452438">
              <a:buFont typeface="Wingdings" panose="05000000000000000000" pitchFamily="2" charset="2"/>
              <a:buChar char="Ø"/>
            </a:pPr>
            <a:r>
              <a:rPr lang="en-GB" dirty="0"/>
              <a:t>Skill Mix – using of military vaccinators, healthcare support workers doing IM vaccinations, the use of  volunteers, retired returning staff, independent contractors</a:t>
            </a:r>
          </a:p>
          <a:p>
            <a:pPr marL="722313" indent="-452438">
              <a:buFont typeface="Wingdings" panose="05000000000000000000" pitchFamily="2" charset="2"/>
              <a:buChar char="Ø"/>
            </a:pPr>
            <a:r>
              <a:rPr lang="en-GB" dirty="0"/>
              <a:t>Multitude of Communications – mass media, local media, popular voices, bespoke video  with targeted messaging, working with universities, churches, schools, carers                      organisations, young scot </a:t>
            </a:r>
            <a:r>
              <a:rPr lang="en-GB" dirty="0" err="1" smtClean="0"/>
              <a:t>etc</a:t>
            </a:r>
            <a:endParaRPr lang="en-GB" dirty="0"/>
          </a:p>
        </p:txBody>
      </p:sp>
    </p:spTree>
    <p:extLst>
      <p:ext uri="{BB962C8B-B14F-4D97-AF65-F5344CB8AC3E}">
        <p14:creationId xmlns:p14="http://schemas.microsoft.com/office/powerpoint/2010/main" val="3752363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189636"/>
            <a:ext cx="10515600" cy="1325563"/>
          </a:xfrm>
        </p:spPr>
        <p:txBody>
          <a:bodyPr>
            <a:normAutofit/>
          </a:bodyPr>
          <a:lstStyle/>
          <a:p>
            <a:r>
              <a:rPr lang="en-GB" sz="3600" dirty="0"/>
              <a:t>B</a:t>
            </a:r>
            <a:r>
              <a:rPr lang="en-GB" sz="3600" dirty="0" smtClean="0"/>
              <a:t>ringing the public with us – buy-in to Covid </a:t>
            </a:r>
            <a:br>
              <a:rPr lang="en-GB" sz="3600" dirty="0" smtClean="0"/>
            </a:br>
            <a:r>
              <a:rPr lang="en-GB" sz="3600" dirty="0" smtClean="0"/>
              <a:t>vaccination in Scotland</a:t>
            </a:r>
            <a:endParaRPr lang="en-GB" sz="3600" dirty="0"/>
          </a:p>
        </p:txBody>
      </p:sp>
      <p:pic>
        <p:nvPicPr>
          <p:cNvPr id="4" name="Picture 3"/>
          <p:cNvPicPr>
            <a:picLocks noChangeAspect="1"/>
          </p:cNvPicPr>
          <p:nvPr/>
        </p:nvPicPr>
        <p:blipFill>
          <a:blip r:embed="rId2"/>
          <a:stretch>
            <a:fillRect/>
          </a:stretch>
        </p:blipFill>
        <p:spPr>
          <a:xfrm>
            <a:off x="338932" y="1784753"/>
            <a:ext cx="4804246" cy="2430949"/>
          </a:xfrm>
          <a:prstGeom prst="rect">
            <a:avLst/>
          </a:prstGeom>
        </p:spPr>
      </p:pic>
      <p:pic>
        <p:nvPicPr>
          <p:cNvPr id="5" name="Picture 4"/>
          <p:cNvPicPr>
            <a:picLocks noChangeAspect="1"/>
          </p:cNvPicPr>
          <p:nvPr/>
        </p:nvPicPr>
        <p:blipFill rotWithShape="1">
          <a:blip r:embed="rId3"/>
          <a:srcRect l="7889" t="25457" r="42556" b="25259"/>
          <a:stretch/>
        </p:blipFill>
        <p:spPr>
          <a:xfrm>
            <a:off x="470957" y="4521109"/>
            <a:ext cx="4005934" cy="2240988"/>
          </a:xfrm>
          <a:prstGeom prst="rect">
            <a:avLst/>
          </a:prstGeom>
        </p:spPr>
      </p:pic>
      <p:sp>
        <p:nvSpPr>
          <p:cNvPr id="6" name="Text Placeholder 2"/>
          <p:cNvSpPr txBox="1">
            <a:spLocks/>
          </p:cNvSpPr>
          <p:nvPr/>
        </p:nvSpPr>
        <p:spPr>
          <a:xfrm>
            <a:off x="338932" y="1463501"/>
            <a:ext cx="4071370" cy="282531"/>
          </a:xfrm>
          <a:prstGeom prst="rect">
            <a:avLst/>
          </a:prstGeom>
          <a:solidFill>
            <a:schemeClr val="bg1"/>
          </a:solidFill>
        </p:spPr>
        <p:txBody>
          <a:bodyPr vert="horz" lIns="91440" tIns="45720" rIns="91440" bIns="45720" rtlCol="0">
            <a:normAutofit fontScale="62500" lnSpcReduction="20000"/>
          </a:bodyPr>
          <a:lstStyle>
            <a:lvl1pPr marL="0" indent="0" algn="l" defTabSz="685784" rtl="0" eaLnBrk="1" latinLnBrk="0" hangingPunct="1">
              <a:lnSpc>
                <a:spcPct val="90000"/>
              </a:lnSpc>
              <a:spcBef>
                <a:spcPts val="750"/>
              </a:spcBef>
              <a:buFont typeface="Arial" panose="020B0604020202020204" pitchFamily="34" charset="0"/>
              <a:buNone/>
              <a:defRPr sz="1369" b="1" kern="1200">
                <a:solidFill>
                  <a:schemeClr val="bg1"/>
                </a:solidFill>
                <a:latin typeface="+mn-lt"/>
                <a:ea typeface="+mn-ea"/>
                <a:cs typeface="+mn-cs"/>
              </a:defRPr>
            </a:lvl1pPr>
            <a:lvl2pPr marL="514338" indent="-171446" algn="l" defTabSz="685784" rtl="0" eaLnBrk="1" latinLnBrk="0" hangingPunct="1">
              <a:lnSpc>
                <a:spcPct val="90000"/>
              </a:lnSpc>
              <a:spcBef>
                <a:spcPts val="375"/>
              </a:spcBef>
              <a:buFont typeface="Arial" panose="020B0604020202020204" pitchFamily="34" charset="0"/>
              <a:buChar char="•"/>
              <a:defRPr sz="572" b="1" kern="1200">
                <a:solidFill>
                  <a:schemeClr val="bg1"/>
                </a:solidFill>
                <a:latin typeface="+mn-lt"/>
                <a:ea typeface="+mn-ea"/>
                <a:cs typeface="+mn-cs"/>
              </a:defRPr>
            </a:lvl2pPr>
            <a:lvl3pPr marL="857230" indent="-171446" algn="l" defTabSz="685784" rtl="0" eaLnBrk="1" latinLnBrk="0" hangingPunct="1">
              <a:lnSpc>
                <a:spcPct val="90000"/>
              </a:lnSpc>
              <a:spcBef>
                <a:spcPts val="375"/>
              </a:spcBef>
              <a:buFont typeface="Arial" panose="020B0604020202020204" pitchFamily="34" charset="0"/>
              <a:buChar char="•"/>
              <a:defRPr sz="572" b="1" kern="1200">
                <a:solidFill>
                  <a:schemeClr val="bg1"/>
                </a:solidFill>
                <a:latin typeface="+mn-lt"/>
                <a:ea typeface="+mn-ea"/>
                <a:cs typeface="+mn-cs"/>
              </a:defRPr>
            </a:lvl3pPr>
            <a:lvl4pPr marL="1200122" indent="-171446" algn="l" defTabSz="685784" rtl="0" eaLnBrk="1" latinLnBrk="0" hangingPunct="1">
              <a:lnSpc>
                <a:spcPct val="90000"/>
              </a:lnSpc>
              <a:spcBef>
                <a:spcPts val="375"/>
              </a:spcBef>
              <a:buFont typeface="Arial" panose="020B0604020202020204" pitchFamily="34" charset="0"/>
              <a:buChar char="•"/>
              <a:defRPr sz="572" b="1" kern="1200">
                <a:solidFill>
                  <a:schemeClr val="bg1"/>
                </a:solidFill>
                <a:latin typeface="+mn-lt"/>
                <a:ea typeface="+mn-ea"/>
                <a:cs typeface="+mn-cs"/>
              </a:defRPr>
            </a:lvl4pPr>
            <a:lvl5pPr marL="1543014" indent="-171446" algn="l" defTabSz="685784" rtl="0" eaLnBrk="1" latinLnBrk="0" hangingPunct="1">
              <a:lnSpc>
                <a:spcPct val="90000"/>
              </a:lnSpc>
              <a:spcBef>
                <a:spcPts val="375"/>
              </a:spcBef>
              <a:buFont typeface="Arial" panose="020B0604020202020204" pitchFamily="34" charset="0"/>
              <a:buChar char="•"/>
              <a:defRPr sz="572" b="1" kern="1200">
                <a:solidFill>
                  <a:schemeClr val="bg1"/>
                </a:solidFill>
                <a:latin typeface="+mn-lt"/>
                <a:ea typeface="+mn-ea"/>
                <a:cs typeface="+mn-cs"/>
              </a:defRPr>
            </a:lvl5pPr>
            <a:lvl6pPr marL="1885906"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8"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90"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82"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200" dirty="0" smtClean="0">
                <a:hlinkClick r:id="rId4"/>
              </a:rPr>
              <a:t>The coronavirus (COVID-19) vaccine </a:t>
            </a:r>
            <a:r>
              <a:rPr lang="en-GB" dirty="0" smtClean="0">
                <a:hlinkClick r:id="rId4"/>
              </a:rPr>
              <a:t>(</a:t>
            </a:r>
            <a:r>
              <a:rPr lang="en-GB" sz="2000" dirty="0" err="1" smtClean="0">
                <a:hlinkClick r:id="rId4"/>
              </a:rPr>
              <a:t>nhsinform.scot</a:t>
            </a:r>
            <a:r>
              <a:rPr lang="en-GB" dirty="0" smtClean="0">
                <a:hlinkClick r:id="rId4"/>
              </a:rPr>
              <a:t>)</a:t>
            </a:r>
            <a:endParaRPr lang="en-GB" dirty="0"/>
          </a:p>
        </p:txBody>
      </p:sp>
      <p:sp>
        <p:nvSpPr>
          <p:cNvPr id="7" name="TextBox 6"/>
          <p:cNvSpPr txBox="1"/>
          <p:nvPr/>
        </p:nvSpPr>
        <p:spPr>
          <a:xfrm>
            <a:off x="569983" y="4290276"/>
            <a:ext cx="5650600" cy="461665"/>
          </a:xfrm>
          <a:prstGeom prst="rect">
            <a:avLst/>
          </a:prstGeom>
          <a:noFill/>
        </p:spPr>
        <p:txBody>
          <a:bodyPr wrap="square" rtlCol="0">
            <a:spAutoFit/>
          </a:bodyPr>
          <a:lstStyle/>
          <a:p>
            <a:r>
              <a:rPr lang="en-GB" sz="1200" dirty="0" smtClean="0">
                <a:hlinkClick r:id="rId5"/>
              </a:rPr>
              <a:t>Lots of Online videos, sharing on Social media – Trusted Voices</a:t>
            </a:r>
          </a:p>
          <a:p>
            <a:endParaRPr lang="en-GB" sz="1200" dirty="0">
              <a:hlinkClick r:id="rId5"/>
            </a:endParaRPr>
          </a:p>
        </p:txBody>
      </p:sp>
      <p:pic>
        <p:nvPicPr>
          <p:cNvPr id="8" name="Picture 7"/>
          <p:cNvPicPr>
            <a:picLocks noChangeAspect="1"/>
          </p:cNvPicPr>
          <p:nvPr/>
        </p:nvPicPr>
        <p:blipFill>
          <a:blip r:embed="rId6"/>
          <a:stretch>
            <a:fillRect/>
          </a:stretch>
        </p:blipFill>
        <p:spPr>
          <a:xfrm>
            <a:off x="5320300" y="1844054"/>
            <a:ext cx="1833400" cy="4927540"/>
          </a:xfrm>
          <a:prstGeom prst="rect">
            <a:avLst/>
          </a:prstGeom>
        </p:spPr>
      </p:pic>
      <p:pic>
        <p:nvPicPr>
          <p:cNvPr id="9" name="Picture 8"/>
          <p:cNvPicPr>
            <a:picLocks noChangeAspect="1"/>
          </p:cNvPicPr>
          <p:nvPr/>
        </p:nvPicPr>
        <p:blipFill>
          <a:blip r:embed="rId7"/>
          <a:stretch>
            <a:fillRect/>
          </a:stretch>
        </p:blipFill>
        <p:spPr>
          <a:xfrm>
            <a:off x="9968773" y="2478131"/>
            <a:ext cx="2120384" cy="3005820"/>
          </a:xfrm>
          <a:prstGeom prst="rect">
            <a:avLst/>
          </a:prstGeom>
        </p:spPr>
      </p:pic>
      <p:pic>
        <p:nvPicPr>
          <p:cNvPr id="10" name="Picture 9"/>
          <p:cNvPicPr>
            <a:picLocks noChangeAspect="1"/>
          </p:cNvPicPr>
          <p:nvPr/>
        </p:nvPicPr>
        <p:blipFill>
          <a:blip r:embed="rId8"/>
          <a:stretch>
            <a:fillRect/>
          </a:stretch>
        </p:blipFill>
        <p:spPr>
          <a:xfrm>
            <a:off x="7351848" y="946862"/>
            <a:ext cx="2284895" cy="2751761"/>
          </a:xfrm>
          <a:prstGeom prst="rect">
            <a:avLst/>
          </a:prstGeom>
        </p:spPr>
      </p:pic>
      <p:pic>
        <p:nvPicPr>
          <p:cNvPr id="11" name="Picture 10"/>
          <p:cNvPicPr>
            <a:picLocks noChangeAspect="1"/>
          </p:cNvPicPr>
          <p:nvPr/>
        </p:nvPicPr>
        <p:blipFill>
          <a:blip r:embed="rId9"/>
          <a:stretch>
            <a:fillRect/>
          </a:stretch>
        </p:blipFill>
        <p:spPr>
          <a:xfrm>
            <a:off x="7349321" y="3899132"/>
            <a:ext cx="2230614" cy="2511631"/>
          </a:xfrm>
          <a:prstGeom prst="rect">
            <a:avLst/>
          </a:prstGeom>
        </p:spPr>
      </p:pic>
    </p:spTree>
    <p:extLst>
      <p:ext uri="{BB962C8B-B14F-4D97-AF65-F5344CB8AC3E}">
        <p14:creationId xmlns:p14="http://schemas.microsoft.com/office/powerpoint/2010/main" val="3054135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by aged 3 months"/>
          <p:cNvPicPr>
            <a:picLocks noChangeAspect="1" noChangeArrowheads="1"/>
          </p:cNvPicPr>
          <p:nvPr/>
        </p:nvPicPr>
        <p:blipFill>
          <a:blip r:embed="rId2" cstate="print"/>
          <a:srcRect/>
          <a:stretch>
            <a:fillRect/>
          </a:stretch>
        </p:blipFill>
        <p:spPr bwMode="auto">
          <a:xfrm>
            <a:off x="4989878" y="1233690"/>
            <a:ext cx="1470495" cy="1470495"/>
          </a:xfrm>
          <a:prstGeom prst="rect">
            <a:avLst/>
          </a:prstGeom>
          <a:noFill/>
          <a:ln w="9525">
            <a:noFill/>
            <a:miter lim="800000"/>
            <a:headEnd/>
            <a:tailEnd/>
          </a:ln>
        </p:spPr>
      </p:pic>
      <p:pic>
        <p:nvPicPr>
          <p:cNvPr id="5" name="Picture 15" descr="ANd9GcThlhntb0RxqAKcGEBWwh1Z0C8XYR8T3dbyQ-My8AkoJPTAHRnf"/>
          <p:cNvPicPr>
            <a:picLocks noChangeAspect="1" noChangeArrowheads="1"/>
          </p:cNvPicPr>
          <p:nvPr/>
        </p:nvPicPr>
        <p:blipFill rotWithShape="1">
          <a:blip r:embed="rId3" cstate="print"/>
          <a:srcRect l="11439" t="6814" r="4244" b="3630"/>
          <a:stretch/>
        </p:blipFill>
        <p:spPr bwMode="auto">
          <a:xfrm>
            <a:off x="6597133" y="1968937"/>
            <a:ext cx="1093573" cy="1161536"/>
          </a:xfrm>
          <a:prstGeom prst="rect">
            <a:avLst/>
          </a:prstGeom>
          <a:noFill/>
          <a:ln w="9525">
            <a:noFill/>
            <a:miter lim="800000"/>
            <a:headEnd/>
            <a:tailEnd/>
          </a:ln>
        </p:spPr>
      </p:pic>
      <p:pic>
        <p:nvPicPr>
          <p:cNvPr id="6" name="Picture 5" descr="ANd9GcSYtDW54ycpaMwHqO1L8_r-golD-XFcOQ4wLPvRzeqK1Lc91WYG9A"/>
          <p:cNvPicPr>
            <a:picLocks noChangeAspect="1" noChangeArrowheads="1"/>
          </p:cNvPicPr>
          <p:nvPr/>
        </p:nvPicPr>
        <p:blipFill rotWithShape="1">
          <a:blip r:embed="rId4" cstate="print"/>
          <a:srcRect l="5442" t="5742" r="890" b="2757"/>
          <a:stretch/>
        </p:blipFill>
        <p:spPr bwMode="auto">
          <a:xfrm>
            <a:off x="6672648" y="3327058"/>
            <a:ext cx="1754659" cy="902043"/>
          </a:xfrm>
          <a:prstGeom prst="rect">
            <a:avLst/>
          </a:prstGeom>
          <a:noFill/>
          <a:ln w="9525">
            <a:noFill/>
            <a:miter lim="800000"/>
            <a:headEnd/>
            <a:tailEnd/>
          </a:ln>
        </p:spPr>
      </p:pic>
      <p:pic>
        <p:nvPicPr>
          <p:cNvPr id="7" name="Picture 11" descr="Pregnant-woman-1-4-12-2"/>
          <p:cNvPicPr>
            <a:picLocks noChangeAspect="1" noChangeArrowheads="1"/>
          </p:cNvPicPr>
          <p:nvPr/>
        </p:nvPicPr>
        <p:blipFill rotWithShape="1">
          <a:blip r:embed="rId5" cstate="print"/>
          <a:srcRect l="6522" t="2884" r="31249" b="3157"/>
          <a:stretch/>
        </p:blipFill>
        <p:spPr bwMode="auto">
          <a:xfrm>
            <a:off x="3649210" y="1785551"/>
            <a:ext cx="1149180" cy="1217141"/>
          </a:xfrm>
          <a:prstGeom prst="rect">
            <a:avLst/>
          </a:prstGeom>
          <a:noFill/>
          <a:ln w="9525">
            <a:noFill/>
            <a:miter lim="800000"/>
            <a:headEnd/>
            <a:tailEnd/>
          </a:ln>
        </p:spPr>
      </p:pic>
      <p:pic>
        <p:nvPicPr>
          <p:cNvPr id="8" name="Picture 7" descr="Couple enjoying brisk walk"/>
          <p:cNvPicPr>
            <a:picLocks noChangeAspect="1" noChangeArrowheads="1"/>
          </p:cNvPicPr>
          <p:nvPr/>
        </p:nvPicPr>
        <p:blipFill>
          <a:blip r:embed="rId6" cstate="print"/>
          <a:srcRect/>
          <a:stretch>
            <a:fillRect/>
          </a:stretch>
        </p:blipFill>
        <p:spPr bwMode="auto">
          <a:xfrm>
            <a:off x="3429965" y="3130473"/>
            <a:ext cx="1368425" cy="1368425"/>
          </a:xfrm>
          <a:prstGeom prst="rect">
            <a:avLst/>
          </a:prstGeom>
          <a:noFill/>
          <a:ln w="9525">
            <a:noFill/>
            <a:miter lim="800000"/>
            <a:headEnd/>
            <a:tailEnd/>
          </a:ln>
        </p:spPr>
      </p:pic>
      <p:pic>
        <p:nvPicPr>
          <p:cNvPr id="9" name="Picture 8" descr="Girl outside"/>
          <p:cNvPicPr>
            <a:picLocks noChangeAspect="1" noChangeArrowheads="1"/>
          </p:cNvPicPr>
          <p:nvPr/>
        </p:nvPicPr>
        <p:blipFill>
          <a:blip r:embed="rId7" cstate="print"/>
          <a:srcRect/>
          <a:stretch>
            <a:fillRect/>
          </a:stretch>
        </p:blipFill>
        <p:spPr bwMode="auto">
          <a:xfrm>
            <a:off x="4929793" y="3949931"/>
            <a:ext cx="1657350" cy="1657350"/>
          </a:xfrm>
          <a:prstGeom prst="rect">
            <a:avLst/>
          </a:prstGeom>
          <a:noFill/>
          <a:ln w="9525">
            <a:noFill/>
            <a:miter lim="800000"/>
            <a:headEnd/>
            <a:tailEnd/>
          </a:ln>
        </p:spPr>
      </p:pic>
      <p:pic>
        <p:nvPicPr>
          <p:cNvPr id="10" name="Picture 17" descr="School%20children%20of%20different%20ages%20260x210_tcm4-633484"/>
          <p:cNvPicPr>
            <a:picLocks noChangeAspect="1" noChangeArrowheads="1"/>
          </p:cNvPicPr>
          <p:nvPr/>
        </p:nvPicPr>
        <p:blipFill rotWithShape="1">
          <a:blip r:embed="rId8" cstate="print"/>
          <a:srcRect l="5966" t="15686" r="1582" b="12526"/>
          <a:stretch/>
        </p:blipFill>
        <p:spPr bwMode="auto">
          <a:xfrm>
            <a:off x="4969400" y="2835877"/>
            <a:ext cx="1532238" cy="982362"/>
          </a:xfrm>
          <a:prstGeom prst="rect">
            <a:avLst/>
          </a:prstGeom>
          <a:noFill/>
          <a:ln w="9525">
            <a:noFill/>
            <a:miter lim="800000"/>
            <a:headEnd/>
            <a:tailEnd/>
          </a:ln>
        </p:spPr>
      </p:pic>
      <p:sp>
        <p:nvSpPr>
          <p:cNvPr id="11" name="TextBox 10"/>
          <p:cNvSpPr txBox="1"/>
          <p:nvPr/>
        </p:nvSpPr>
        <p:spPr>
          <a:xfrm>
            <a:off x="3587378" y="551814"/>
            <a:ext cx="1079847" cy="369332"/>
          </a:xfrm>
          <a:prstGeom prst="rect">
            <a:avLst/>
          </a:prstGeom>
          <a:noFill/>
        </p:spPr>
        <p:txBody>
          <a:bodyPr wrap="none" rtlCol="0">
            <a:spAutoFit/>
          </a:bodyPr>
          <a:lstStyle/>
          <a:p>
            <a:r>
              <a:rPr lang="en-GB" b="1" dirty="0" err="1"/>
              <a:t>Diptheria</a:t>
            </a:r>
            <a:endParaRPr lang="en-GB" b="1" dirty="0"/>
          </a:p>
        </p:txBody>
      </p:sp>
      <p:sp>
        <p:nvSpPr>
          <p:cNvPr id="12" name="TextBox 11"/>
          <p:cNvSpPr txBox="1"/>
          <p:nvPr/>
        </p:nvSpPr>
        <p:spPr>
          <a:xfrm>
            <a:off x="5196871" y="481914"/>
            <a:ext cx="1084015" cy="369332"/>
          </a:xfrm>
          <a:prstGeom prst="rect">
            <a:avLst/>
          </a:prstGeom>
          <a:noFill/>
        </p:spPr>
        <p:txBody>
          <a:bodyPr wrap="none" rtlCol="0">
            <a:spAutoFit/>
          </a:bodyPr>
          <a:lstStyle/>
          <a:p>
            <a:r>
              <a:rPr lang="en-GB" b="1" dirty="0"/>
              <a:t>Rotavirus</a:t>
            </a:r>
          </a:p>
        </p:txBody>
      </p:sp>
      <p:sp>
        <p:nvSpPr>
          <p:cNvPr id="13" name="TextBox 12"/>
          <p:cNvSpPr txBox="1"/>
          <p:nvPr/>
        </p:nvSpPr>
        <p:spPr>
          <a:xfrm>
            <a:off x="6673611" y="864862"/>
            <a:ext cx="2626553" cy="369332"/>
          </a:xfrm>
          <a:prstGeom prst="rect">
            <a:avLst/>
          </a:prstGeom>
          <a:noFill/>
        </p:spPr>
        <p:txBody>
          <a:bodyPr wrap="none" rtlCol="0">
            <a:spAutoFit/>
          </a:bodyPr>
          <a:lstStyle/>
          <a:p>
            <a:r>
              <a:rPr lang="en-GB" b="1" dirty="0"/>
              <a:t>Meningitis B &amp; C &amp; </a:t>
            </a:r>
            <a:r>
              <a:rPr lang="en-GB" b="1" dirty="0" err="1"/>
              <a:t>ACWY</a:t>
            </a:r>
            <a:endParaRPr lang="en-GB" b="1" dirty="0"/>
          </a:p>
        </p:txBody>
      </p:sp>
      <p:sp>
        <p:nvSpPr>
          <p:cNvPr id="14" name="TextBox 13"/>
          <p:cNvSpPr txBox="1"/>
          <p:nvPr/>
        </p:nvSpPr>
        <p:spPr>
          <a:xfrm>
            <a:off x="8427307" y="1638717"/>
            <a:ext cx="510076" cy="369332"/>
          </a:xfrm>
          <a:prstGeom prst="rect">
            <a:avLst/>
          </a:prstGeom>
          <a:noFill/>
        </p:spPr>
        <p:txBody>
          <a:bodyPr wrap="none" rtlCol="0">
            <a:spAutoFit/>
          </a:bodyPr>
          <a:lstStyle/>
          <a:p>
            <a:r>
              <a:rPr lang="en-GB" b="1" dirty="0"/>
              <a:t>Hib</a:t>
            </a:r>
          </a:p>
        </p:txBody>
      </p:sp>
      <p:sp>
        <p:nvSpPr>
          <p:cNvPr id="15" name="TextBox 14"/>
          <p:cNvSpPr txBox="1"/>
          <p:nvPr/>
        </p:nvSpPr>
        <p:spPr>
          <a:xfrm>
            <a:off x="8944070" y="2258701"/>
            <a:ext cx="699230" cy="369332"/>
          </a:xfrm>
          <a:prstGeom prst="rect">
            <a:avLst/>
          </a:prstGeom>
          <a:noFill/>
        </p:spPr>
        <p:txBody>
          <a:bodyPr wrap="none" rtlCol="0">
            <a:spAutoFit/>
          </a:bodyPr>
          <a:lstStyle/>
          <a:p>
            <a:r>
              <a:rPr lang="en-GB" b="1" dirty="0" err="1"/>
              <a:t>HepB</a:t>
            </a:r>
            <a:endParaRPr lang="en-GB" b="1" dirty="0"/>
          </a:p>
        </p:txBody>
      </p:sp>
      <p:sp>
        <p:nvSpPr>
          <p:cNvPr id="16" name="TextBox 15"/>
          <p:cNvSpPr txBox="1"/>
          <p:nvPr/>
        </p:nvSpPr>
        <p:spPr>
          <a:xfrm>
            <a:off x="9293685" y="3130473"/>
            <a:ext cx="970137" cy="369332"/>
          </a:xfrm>
          <a:prstGeom prst="rect">
            <a:avLst/>
          </a:prstGeom>
          <a:noFill/>
        </p:spPr>
        <p:txBody>
          <a:bodyPr wrap="none" rtlCol="0">
            <a:spAutoFit/>
          </a:bodyPr>
          <a:lstStyle/>
          <a:p>
            <a:r>
              <a:rPr lang="en-GB" b="1" dirty="0"/>
              <a:t>Measles</a:t>
            </a:r>
          </a:p>
        </p:txBody>
      </p:sp>
      <p:sp>
        <p:nvSpPr>
          <p:cNvPr id="17" name="TextBox 16"/>
          <p:cNvSpPr txBox="1"/>
          <p:nvPr/>
        </p:nvSpPr>
        <p:spPr>
          <a:xfrm>
            <a:off x="9031408" y="4129566"/>
            <a:ext cx="911275" cy="369332"/>
          </a:xfrm>
          <a:prstGeom prst="rect">
            <a:avLst/>
          </a:prstGeom>
          <a:noFill/>
        </p:spPr>
        <p:txBody>
          <a:bodyPr wrap="none" rtlCol="0">
            <a:spAutoFit/>
          </a:bodyPr>
          <a:lstStyle/>
          <a:p>
            <a:r>
              <a:rPr lang="en-GB" b="1" dirty="0"/>
              <a:t>Mumps</a:t>
            </a:r>
          </a:p>
        </p:txBody>
      </p:sp>
      <p:sp>
        <p:nvSpPr>
          <p:cNvPr id="18" name="TextBox 17"/>
          <p:cNvSpPr txBox="1"/>
          <p:nvPr/>
        </p:nvSpPr>
        <p:spPr>
          <a:xfrm>
            <a:off x="8041259" y="4994636"/>
            <a:ext cx="902811" cy="369332"/>
          </a:xfrm>
          <a:prstGeom prst="rect">
            <a:avLst/>
          </a:prstGeom>
          <a:noFill/>
        </p:spPr>
        <p:txBody>
          <a:bodyPr wrap="none" rtlCol="0">
            <a:spAutoFit/>
          </a:bodyPr>
          <a:lstStyle/>
          <a:p>
            <a:r>
              <a:rPr lang="en-GB" b="1" dirty="0"/>
              <a:t>Rubella</a:t>
            </a:r>
          </a:p>
        </p:txBody>
      </p:sp>
      <p:sp>
        <p:nvSpPr>
          <p:cNvPr id="19" name="TextBox 18"/>
          <p:cNvSpPr txBox="1"/>
          <p:nvPr/>
        </p:nvSpPr>
        <p:spPr>
          <a:xfrm>
            <a:off x="5604632" y="5952633"/>
            <a:ext cx="2382255" cy="369332"/>
          </a:xfrm>
          <a:prstGeom prst="rect">
            <a:avLst/>
          </a:prstGeom>
          <a:noFill/>
        </p:spPr>
        <p:txBody>
          <a:bodyPr wrap="none" rtlCol="0">
            <a:spAutoFit/>
          </a:bodyPr>
          <a:lstStyle/>
          <a:p>
            <a:r>
              <a:rPr lang="en-GB" b="1" dirty="0"/>
              <a:t>Cancers caused by </a:t>
            </a:r>
            <a:r>
              <a:rPr lang="en-GB" b="1" dirty="0" err="1"/>
              <a:t>HPV</a:t>
            </a:r>
            <a:endParaRPr lang="en-GB" b="1" dirty="0"/>
          </a:p>
        </p:txBody>
      </p:sp>
      <p:sp>
        <p:nvSpPr>
          <p:cNvPr id="20" name="TextBox 19"/>
          <p:cNvSpPr txBox="1"/>
          <p:nvPr/>
        </p:nvSpPr>
        <p:spPr>
          <a:xfrm>
            <a:off x="3815405" y="5507056"/>
            <a:ext cx="470000" cy="369332"/>
          </a:xfrm>
          <a:prstGeom prst="rect">
            <a:avLst/>
          </a:prstGeom>
          <a:noFill/>
        </p:spPr>
        <p:txBody>
          <a:bodyPr wrap="none" rtlCol="0">
            <a:spAutoFit/>
          </a:bodyPr>
          <a:lstStyle/>
          <a:p>
            <a:r>
              <a:rPr lang="en-GB" b="1" dirty="0"/>
              <a:t>Flu</a:t>
            </a:r>
          </a:p>
        </p:txBody>
      </p:sp>
      <p:sp>
        <p:nvSpPr>
          <p:cNvPr id="21" name="TextBox 20"/>
          <p:cNvSpPr txBox="1"/>
          <p:nvPr/>
        </p:nvSpPr>
        <p:spPr>
          <a:xfrm>
            <a:off x="2715796" y="4889275"/>
            <a:ext cx="717761" cy="369332"/>
          </a:xfrm>
          <a:prstGeom prst="rect">
            <a:avLst/>
          </a:prstGeom>
          <a:noFill/>
        </p:spPr>
        <p:txBody>
          <a:bodyPr wrap="none" rtlCol="0">
            <a:spAutoFit/>
          </a:bodyPr>
          <a:lstStyle/>
          <a:p>
            <a:r>
              <a:rPr lang="en-GB" b="1" dirty="0"/>
              <a:t>Covid</a:t>
            </a:r>
          </a:p>
        </p:txBody>
      </p:sp>
      <p:sp>
        <p:nvSpPr>
          <p:cNvPr id="22" name="TextBox 21"/>
          <p:cNvSpPr txBox="1"/>
          <p:nvPr/>
        </p:nvSpPr>
        <p:spPr>
          <a:xfrm>
            <a:off x="1143355" y="4065349"/>
            <a:ext cx="1560748" cy="369332"/>
          </a:xfrm>
          <a:prstGeom prst="rect">
            <a:avLst/>
          </a:prstGeom>
          <a:noFill/>
        </p:spPr>
        <p:txBody>
          <a:bodyPr wrap="none" rtlCol="0">
            <a:spAutoFit/>
          </a:bodyPr>
          <a:lstStyle/>
          <a:p>
            <a:r>
              <a:rPr lang="en-GB" b="1" dirty="0"/>
              <a:t>Pneumococcal</a:t>
            </a:r>
          </a:p>
        </p:txBody>
      </p:sp>
      <p:sp>
        <p:nvSpPr>
          <p:cNvPr id="23" name="TextBox 22"/>
          <p:cNvSpPr txBox="1"/>
          <p:nvPr/>
        </p:nvSpPr>
        <p:spPr>
          <a:xfrm>
            <a:off x="1436013" y="3360684"/>
            <a:ext cx="968535" cy="369332"/>
          </a:xfrm>
          <a:prstGeom prst="rect">
            <a:avLst/>
          </a:prstGeom>
          <a:noFill/>
        </p:spPr>
        <p:txBody>
          <a:bodyPr wrap="none" rtlCol="0">
            <a:spAutoFit/>
          </a:bodyPr>
          <a:lstStyle/>
          <a:p>
            <a:r>
              <a:rPr lang="en-GB" b="1" dirty="0"/>
              <a:t>Shingles</a:t>
            </a:r>
          </a:p>
        </p:txBody>
      </p:sp>
      <p:sp>
        <p:nvSpPr>
          <p:cNvPr id="24" name="TextBox 23"/>
          <p:cNvSpPr txBox="1"/>
          <p:nvPr/>
        </p:nvSpPr>
        <p:spPr>
          <a:xfrm>
            <a:off x="1646360" y="2496746"/>
            <a:ext cx="663451" cy="369332"/>
          </a:xfrm>
          <a:prstGeom prst="rect">
            <a:avLst/>
          </a:prstGeom>
          <a:noFill/>
        </p:spPr>
        <p:txBody>
          <a:bodyPr wrap="none" rtlCol="0">
            <a:spAutoFit/>
          </a:bodyPr>
          <a:lstStyle/>
          <a:p>
            <a:r>
              <a:rPr lang="en-GB" b="1" dirty="0"/>
              <a:t>Polio</a:t>
            </a:r>
          </a:p>
        </p:txBody>
      </p:sp>
      <p:sp>
        <p:nvSpPr>
          <p:cNvPr id="25" name="TextBox 24"/>
          <p:cNvSpPr txBox="1"/>
          <p:nvPr/>
        </p:nvSpPr>
        <p:spPr>
          <a:xfrm>
            <a:off x="1781799" y="1766688"/>
            <a:ext cx="922304" cy="369332"/>
          </a:xfrm>
          <a:prstGeom prst="rect">
            <a:avLst/>
          </a:prstGeom>
          <a:noFill/>
        </p:spPr>
        <p:txBody>
          <a:bodyPr wrap="none" rtlCol="0">
            <a:spAutoFit/>
          </a:bodyPr>
          <a:lstStyle/>
          <a:p>
            <a:r>
              <a:rPr lang="en-GB" b="1" dirty="0"/>
              <a:t>Tetanus</a:t>
            </a:r>
          </a:p>
        </p:txBody>
      </p:sp>
      <p:sp>
        <p:nvSpPr>
          <p:cNvPr id="26" name="TextBox 25"/>
          <p:cNvSpPr txBox="1"/>
          <p:nvPr/>
        </p:nvSpPr>
        <p:spPr>
          <a:xfrm>
            <a:off x="1646360" y="1028397"/>
            <a:ext cx="1804148" cy="369332"/>
          </a:xfrm>
          <a:prstGeom prst="rect">
            <a:avLst/>
          </a:prstGeom>
          <a:noFill/>
        </p:spPr>
        <p:txBody>
          <a:bodyPr wrap="none" rtlCol="0">
            <a:spAutoFit/>
          </a:bodyPr>
          <a:lstStyle/>
          <a:p>
            <a:r>
              <a:rPr lang="en-GB" b="1" dirty="0"/>
              <a:t>Whooping cough</a:t>
            </a:r>
          </a:p>
        </p:txBody>
      </p:sp>
    </p:spTree>
    <p:extLst>
      <p:ext uri="{BB962C8B-B14F-4D97-AF65-F5344CB8AC3E}">
        <p14:creationId xmlns:p14="http://schemas.microsoft.com/office/powerpoint/2010/main" val="840127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5818"/>
            <a:ext cx="10515600" cy="1325563"/>
          </a:xfrm>
        </p:spPr>
        <p:txBody>
          <a:bodyPr>
            <a:normAutofit/>
          </a:bodyPr>
          <a:lstStyle/>
          <a:p>
            <a:r>
              <a:rPr lang="en-GB" sz="3600" dirty="0" smtClean="0"/>
              <a:t>Reflections: Positives and Challenges</a:t>
            </a:r>
            <a:endParaRPr lang="en-GB" sz="3600" dirty="0"/>
          </a:p>
        </p:txBody>
      </p:sp>
      <p:sp>
        <p:nvSpPr>
          <p:cNvPr id="4" name="Text Placeholder 2"/>
          <p:cNvSpPr txBox="1">
            <a:spLocks/>
          </p:cNvSpPr>
          <p:nvPr/>
        </p:nvSpPr>
        <p:spPr>
          <a:xfrm>
            <a:off x="838200" y="1534107"/>
            <a:ext cx="5272729" cy="4896873"/>
          </a:xfrm>
          <a:prstGeom prst="rect">
            <a:avLst/>
          </a:prstGeom>
        </p:spPr>
        <p:txBody>
          <a:bodyPr vert="horz" lIns="91440" tIns="45720" rIns="91440" bIns="45720" rtlCol="0">
            <a:noAutofit/>
          </a:bodyPr>
          <a:lstStyle>
            <a:lvl1pPr marL="0" indent="0" algn="l" defTabSz="685784" rtl="0" eaLnBrk="1" latinLnBrk="0" hangingPunct="1">
              <a:lnSpc>
                <a:spcPct val="90000"/>
              </a:lnSpc>
              <a:spcBef>
                <a:spcPts val="750"/>
              </a:spcBef>
              <a:buFont typeface="Arial" panose="020B0604020202020204" pitchFamily="34" charset="0"/>
              <a:buNone/>
              <a:defRPr sz="1369" b="1" kern="1200">
                <a:solidFill>
                  <a:schemeClr val="bg1"/>
                </a:solidFill>
                <a:latin typeface="+mn-lt"/>
                <a:ea typeface="+mn-ea"/>
                <a:cs typeface="+mn-cs"/>
              </a:defRPr>
            </a:lvl1pPr>
            <a:lvl2pPr marL="514338" indent="-171446" algn="l" defTabSz="685784" rtl="0" eaLnBrk="1" latinLnBrk="0" hangingPunct="1">
              <a:lnSpc>
                <a:spcPct val="90000"/>
              </a:lnSpc>
              <a:spcBef>
                <a:spcPts val="375"/>
              </a:spcBef>
              <a:buFont typeface="Arial" panose="020B0604020202020204" pitchFamily="34" charset="0"/>
              <a:buChar char="•"/>
              <a:defRPr sz="572" b="1" kern="1200">
                <a:solidFill>
                  <a:schemeClr val="bg1"/>
                </a:solidFill>
                <a:latin typeface="+mn-lt"/>
                <a:ea typeface="+mn-ea"/>
                <a:cs typeface="+mn-cs"/>
              </a:defRPr>
            </a:lvl2pPr>
            <a:lvl3pPr marL="857230" indent="-171446" algn="l" defTabSz="685784" rtl="0" eaLnBrk="1" latinLnBrk="0" hangingPunct="1">
              <a:lnSpc>
                <a:spcPct val="90000"/>
              </a:lnSpc>
              <a:spcBef>
                <a:spcPts val="375"/>
              </a:spcBef>
              <a:buFont typeface="Arial" panose="020B0604020202020204" pitchFamily="34" charset="0"/>
              <a:buChar char="•"/>
              <a:defRPr sz="572" b="1" kern="1200">
                <a:solidFill>
                  <a:schemeClr val="bg1"/>
                </a:solidFill>
                <a:latin typeface="+mn-lt"/>
                <a:ea typeface="+mn-ea"/>
                <a:cs typeface="+mn-cs"/>
              </a:defRPr>
            </a:lvl3pPr>
            <a:lvl4pPr marL="1200122" indent="-171446" algn="l" defTabSz="685784" rtl="0" eaLnBrk="1" latinLnBrk="0" hangingPunct="1">
              <a:lnSpc>
                <a:spcPct val="90000"/>
              </a:lnSpc>
              <a:spcBef>
                <a:spcPts val="375"/>
              </a:spcBef>
              <a:buFont typeface="Arial" panose="020B0604020202020204" pitchFamily="34" charset="0"/>
              <a:buChar char="•"/>
              <a:defRPr sz="572" b="1" kern="1200">
                <a:solidFill>
                  <a:schemeClr val="bg1"/>
                </a:solidFill>
                <a:latin typeface="+mn-lt"/>
                <a:ea typeface="+mn-ea"/>
                <a:cs typeface="+mn-cs"/>
              </a:defRPr>
            </a:lvl4pPr>
            <a:lvl5pPr marL="1543014" indent="-171446" algn="l" defTabSz="685784" rtl="0" eaLnBrk="1" latinLnBrk="0" hangingPunct="1">
              <a:lnSpc>
                <a:spcPct val="90000"/>
              </a:lnSpc>
              <a:spcBef>
                <a:spcPts val="375"/>
              </a:spcBef>
              <a:buFont typeface="Arial" panose="020B0604020202020204" pitchFamily="34" charset="0"/>
              <a:buChar char="•"/>
              <a:defRPr sz="572" b="1" kern="1200">
                <a:solidFill>
                  <a:schemeClr val="bg1"/>
                </a:solidFill>
                <a:latin typeface="+mn-lt"/>
                <a:ea typeface="+mn-ea"/>
                <a:cs typeface="+mn-cs"/>
              </a:defRPr>
            </a:lvl5pPr>
            <a:lvl6pPr marL="1885906"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8"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90"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82"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000" dirty="0" smtClean="0">
                <a:solidFill>
                  <a:schemeClr val="tx1"/>
                </a:solidFill>
              </a:rPr>
              <a:t>Positives: </a:t>
            </a:r>
          </a:p>
          <a:p>
            <a:pPr marL="342900" indent="-342900">
              <a:buFont typeface="Arial" panose="020B0604020202020204" pitchFamily="34" charset="0"/>
              <a:buChar char="•"/>
            </a:pPr>
            <a:r>
              <a:rPr lang="en-GB" sz="2000" b="0" dirty="0" smtClean="0">
                <a:solidFill>
                  <a:schemeClr val="tx1"/>
                </a:solidFill>
              </a:rPr>
              <a:t>Uptake exceptional </a:t>
            </a:r>
          </a:p>
          <a:p>
            <a:pPr marL="342900" indent="-342900">
              <a:buFont typeface="Arial" panose="020B0604020202020204" pitchFamily="34" charset="0"/>
              <a:buChar char="•"/>
            </a:pPr>
            <a:r>
              <a:rPr lang="en-GB" sz="2000" b="0" dirty="0" smtClean="0">
                <a:solidFill>
                  <a:schemeClr val="tx1"/>
                </a:solidFill>
              </a:rPr>
              <a:t>Systems working together for greater good</a:t>
            </a:r>
          </a:p>
          <a:p>
            <a:pPr marL="342900" indent="-342900">
              <a:buFont typeface="Arial" panose="020B0604020202020204" pitchFamily="34" charset="0"/>
              <a:buChar char="•"/>
            </a:pPr>
            <a:r>
              <a:rPr lang="en-GB" sz="2000" b="0" dirty="0" smtClean="0">
                <a:solidFill>
                  <a:schemeClr val="tx1"/>
                </a:solidFill>
              </a:rPr>
              <a:t>Huge innovation and new systems and ways of working created at speed and with huge personal contributions</a:t>
            </a:r>
          </a:p>
          <a:p>
            <a:pPr marL="342900" indent="-342900">
              <a:buFont typeface="Arial" panose="020B0604020202020204" pitchFamily="34" charset="0"/>
              <a:buChar char="•"/>
            </a:pPr>
            <a:r>
              <a:rPr lang="en-GB" sz="2000" b="0" dirty="0" smtClean="0">
                <a:solidFill>
                  <a:schemeClr val="tx1"/>
                </a:solidFill>
              </a:rPr>
              <a:t>Learning environment – each phase aimed to learn from past endeavours</a:t>
            </a:r>
          </a:p>
          <a:p>
            <a:pPr marL="342900" indent="-342900">
              <a:lnSpc>
                <a:spcPct val="100000"/>
              </a:lnSpc>
              <a:buFont typeface="Arial" panose="020B0604020202020204" pitchFamily="34" charset="0"/>
              <a:buChar char="•"/>
            </a:pPr>
            <a:r>
              <a:rPr lang="en-GB" sz="2000" b="0" dirty="0" smtClean="0">
                <a:solidFill>
                  <a:schemeClr val="tx1"/>
                </a:solidFill>
              </a:rPr>
              <a:t>More than the sum of the parts – the way all national boards, territorial boards, SG, national team, military, councils, police, voluntary sector and the public came together created a strong vaccine outcome for Scotland</a:t>
            </a:r>
            <a:endParaRPr lang="en-GB" sz="2000" b="0" dirty="0">
              <a:solidFill>
                <a:schemeClr val="tx1"/>
              </a:solidFill>
            </a:endParaRPr>
          </a:p>
        </p:txBody>
      </p:sp>
      <p:sp>
        <p:nvSpPr>
          <p:cNvPr id="5" name="Text Placeholder 2"/>
          <p:cNvSpPr txBox="1">
            <a:spLocks/>
          </p:cNvSpPr>
          <p:nvPr/>
        </p:nvSpPr>
        <p:spPr>
          <a:xfrm>
            <a:off x="6096000" y="1293090"/>
            <a:ext cx="5500777" cy="4211500"/>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000" b="1" dirty="0" smtClean="0">
                <a:solidFill>
                  <a:schemeClr val="tx1"/>
                </a:solidFill>
              </a:rPr>
              <a:t>Challenges: </a:t>
            </a:r>
          </a:p>
          <a:p>
            <a:pPr marL="342900" indent="-342900" algn="l">
              <a:buFont typeface="Arial" panose="020B0604020202020204" pitchFamily="34" charset="0"/>
              <a:buChar char="•"/>
            </a:pPr>
            <a:r>
              <a:rPr lang="en-GB" sz="2000" dirty="0" smtClean="0">
                <a:solidFill>
                  <a:schemeClr val="tx1"/>
                </a:solidFill>
              </a:rPr>
              <a:t>Engaging younger people </a:t>
            </a:r>
          </a:p>
          <a:p>
            <a:pPr marL="342900" indent="-342900" algn="l">
              <a:buFont typeface="Arial" panose="020B0604020202020204" pitchFamily="34" charset="0"/>
              <a:buChar char="•"/>
            </a:pPr>
            <a:r>
              <a:rPr lang="en-GB" sz="2000" dirty="0" smtClean="0">
                <a:solidFill>
                  <a:schemeClr val="tx1"/>
                </a:solidFill>
              </a:rPr>
              <a:t>Most detailed and mass logistical programme – therefore tough to see all the parts and delivery and harmony</a:t>
            </a:r>
          </a:p>
          <a:p>
            <a:pPr marL="342900" indent="-342900" algn="l">
              <a:buFont typeface="Arial" panose="020B0604020202020204" pitchFamily="34" charset="0"/>
              <a:buChar char="•"/>
            </a:pPr>
            <a:r>
              <a:rPr lang="en-GB" sz="2000" dirty="0" smtClean="0">
                <a:solidFill>
                  <a:schemeClr val="tx1"/>
                </a:solidFill>
              </a:rPr>
              <a:t>Complex digital environment and increased number of systems – more complexity = more unexpected problem solving to do</a:t>
            </a:r>
          </a:p>
          <a:p>
            <a:pPr marL="342900" indent="-342900" algn="l">
              <a:buFont typeface="Arial" panose="020B0604020202020204" pitchFamily="34" charset="0"/>
              <a:buChar char="•"/>
            </a:pPr>
            <a:r>
              <a:rPr lang="en-GB" sz="2000" dirty="0" smtClean="0">
                <a:solidFill>
                  <a:schemeClr val="tx1"/>
                </a:solidFill>
              </a:rPr>
              <a:t>Constantly needing to adapt messaging to public</a:t>
            </a:r>
          </a:p>
          <a:p>
            <a:pPr marL="342900" indent="-342900" algn="l">
              <a:buFont typeface="Arial" panose="020B0604020202020204" pitchFamily="34" charset="0"/>
              <a:buChar char="•"/>
            </a:pPr>
            <a:r>
              <a:rPr lang="en-GB" sz="2000" dirty="0" smtClean="0">
                <a:solidFill>
                  <a:schemeClr val="tx1"/>
                </a:solidFill>
              </a:rPr>
              <a:t>Highly challenging political environment –high pressure</a:t>
            </a:r>
            <a:endParaRPr lang="en-GB" sz="2000" dirty="0">
              <a:solidFill>
                <a:schemeClr val="tx1"/>
              </a:solidFill>
            </a:endParaRPr>
          </a:p>
        </p:txBody>
      </p:sp>
    </p:spTree>
    <p:extLst>
      <p:ext uri="{BB962C8B-B14F-4D97-AF65-F5344CB8AC3E}">
        <p14:creationId xmlns:p14="http://schemas.microsoft.com/office/powerpoint/2010/main" val="2138136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5746"/>
            <a:ext cx="10515600" cy="1325563"/>
          </a:xfrm>
        </p:spPr>
        <p:txBody>
          <a:bodyPr>
            <a:normAutofit/>
          </a:bodyPr>
          <a:lstStyle/>
          <a:p>
            <a:r>
              <a:rPr lang="en-GB" sz="3600" dirty="0" smtClean="0"/>
              <a:t>Huge Success – Euro Surveillance 25</a:t>
            </a:r>
            <a:r>
              <a:rPr lang="en-GB" sz="3600" baseline="30000" dirty="0" smtClean="0"/>
              <a:t>th</a:t>
            </a:r>
            <a:r>
              <a:rPr lang="en-GB" sz="3600" dirty="0" smtClean="0"/>
              <a:t> </a:t>
            </a:r>
            <a:r>
              <a:rPr lang="en-GB" sz="3600" dirty="0" err="1" smtClean="0"/>
              <a:t>Nov’21</a:t>
            </a:r>
            <a:endParaRPr lang="en-GB" sz="3600" dirty="0"/>
          </a:p>
        </p:txBody>
      </p:sp>
      <p:sp>
        <p:nvSpPr>
          <p:cNvPr id="3" name="Content Placeholder 2"/>
          <p:cNvSpPr>
            <a:spLocks noGrp="1"/>
          </p:cNvSpPr>
          <p:nvPr>
            <p:ph idx="1"/>
          </p:nvPr>
        </p:nvSpPr>
        <p:spPr>
          <a:xfrm>
            <a:off x="838200" y="1559041"/>
            <a:ext cx="10515600" cy="3060411"/>
          </a:xfrm>
        </p:spPr>
        <p:txBody>
          <a:bodyPr>
            <a:normAutofit/>
          </a:bodyPr>
          <a:lstStyle/>
          <a:p>
            <a:pPr marL="546100" indent="-449263">
              <a:buFont typeface="Wingdings" panose="05000000000000000000" pitchFamily="2" charset="2"/>
              <a:buChar char="Ø"/>
            </a:pPr>
            <a:r>
              <a:rPr lang="en-GB" sz="2400" dirty="0">
                <a:latin typeface="Calibri" panose="020F0502020204030204" pitchFamily="34" charset="0"/>
                <a:cs typeface="Calibri" panose="020F0502020204030204" pitchFamily="34" charset="0"/>
              </a:rPr>
              <a:t>Estimated number of deaths directly averted (&gt;60 </a:t>
            </a:r>
            <a:r>
              <a:rPr lang="en-GB" sz="2400" dirty="0" err="1">
                <a:latin typeface="Calibri" panose="020F0502020204030204" pitchFamily="34" charset="0"/>
                <a:cs typeface="Calibri" panose="020F0502020204030204" pitchFamily="34" charset="0"/>
              </a:rPr>
              <a:t>yrs</a:t>
            </a:r>
            <a:r>
              <a:rPr lang="en-GB" sz="2400" dirty="0">
                <a:latin typeface="Calibri" panose="020F0502020204030204" pitchFamily="34" charset="0"/>
                <a:cs typeface="Calibri" panose="020F0502020204030204" pitchFamily="34" charset="0"/>
              </a:rPr>
              <a:t> age) as a result of COVID-19 vaccination in the WHO European Region, (Dec ’20 – Nov ‘21 </a:t>
            </a:r>
          </a:p>
          <a:p>
            <a:pPr marL="546100" indent="-449263">
              <a:buFont typeface="Wingdings" panose="05000000000000000000" pitchFamily="2" charset="2"/>
              <a:buChar char="Ø"/>
            </a:pPr>
            <a:r>
              <a:rPr lang="en-GB" sz="2400" dirty="0">
                <a:latin typeface="Calibri" panose="020F0502020204030204" pitchFamily="34" charset="0"/>
                <a:cs typeface="Calibri" panose="020F0502020204030204" pitchFamily="34" charset="0"/>
              </a:rPr>
              <a:t>Since the Covid-19 Pandemic started - in excess of 1.5 million coronavirus disease (COVID-19) fatalities in the WHO European Region until week 45 in 2021</a:t>
            </a:r>
          </a:p>
          <a:p>
            <a:pPr marL="546100" indent="-449263">
              <a:buFont typeface="Wingdings" panose="05000000000000000000" pitchFamily="2" charset="2"/>
              <a:buChar char="Ø"/>
            </a:pPr>
            <a:r>
              <a:rPr lang="en-GB" sz="2400" dirty="0">
                <a:latin typeface="Calibri" panose="020F0502020204030204" pitchFamily="34" charset="0"/>
                <a:cs typeface="Calibri" panose="020F0502020204030204" pitchFamily="34" charset="0"/>
              </a:rPr>
              <a:t>90.2% deaths in people 60 years and older</a:t>
            </a:r>
          </a:p>
          <a:p>
            <a:pPr marL="546100" indent="-449263">
              <a:buFont typeface="Wingdings" panose="05000000000000000000" pitchFamily="2" charset="2"/>
              <a:buChar char="Ø"/>
            </a:pPr>
            <a:r>
              <a:rPr lang="en-GB" sz="2400" dirty="0">
                <a:latin typeface="Calibri" panose="020F0502020204030204" pitchFamily="34" charset="0"/>
                <a:cs typeface="Calibri" panose="020F0502020204030204" pitchFamily="34" charset="0"/>
              </a:rPr>
              <a:t>Scotland 2</a:t>
            </a:r>
            <a:r>
              <a:rPr lang="en-GB" sz="2400" baseline="30000" dirty="0">
                <a:latin typeface="Calibri" panose="020F0502020204030204" pitchFamily="34" charset="0"/>
                <a:cs typeface="Calibri" panose="020F0502020204030204" pitchFamily="34" charset="0"/>
              </a:rPr>
              <a:t>nd</a:t>
            </a:r>
            <a:r>
              <a:rPr lang="en-GB" sz="2400" dirty="0">
                <a:latin typeface="Calibri" panose="020F0502020204030204" pitchFamily="34" charset="0"/>
                <a:cs typeface="Calibri" panose="020F0502020204030204" pitchFamily="34" charset="0"/>
              </a:rPr>
              <a:t> of 33 countries for deaths averted – over 27,000</a:t>
            </a:r>
          </a:p>
          <a:p>
            <a:endParaRPr lang="en-GB" sz="2400" dirty="0"/>
          </a:p>
        </p:txBody>
      </p:sp>
      <p:graphicFrame>
        <p:nvGraphicFramePr>
          <p:cNvPr id="4" name="Table 3"/>
          <p:cNvGraphicFramePr>
            <a:graphicFrameLocks noGrp="1"/>
          </p:cNvGraphicFramePr>
          <p:nvPr>
            <p:extLst>
              <p:ext uri="{D42A27DB-BD31-4B8C-83A1-F6EECF244321}">
                <p14:modId xmlns:p14="http://schemas.microsoft.com/office/powerpoint/2010/main" val="1677246303"/>
              </p:ext>
            </p:extLst>
          </p:nvPr>
        </p:nvGraphicFramePr>
        <p:xfrm>
          <a:off x="343067" y="4699168"/>
          <a:ext cx="11505865" cy="1992739"/>
        </p:xfrm>
        <a:graphic>
          <a:graphicData uri="http://schemas.openxmlformats.org/drawingml/2006/table">
            <a:tbl>
              <a:tblPr/>
              <a:tblGrid>
                <a:gridCol w="1405794">
                  <a:extLst>
                    <a:ext uri="{9D8B030D-6E8A-4147-A177-3AD203B41FA5}">
                      <a16:colId xmlns:a16="http://schemas.microsoft.com/office/drawing/2014/main" val="346407593"/>
                    </a:ext>
                  </a:extLst>
                </a:gridCol>
                <a:gridCol w="1175757">
                  <a:extLst>
                    <a:ext uri="{9D8B030D-6E8A-4147-A177-3AD203B41FA5}">
                      <a16:colId xmlns:a16="http://schemas.microsoft.com/office/drawing/2014/main" val="3505819660"/>
                    </a:ext>
                  </a:extLst>
                </a:gridCol>
                <a:gridCol w="749117">
                  <a:extLst>
                    <a:ext uri="{9D8B030D-6E8A-4147-A177-3AD203B41FA5}">
                      <a16:colId xmlns:a16="http://schemas.microsoft.com/office/drawing/2014/main" val="1944524658"/>
                    </a:ext>
                  </a:extLst>
                </a:gridCol>
                <a:gridCol w="536637">
                  <a:extLst>
                    <a:ext uri="{9D8B030D-6E8A-4147-A177-3AD203B41FA5}">
                      <a16:colId xmlns:a16="http://schemas.microsoft.com/office/drawing/2014/main" val="3836770845"/>
                    </a:ext>
                  </a:extLst>
                </a:gridCol>
                <a:gridCol w="997552">
                  <a:extLst>
                    <a:ext uri="{9D8B030D-6E8A-4147-A177-3AD203B41FA5}">
                      <a16:colId xmlns:a16="http://schemas.microsoft.com/office/drawing/2014/main" val="3528868043"/>
                    </a:ext>
                  </a:extLst>
                </a:gridCol>
                <a:gridCol w="997552">
                  <a:extLst>
                    <a:ext uri="{9D8B030D-6E8A-4147-A177-3AD203B41FA5}">
                      <a16:colId xmlns:a16="http://schemas.microsoft.com/office/drawing/2014/main" val="3780975724"/>
                    </a:ext>
                  </a:extLst>
                </a:gridCol>
                <a:gridCol w="997552">
                  <a:extLst>
                    <a:ext uri="{9D8B030D-6E8A-4147-A177-3AD203B41FA5}">
                      <a16:colId xmlns:a16="http://schemas.microsoft.com/office/drawing/2014/main" val="2305739456"/>
                    </a:ext>
                  </a:extLst>
                </a:gridCol>
                <a:gridCol w="872447">
                  <a:extLst>
                    <a:ext uri="{9D8B030D-6E8A-4147-A177-3AD203B41FA5}">
                      <a16:colId xmlns:a16="http://schemas.microsoft.com/office/drawing/2014/main" val="1435512125"/>
                    </a:ext>
                  </a:extLst>
                </a:gridCol>
                <a:gridCol w="997552">
                  <a:extLst>
                    <a:ext uri="{9D8B030D-6E8A-4147-A177-3AD203B41FA5}">
                      <a16:colId xmlns:a16="http://schemas.microsoft.com/office/drawing/2014/main" val="182497449"/>
                    </a:ext>
                  </a:extLst>
                </a:gridCol>
                <a:gridCol w="872447">
                  <a:extLst>
                    <a:ext uri="{9D8B030D-6E8A-4147-A177-3AD203B41FA5}">
                      <a16:colId xmlns:a16="http://schemas.microsoft.com/office/drawing/2014/main" val="872773310"/>
                    </a:ext>
                  </a:extLst>
                </a:gridCol>
                <a:gridCol w="1903458">
                  <a:extLst>
                    <a:ext uri="{9D8B030D-6E8A-4147-A177-3AD203B41FA5}">
                      <a16:colId xmlns:a16="http://schemas.microsoft.com/office/drawing/2014/main" val="1078621966"/>
                    </a:ext>
                  </a:extLst>
                </a:gridCol>
              </a:tblGrid>
              <a:tr h="474331">
                <a:tc rowSpan="2">
                  <a:txBody>
                    <a:bodyPr/>
                    <a:lstStyle/>
                    <a:p>
                      <a:pPr algn="l"/>
                      <a:r>
                        <a:rPr lang="en-GB" sz="1600" dirty="0">
                          <a:solidFill>
                            <a:srgbClr val="FFFFFF"/>
                          </a:solidFill>
                          <a:effectLst/>
                        </a:rPr>
                        <a:t>Country</a:t>
                      </a:r>
                    </a:p>
                  </a:txBody>
                  <a:tcPr marL="23859" marR="23859" marT="23859" marB="23859">
                    <a:lnL w="6350" cap="flat" cmpd="sng" algn="ctr">
                      <a:solidFill>
                        <a:srgbClr val="A09235"/>
                      </a:solidFill>
                      <a:prstDash val="solid"/>
                      <a:round/>
                      <a:headEnd type="none" w="med" len="med"/>
                      <a:tailEnd type="none" w="med" len="med"/>
                    </a:lnL>
                    <a:lnR w="6350" cap="flat" cmpd="sng" algn="ctr">
                      <a:solidFill>
                        <a:srgbClr val="809435"/>
                      </a:solidFill>
                      <a:prstDash val="solid"/>
                      <a:round/>
                      <a:headEnd type="none" w="med" len="med"/>
                      <a:tailEnd type="none" w="med" len="med"/>
                    </a:lnR>
                    <a:lnT w="6350" cap="flat" cmpd="sng" algn="ctr">
                      <a:solidFill>
                        <a:srgbClr val="A09235"/>
                      </a:solidFill>
                      <a:prstDash val="solid"/>
                      <a:round/>
                      <a:headEnd type="none" w="med" len="med"/>
                      <a:tailEnd type="none" w="med" len="med"/>
                    </a:lnT>
                    <a:lnB w="6350" cap="flat" cmpd="sng" algn="ctr">
                      <a:solidFill>
                        <a:srgbClr val="48B735"/>
                      </a:solidFill>
                      <a:prstDash val="solid"/>
                      <a:round/>
                      <a:headEnd type="none" w="med" len="med"/>
                      <a:tailEnd type="none" w="med" len="med"/>
                    </a:lnB>
                    <a:solidFill>
                      <a:srgbClr val="00759C"/>
                    </a:solidFill>
                  </a:tcPr>
                </a:tc>
                <a:tc rowSpan="2">
                  <a:txBody>
                    <a:bodyPr/>
                    <a:lstStyle/>
                    <a:p>
                      <a:pPr algn="ctr"/>
                      <a:r>
                        <a:rPr lang="en-GB" sz="1600" dirty="0">
                          <a:solidFill>
                            <a:srgbClr val="FFFFFF"/>
                          </a:solidFill>
                          <a:effectLst/>
                        </a:rPr>
                        <a:t>Vaccines used</a:t>
                      </a:r>
                    </a:p>
                  </a:txBody>
                  <a:tcPr marL="23859" marR="23859" marT="23859" marB="23859">
                    <a:lnL w="6350" cap="flat" cmpd="sng" algn="ctr">
                      <a:solidFill>
                        <a:srgbClr val="809435"/>
                      </a:solidFill>
                      <a:prstDash val="solid"/>
                      <a:round/>
                      <a:headEnd type="none" w="med" len="med"/>
                      <a:tailEnd type="none" w="med" len="med"/>
                    </a:lnL>
                    <a:lnR w="6350" cap="flat" cmpd="sng" algn="ctr">
                      <a:solidFill>
                        <a:srgbClr val="609335"/>
                      </a:solidFill>
                      <a:prstDash val="solid"/>
                      <a:round/>
                      <a:headEnd type="none" w="med" len="med"/>
                      <a:tailEnd type="none" w="med" len="med"/>
                    </a:lnR>
                    <a:lnT w="6350" cap="flat" cmpd="sng" algn="ctr">
                      <a:solidFill>
                        <a:srgbClr val="809435"/>
                      </a:solidFill>
                      <a:prstDash val="solid"/>
                      <a:round/>
                      <a:headEnd type="none" w="med" len="med"/>
                      <a:tailEnd type="none" w="med" len="med"/>
                    </a:lnT>
                    <a:lnB w="6350" cap="flat" cmpd="sng" algn="ctr">
                      <a:solidFill>
                        <a:srgbClr val="48B735"/>
                      </a:solidFill>
                      <a:prstDash val="solid"/>
                      <a:round/>
                      <a:headEnd type="none" w="med" len="med"/>
                      <a:tailEnd type="none" w="med" len="med"/>
                    </a:lnB>
                    <a:solidFill>
                      <a:srgbClr val="00759C"/>
                    </a:solidFill>
                  </a:tcPr>
                </a:tc>
                <a:tc gridSpan="2">
                  <a:txBody>
                    <a:bodyPr/>
                    <a:lstStyle/>
                    <a:p>
                      <a:pPr algn="ctr"/>
                      <a:r>
                        <a:rPr lang="en-GB" sz="1600">
                          <a:solidFill>
                            <a:srgbClr val="FFFFFF"/>
                          </a:solidFill>
                          <a:effectLst/>
                        </a:rPr>
                        <a:t>Vaccination uptake (%)</a:t>
                      </a:r>
                    </a:p>
                  </a:txBody>
                  <a:tcPr marL="23859" marR="23859" marT="23859" marB="23859">
                    <a:lnL w="6350" cap="flat" cmpd="sng" algn="ctr">
                      <a:solidFill>
                        <a:srgbClr val="609335"/>
                      </a:solidFill>
                      <a:prstDash val="solid"/>
                      <a:round/>
                      <a:headEnd type="none" w="med" len="med"/>
                      <a:tailEnd type="none" w="med" len="med"/>
                    </a:lnL>
                    <a:lnR w="6350" cap="flat" cmpd="sng" algn="ctr">
                      <a:solidFill>
                        <a:srgbClr val="489635"/>
                      </a:solidFill>
                      <a:prstDash val="solid"/>
                      <a:round/>
                      <a:headEnd type="none" w="med" len="med"/>
                      <a:tailEnd type="none" w="med" len="med"/>
                    </a:lnR>
                    <a:lnT w="6350" cap="flat" cmpd="sng" algn="ctr">
                      <a:solidFill>
                        <a:srgbClr val="609335"/>
                      </a:solidFill>
                      <a:prstDash val="solid"/>
                      <a:round/>
                      <a:headEnd type="none" w="med" len="med"/>
                      <a:tailEnd type="none" w="med" len="med"/>
                    </a:lnT>
                    <a:lnB w="6350" cap="flat" cmpd="sng" algn="ctr">
                      <a:solidFill>
                        <a:srgbClr val="489635"/>
                      </a:solidFill>
                      <a:prstDash val="solid"/>
                      <a:round/>
                      <a:headEnd type="none" w="med" len="med"/>
                      <a:tailEnd type="none" w="med" len="med"/>
                    </a:lnB>
                    <a:solidFill>
                      <a:srgbClr val="00759C"/>
                    </a:solidFill>
                  </a:tcPr>
                </a:tc>
                <a:tc hMerge="1">
                  <a:txBody>
                    <a:bodyPr/>
                    <a:lstStyle/>
                    <a:p>
                      <a:endParaRPr lang="en-GB"/>
                    </a:p>
                  </a:txBody>
                  <a:tcPr/>
                </a:tc>
                <a:tc gridSpan="4">
                  <a:txBody>
                    <a:bodyPr/>
                    <a:lstStyle/>
                    <a:p>
                      <a:pPr algn="ctr"/>
                      <a:r>
                        <a:rPr lang="en-GB" sz="1600">
                          <a:solidFill>
                            <a:srgbClr val="FFFFFF"/>
                          </a:solidFill>
                          <a:effectLst/>
                        </a:rPr>
                        <a:t>Number of deaths</a:t>
                      </a:r>
                    </a:p>
                  </a:txBody>
                  <a:tcPr marL="23859" marR="23859" marT="23859" marB="23859">
                    <a:lnL w="6350" cap="flat" cmpd="sng" algn="ctr">
                      <a:solidFill>
                        <a:srgbClr val="489635"/>
                      </a:solidFill>
                      <a:prstDash val="solid"/>
                      <a:round/>
                      <a:headEnd type="none" w="med" len="med"/>
                      <a:tailEnd type="none" w="med" len="med"/>
                    </a:lnL>
                    <a:lnR w="6350" cap="flat" cmpd="sng" algn="ctr">
                      <a:solidFill>
                        <a:srgbClr val="789635"/>
                      </a:solidFill>
                      <a:prstDash val="solid"/>
                      <a:round/>
                      <a:headEnd type="none" w="med" len="med"/>
                      <a:tailEnd type="none" w="med" len="med"/>
                    </a:lnR>
                    <a:lnT w="6350" cap="flat" cmpd="sng" algn="ctr">
                      <a:solidFill>
                        <a:srgbClr val="489635"/>
                      </a:solidFill>
                      <a:prstDash val="solid"/>
                      <a:round/>
                      <a:headEnd type="none" w="med" len="med"/>
                      <a:tailEnd type="none" w="med" len="med"/>
                    </a:lnT>
                    <a:lnB w="6350" cap="flat" cmpd="sng" algn="ctr">
                      <a:solidFill>
                        <a:srgbClr val="D09835"/>
                      </a:solidFill>
                      <a:prstDash val="solid"/>
                      <a:round/>
                      <a:headEnd type="none" w="med" len="med"/>
                      <a:tailEnd type="none" w="med" len="med"/>
                    </a:lnB>
                    <a:solidFill>
                      <a:srgbClr val="00759C"/>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3">
                  <a:txBody>
                    <a:bodyPr/>
                    <a:lstStyle/>
                    <a:p>
                      <a:pPr algn="ctr"/>
                      <a:r>
                        <a:rPr lang="en-GB" sz="1600" dirty="0">
                          <a:solidFill>
                            <a:srgbClr val="FFFFFF"/>
                          </a:solidFill>
                          <a:effectLst/>
                        </a:rPr>
                        <a:t>Mortality rate per 100,000</a:t>
                      </a:r>
                    </a:p>
                  </a:txBody>
                  <a:tcPr marL="23859" marR="23859" marT="23859" marB="23859">
                    <a:lnL w="6350" cap="flat" cmpd="sng" algn="ctr">
                      <a:solidFill>
                        <a:srgbClr val="789635"/>
                      </a:solidFill>
                      <a:prstDash val="solid"/>
                      <a:round/>
                      <a:headEnd type="none" w="med" len="med"/>
                      <a:tailEnd type="none" w="med" len="med"/>
                    </a:lnL>
                    <a:lnR w="6350" cap="flat" cmpd="sng" algn="ctr">
                      <a:solidFill>
                        <a:srgbClr val="789635"/>
                      </a:solidFill>
                      <a:prstDash val="solid"/>
                      <a:round/>
                      <a:headEnd type="none" w="med" len="med"/>
                      <a:tailEnd type="none" w="med" len="med"/>
                    </a:lnR>
                    <a:lnT w="6350" cap="flat" cmpd="sng" algn="ctr">
                      <a:solidFill>
                        <a:srgbClr val="789635"/>
                      </a:solidFill>
                      <a:prstDash val="solid"/>
                      <a:round/>
                      <a:headEnd type="none" w="med" len="med"/>
                      <a:tailEnd type="none" w="med" len="med"/>
                    </a:lnT>
                    <a:lnB w="6350" cap="flat" cmpd="sng" algn="ctr">
                      <a:solidFill>
                        <a:srgbClr val="C89D35"/>
                      </a:solidFill>
                      <a:prstDash val="solid"/>
                      <a:round/>
                      <a:headEnd type="none" w="med" len="med"/>
                      <a:tailEnd type="none" w="med" len="med"/>
                    </a:lnB>
                    <a:solidFill>
                      <a:srgbClr val="00759C"/>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73703538"/>
                  </a:ext>
                </a:extLst>
              </a:tr>
              <a:tr h="687643">
                <a:tc vMerge="1">
                  <a:txBody>
                    <a:bodyPr/>
                    <a:lstStyle/>
                    <a:p>
                      <a:endParaRPr lang="en-GB"/>
                    </a:p>
                  </a:txBody>
                  <a:tcPr/>
                </a:tc>
                <a:tc vMerge="1">
                  <a:txBody>
                    <a:bodyPr/>
                    <a:lstStyle/>
                    <a:p>
                      <a:endParaRPr lang="en-GB"/>
                    </a:p>
                  </a:txBody>
                  <a:tcPr/>
                </a:tc>
                <a:tc>
                  <a:txBody>
                    <a:bodyPr/>
                    <a:lstStyle/>
                    <a:p>
                      <a:pPr algn="l"/>
                      <a:r>
                        <a:rPr lang="en-GB" sz="1600">
                          <a:solidFill>
                            <a:srgbClr val="FFFFFF"/>
                          </a:solidFill>
                          <a:effectLst/>
                        </a:rPr>
                        <a:t>Partial</a:t>
                      </a:r>
                    </a:p>
                  </a:txBody>
                  <a:tcPr marL="23859" marR="23859" marT="23859" marB="23859">
                    <a:lnL w="6350" cap="flat" cmpd="sng" algn="ctr">
                      <a:solidFill>
                        <a:srgbClr val="489635"/>
                      </a:solidFill>
                      <a:prstDash val="solid"/>
                      <a:round/>
                      <a:headEnd type="none" w="med" len="med"/>
                      <a:tailEnd type="none" w="med" len="med"/>
                    </a:lnL>
                    <a:lnR w="6350" cap="flat" cmpd="sng" algn="ctr">
                      <a:solidFill>
                        <a:srgbClr val="489635"/>
                      </a:solidFill>
                      <a:prstDash val="solid"/>
                      <a:round/>
                      <a:headEnd type="none" w="med" len="med"/>
                      <a:tailEnd type="none" w="med" len="med"/>
                    </a:lnR>
                    <a:lnT w="6350" cap="flat" cmpd="sng" algn="ctr">
                      <a:solidFill>
                        <a:srgbClr val="489635"/>
                      </a:solidFill>
                      <a:prstDash val="solid"/>
                      <a:round/>
                      <a:headEnd type="none" w="med" len="med"/>
                      <a:tailEnd type="none" w="med" len="med"/>
                    </a:lnT>
                    <a:lnB w="6350" cap="flat" cmpd="sng" algn="ctr">
                      <a:solidFill>
                        <a:srgbClr val="D8B735"/>
                      </a:solidFill>
                      <a:prstDash val="solid"/>
                      <a:round/>
                      <a:headEnd type="none" w="med" len="med"/>
                      <a:tailEnd type="none" w="med" len="med"/>
                    </a:lnB>
                    <a:solidFill>
                      <a:srgbClr val="00759C"/>
                    </a:solidFill>
                  </a:tcPr>
                </a:tc>
                <a:tc>
                  <a:txBody>
                    <a:bodyPr/>
                    <a:lstStyle/>
                    <a:p>
                      <a:pPr algn="ctr"/>
                      <a:r>
                        <a:rPr lang="en-GB" sz="1600">
                          <a:solidFill>
                            <a:srgbClr val="FFFFFF"/>
                          </a:solidFill>
                          <a:effectLst/>
                        </a:rPr>
                        <a:t>Full</a:t>
                      </a:r>
                    </a:p>
                  </a:txBody>
                  <a:tcPr marL="23859" marR="23859" marT="23859" marB="23859">
                    <a:lnL w="6350" cap="flat" cmpd="sng" algn="ctr">
                      <a:solidFill>
                        <a:srgbClr val="489635"/>
                      </a:solidFill>
                      <a:prstDash val="solid"/>
                      <a:round/>
                      <a:headEnd type="none" w="med" len="med"/>
                      <a:tailEnd type="none" w="med" len="med"/>
                    </a:lnL>
                    <a:lnR w="6350" cap="flat" cmpd="sng" algn="ctr">
                      <a:solidFill>
                        <a:srgbClr val="D09835"/>
                      </a:solidFill>
                      <a:prstDash val="solid"/>
                      <a:round/>
                      <a:headEnd type="none" w="med" len="med"/>
                      <a:tailEnd type="none" w="med" len="med"/>
                    </a:lnR>
                    <a:lnT w="6350" cap="flat" cmpd="sng" algn="ctr">
                      <a:solidFill>
                        <a:srgbClr val="489635"/>
                      </a:solidFill>
                      <a:prstDash val="solid"/>
                      <a:round/>
                      <a:headEnd type="none" w="med" len="med"/>
                      <a:tailEnd type="none" w="med" len="med"/>
                    </a:lnT>
                    <a:lnB w="6350" cap="flat" cmpd="sng" algn="ctr">
                      <a:solidFill>
                        <a:srgbClr val="48B735"/>
                      </a:solidFill>
                      <a:prstDash val="solid"/>
                      <a:round/>
                      <a:headEnd type="none" w="med" len="med"/>
                      <a:tailEnd type="none" w="med" len="med"/>
                    </a:lnB>
                    <a:solidFill>
                      <a:srgbClr val="00759C"/>
                    </a:solidFill>
                  </a:tcPr>
                </a:tc>
                <a:tc>
                  <a:txBody>
                    <a:bodyPr/>
                    <a:lstStyle/>
                    <a:p>
                      <a:pPr algn="ctr"/>
                      <a:r>
                        <a:rPr lang="en-GB" sz="1600">
                          <a:solidFill>
                            <a:srgbClr val="FFFFFF"/>
                          </a:solidFill>
                          <a:effectLst/>
                        </a:rPr>
                        <a:t>Observed</a:t>
                      </a:r>
                    </a:p>
                  </a:txBody>
                  <a:tcPr marL="23859" marR="23859" marT="23859" marB="23859">
                    <a:lnL w="6350" cap="flat" cmpd="sng" algn="ctr">
                      <a:solidFill>
                        <a:srgbClr val="D09835"/>
                      </a:solidFill>
                      <a:prstDash val="solid"/>
                      <a:round/>
                      <a:headEnd type="none" w="med" len="med"/>
                      <a:tailEnd type="none" w="med" len="med"/>
                    </a:lnL>
                    <a:lnR w="6350" cap="flat" cmpd="sng" algn="ctr">
                      <a:solidFill>
                        <a:srgbClr val="309935"/>
                      </a:solidFill>
                      <a:prstDash val="solid"/>
                      <a:round/>
                      <a:headEnd type="none" w="med" len="med"/>
                      <a:tailEnd type="none" w="med" len="med"/>
                    </a:lnR>
                    <a:lnT w="6350" cap="flat" cmpd="sng" algn="ctr">
                      <a:solidFill>
                        <a:srgbClr val="D09835"/>
                      </a:solidFill>
                      <a:prstDash val="solid"/>
                      <a:round/>
                      <a:headEnd type="none" w="med" len="med"/>
                      <a:tailEnd type="none" w="med" len="med"/>
                    </a:lnT>
                    <a:lnB w="6350" cap="flat" cmpd="sng" algn="ctr">
                      <a:solidFill>
                        <a:srgbClr val="D8B735"/>
                      </a:solidFill>
                      <a:prstDash val="solid"/>
                      <a:round/>
                      <a:headEnd type="none" w="med" len="med"/>
                      <a:tailEnd type="none" w="med" len="med"/>
                    </a:lnB>
                    <a:solidFill>
                      <a:srgbClr val="00759C"/>
                    </a:solidFill>
                  </a:tcPr>
                </a:tc>
                <a:tc>
                  <a:txBody>
                    <a:bodyPr/>
                    <a:lstStyle/>
                    <a:p>
                      <a:pPr algn="ctr"/>
                      <a:r>
                        <a:rPr lang="en-GB" sz="1600">
                          <a:solidFill>
                            <a:srgbClr val="FFFFFF"/>
                          </a:solidFill>
                          <a:effectLst/>
                        </a:rPr>
                        <a:t>Averted after one dose</a:t>
                      </a:r>
                    </a:p>
                  </a:txBody>
                  <a:tcPr marL="23859" marR="23859" marT="23859" marB="23859">
                    <a:lnL w="6350" cap="flat" cmpd="sng" algn="ctr">
                      <a:solidFill>
                        <a:srgbClr val="309935"/>
                      </a:solidFill>
                      <a:prstDash val="solid"/>
                      <a:round/>
                      <a:headEnd type="none" w="med" len="med"/>
                      <a:tailEnd type="none" w="med" len="med"/>
                    </a:lnL>
                    <a:lnR w="6350" cap="flat" cmpd="sng" algn="ctr">
                      <a:solidFill>
                        <a:srgbClr val="389A35"/>
                      </a:solidFill>
                      <a:prstDash val="solid"/>
                      <a:round/>
                      <a:headEnd type="none" w="med" len="med"/>
                      <a:tailEnd type="none" w="med" len="med"/>
                    </a:lnR>
                    <a:lnT w="6350" cap="flat" cmpd="sng" algn="ctr">
                      <a:solidFill>
                        <a:srgbClr val="309935"/>
                      </a:solidFill>
                      <a:prstDash val="solid"/>
                      <a:round/>
                      <a:headEnd type="none" w="med" len="med"/>
                      <a:tailEnd type="none" w="med" len="med"/>
                    </a:lnT>
                    <a:lnB w="6350" cap="flat" cmpd="sng" algn="ctr">
                      <a:solidFill>
                        <a:srgbClr val="68B835"/>
                      </a:solidFill>
                      <a:prstDash val="solid"/>
                      <a:round/>
                      <a:headEnd type="none" w="med" len="med"/>
                      <a:tailEnd type="none" w="med" len="med"/>
                    </a:lnB>
                    <a:solidFill>
                      <a:srgbClr val="00759C"/>
                    </a:solidFill>
                  </a:tcPr>
                </a:tc>
                <a:tc>
                  <a:txBody>
                    <a:bodyPr/>
                    <a:lstStyle/>
                    <a:p>
                      <a:pPr algn="ctr"/>
                      <a:r>
                        <a:rPr lang="en-GB" sz="1600" dirty="0">
                          <a:solidFill>
                            <a:srgbClr val="FFFFFF"/>
                          </a:solidFill>
                          <a:effectLst/>
                        </a:rPr>
                        <a:t>Averted after two doses</a:t>
                      </a:r>
                    </a:p>
                  </a:txBody>
                  <a:tcPr marL="23859" marR="23859" marT="23859" marB="23859">
                    <a:lnL w="6350" cap="flat" cmpd="sng" algn="ctr">
                      <a:solidFill>
                        <a:srgbClr val="389A35"/>
                      </a:solidFill>
                      <a:prstDash val="solid"/>
                      <a:round/>
                      <a:headEnd type="none" w="med" len="med"/>
                      <a:tailEnd type="none" w="med" len="med"/>
                    </a:lnL>
                    <a:lnR w="6350" cap="flat" cmpd="sng" algn="ctr">
                      <a:solidFill>
                        <a:srgbClr val="389A35"/>
                      </a:solidFill>
                      <a:prstDash val="solid"/>
                      <a:round/>
                      <a:headEnd type="none" w="med" len="med"/>
                      <a:tailEnd type="none" w="med" len="med"/>
                    </a:lnR>
                    <a:lnT w="6350" cap="flat" cmpd="sng" algn="ctr">
                      <a:solidFill>
                        <a:srgbClr val="389A35"/>
                      </a:solidFill>
                      <a:prstDash val="solid"/>
                      <a:round/>
                      <a:headEnd type="none" w="med" len="med"/>
                      <a:tailEnd type="none" w="med" len="med"/>
                    </a:lnT>
                    <a:lnB w="6350" cap="flat" cmpd="sng" algn="ctr">
                      <a:solidFill>
                        <a:srgbClr val="48B735"/>
                      </a:solidFill>
                      <a:prstDash val="solid"/>
                      <a:round/>
                      <a:headEnd type="none" w="med" len="med"/>
                      <a:tailEnd type="none" w="med" len="med"/>
                    </a:lnB>
                    <a:solidFill>
                      <a:srgbClr val="00759C"/>
                    </a:solidFill>
                  </a:tcPr>
                </a:tc>
                <a:tc>
                  <a:txBody>
                    <a:bodyPr/>
                    <a:lstStyle/>
                    <a:p>
                      <a:pPr algn="ctr"/>
                      <a:r>
                        <a:rPr lang="en-GB" sz="1600">
                          <a:solidFill>
                            <a:srgbClr val="FFFFFF"/>
                          </a:solidFill>
                          <a:effectLst/>
                        </a:rPr>
                        <a:t>Averted total</a:t>
                      </a:r>
                    </a:p>
                  </a:txBody>
                  <a:tcPr marL="23859" marR="23859" marT="23859" marB="23859">
                    <a:lnL w="6350" cap="flat" cmpd="sng" algn="ctr">
                      <a:solidFill>
                        <a:srgbClr val="389A35"/>
                      </a:solidFill>
                      <a:prstDash val="solid"/>
                      <a:round/>
                      <a:headEnd type="none" w="med" len="med"/>
                      <a:tailEnd type="none" w="med" len="med"/>
                    </a:lnL>
                    <a:lnR w="6350" cap="flat" cmpd="sng" algn="ctr">
                      <a:solidFill>
                        <a:srgbClr val="C89D35"/>
                      </a:solidFill>
                      <a:prstDash val="solid"/>
                      <a:round/>
                      <a:headEnd type="none" w="med" len="med"/>
                      <a:tailEnd type="none" w="med" len="med"/>
                    </a:lnR>
                    <a:lnT w="6350" cap="flat" cmpd="sng" algn="ctr">
                      <a:solidFill>
                        <a:srgbClr val="389A35"/>
                      </a:solidFill>
                      <a:prstDash val="solid"/>
                      <a:round/>
                      <a:headEnd type="none" w="med" len="med"/>
                      <a:tailEnd type="none" w="med" len="med"/>
                    </a:lnT>
                    <a:lnB w="6350" cap="flat" cmpd="sng" algn="ctr">
                      <a:solidFill>
                        <a:srgbClr val="50B835"/>
                      </a:solidFill>
                      <a:prstDash val="solid"/>
                      <a:round/>
                      <a:headEnd type="none" w="med" len="med"/>
                      <a:tailEnd type="none" w="med" len="med"/>
                    </a:lnB>
                    <a:solidFill>
                      <a:srgbClr val="00759C"/>
                    </a:solidFill>
                  </a:tcPr>
                </a:tc>
                <a:tc>
                  <a:txBody>
                    <a:bodyPr/>
                    <a:lstStyle/>
                    <a:p>
                      <a:pPr algn="ctr"/>
                      <a:r>
                        <a:rPr lang="en-GB" sz="1600">
                          <a:solidFill>
                            <a:srgbClr val="FFFFFF"/>
                          </a:solidFill>
                          <a:effectLst/>
                        </a:rPr>
                        <a:t>Observed</a:t>
                      </a:r>
                    </a:p>
                  </a:txBody>
                  <a:tcPr marL="23859" marR="23859" marT="23859" marB="23859">
                    <a:lnL w="6350" cap="flat" cmpd="sng" algn="ctr">
                      <a:solidFill>
                        <a:srgbClr val="C89D35"/>
                      </a:solidFill>
                      <a:prstDash val="solid"/>
                      <a:round/>
                      <a:headEnd type="none" w="med" len="med"/>
                      <a:tailEnd type="none" w="med" len="med"/>
                    </a:lnL>
                    <a:lnR w="6350" cap="flat" cmpd="sng" algn="ctr">
                      <a:solidFill>
                        <a:srgbClr val="089D35"/>
                      </a:solidFill>
                      <a:prstDash val="solid"/>
                      <a:round/>
                      <a:headEnd type="none" w="med" len="med"/>
                      <a:tailEnd type="none" w="med" len="med"/>
                    </a:lnR>
                    <a:lnT w="6350" cap="flat" cmpd="sng" algn="ctr">
                      <a:solidFill>
                        <a:srgbClr val="C89D35"/>
                      </a:solidFill>
                      <a:prstDash val="solid"/>
                      <a:round/>
                      <a:headEnd type="none" w="med" len="med"/>
                      <a:tailEnd type="none" w="med" len="med"/>
                    </a:lnT>
                    <a:lnB w="6350" cap="flat" cmpd="sng" algn="ctr">
                      <a:solidFill>
                        <a:srgbClr val="D8B735"/>
                      </a:solidFill>
                      <a:prstDash val="solid"/>
                      <a:round/>
                      <a:headEnd type="none" w="med" len="med"/>
                      <a:tailEnd type="none" w="med" len="med"/>
                    </a:lnB>
                    <a:solidFill>
                      <a:srgbClr val="00759C"/>
                    </a:solidFill>
                  </a:tcPr>
                </a:tc>
                <a:tc>
                  <a:txBody>
                    <a:bodyPr/>
                    <a:lstStyle/>
                    <a:p>
                      <a:pPr algn="ctr"/>
                      <a:r>
                        <a:rPr lang="en-GB" sz="1600">
                          <a:solidFill>
                            <a:srgbClr val="FFFFFF"/>
                          </a:solidFill>
                          <a:effectLst/>
                        </a:rPr>
                        <a:t>Total expected</a:t>
                      </a:r>
                    </a:p>
                  </a:txBody>
                  <a:tcPr marL="23859" marR="23859" marT="23859" marB="23859">
                    <a:lnL w="6350" cap="flat" cmpd="sng" algn="ctr">
                      <a:solidFill>
                        <a:srgbClr val="089D35"/>
                      </a:solidFill>
                      <a:prstDash val="solid"/>
                      <a:round/>
                      <a:headEnd type="none" w="med" len="med"/>
                      <a:tailEnd type="none" w="med" len="med"/>
                    </a:lnL>
                    <a:lnR w="6350" cap="flat" cmpd="sng" algn="ctr">
                      <a:solidFill>
                        <a:srgbClr val="089D35"/>
                      </a:solidFill>
                      <a:prstDash val="solid"/>
                      <a:round/>
                      <a:headEnd type="none" w="med" len="med"/>
                      <a:tailEnd type="none" w="med" len="med"/>
                    </a:lnR>
                    <a:lnT w="6350" cap="flat" cmpd="sng" algn="ctr">
                      <a:solidFill>
                        <a:srgbClr val="089D35"/>
                      </a:solidFill>
                      <a:prstDash val="solid"/>
                      <a:round/>
                      <a:headEnd type="none" w="med" len="med"/>
                      <a:tailEnd type="none" w="med" len="med"/>
                    </a:lnT>
                    <a:lnB w="6350" cap="flat" cmpd="sng" algn="ctr">
                      <a:solidFill>
                        <a:srgbClr val="50B835"/>
                      </a:solidFill>
                      <a:prstDash val="solid"/>
                      <a:round/>
                      <a:headEnd type="none" w="med" len="med"/>
                      <a:tailEnd type="none" w="med" len="med"/>
                    </a:lnB>
                    <a:solidFill>
                      <a:srgbClr val="00759C"/>
                    </a:solidFill>
                  </a:tcPr>
                </a:tc>
                <a:tc>
                  <a:txBody>
                    <a:bodyPr/>
                    <a:lstStyle/>
                    <a:p>
                      <a:pPr algn="ctr"/>
                      <a:r>
                        <a:rPr lang="en-GB" sz="1600">
                          <a:solidFill>
                            <a:srgbClr val="FFFFFF"/>
                          </a:solidFill>
                          <a:effectLst/>
                        </a:rPr>
                        <a:t>% expected deaths averted by vaccination</a:t>
                      </a:r>
                    </a:p>
                  </a:txBody>
                  <a:tcPr marL="23859" marR="23859" marT="23859" marB="23859">
                    <a:lnL w="6350" cap="flat" cmpd="sng" algn="ctr">
                      <a:solidFill>
                        <a:srgbClr val="089D35"/>
                      </a:solidFill>
                      <a:prstDash val="solid"/>
                      <a:round/>
                      <a:headEnd type="none" w="med" len="med"/>
                      <a:tailEnd type="none" w="med" len="med"/>
                    </a:lnL>
                    <a:lnR w="6350" cap="flat" cmpd="sng" algn="ctr">
                      <a:solidFill>
                        <a:srgbClr val="089D35"/>
                      </a:solidFill>
                      <a:prstDash val="solid"/>
                      <a:round/>
                      <a:headEnd type="none" w="med" len="med"/>
                      <a:tailEnd type="none" w="med" len="med"/>
                    </a:lnR>
                    <a:lnT w="6350" cap="flat" cmpd="sng" algn="ctr">
                      <a:solidFill>
                        <a:srgbClr val="089D35"/>
                      </a:solidFill>
                      <a:prstDash val="solid"/>
                      <a:round/>
                      <a:headEnd type="none" w="med" len="med"/>
                      <a:tailEnd type="none" w="med" len="med"/>
                    </a:lnT>
                    <a:lnB w="6350" cap="flat" cmpd="sng" algn="ctr">
                      <a:solidFill>
                        <a:srgbClr val="68B835"/>
                      </a:solidFill>
                      <a:prstDash val="solid"/>
                      <a:round/>
                      <a:headEnd type="none" w="med" len="med"/>
                      <a:tailEnd type="none" w="med" len="med"/>
                    </a:lnB>
                    <a:solidFill>
                      <a:srgbClr val="00759C"/>
                    </a:solidFill>
                  </a:tcPr>
                </a:tc>
                <a:extLst>
                  <a:ext uri="{0D108BD9-81ED-4DB2-BD59-A6C34878D82A}">
                    <a16:rowId xmlns:a16="http://schemas.microsoft.com/office/drawing/2014/main" val="2926781677"/>
                  </a:ext>
                </a:extLst>
              </a:tr>
              <a:tr h="678103">
                <a:tc>
                  <a:txBody>
                    <a:bodyPr/>
                    <a:lstStyle/>
                    <a:p>
                      <a:pPr algn="l" fontAlgn="t"/>
                      <a:r>
                        <a:rPr lang="en-GB" sz="1600" dirty="0">
                          <a:effectLst/>
                        </a:rPr>
                        <a:t>United Kingdom (Scotland)</a:t>
                      </a:r>
                    </a:p>
                  </a:txBody>
                  <a:tcPr marL="23859" marR="23859" marT="19088" marB="19088">
                    <a:lnL w="6350" cap="flat" cmpd="sng" algn="ctr">
                      <a:solidFill>
                        <a:srgbClr val="50B835"/>
                      </a:solidFill>
                      <a:prstDash val="solid"/>
                      <a:round/>
                      <a:headEnd type="none" w="med" len="med"/>
                      <a:tailEnd type="none" w="med" len="med"/>
                    </a:lnL>
                    <a:lnR w="6350" cap="flat" cmpd="sng" algn="ctr">
                      <a:solidFill>
                        <a:srgbClr val="68B835"/>
                      </a:solidFill>
                      <a:prstDash val="solid"/>
                      <a:round/>
                      <a:headEnd type="none" w="med" len="med"/>
                      <a:tailEnd type="none" w="med" len="med"/>
                    </a:lnR>
                    <a:lnT w="6350" cap="flat" cmpd="sng" algn="ctr">
                      <a:solidFill>
                        <a:srgbClr val="48B735"/>
                      </a:solidFill>
                      <a:prstDash val="solid"/>
                      <a:round/>
                      <a:headEnd type="none" w="med" len="med"/>
                      <a:tailEnd type="none" w="med" len="med"/>
                    </a:lnT>
                    <a:lnB w="6350" cap="flat" cmpd="sng" algn="ctr">
                      <a:solidFill>
                        <a:srgbClr val="80BE35"/>
                      </a:solidFill>
                      <a:prstDash val="solid"/>
                      <a:round/>
                      <a:headEnd type="none" w="med" len="med"/>
                      <a:tailEnd type="none" w="med" len="med"/>
                    </a:lnB>
                    <a:solidFill>
                      <a:srgbClr val="FFFFFF"/>
                    </a:solidFill>
                  </a:tcPr>
                </a:tc>
                <a:tc>
                  <a:txBody>
                    <a:bodyPr/>
                    <a:lstStyle/>
                    <a:p>
                      <a:pPr algn="ctr" fontAlgn="t"/>
                      <a:r>
                        <a:rPr lang="en-GB" sz="1600" dirty="0">
                          <a:effectLst/>
                        </a:rPr>
                        <a:t>AZ-COM-MOD</a:t>
                      </a:r>
                    </a:p>
                  </a:txBody>
                  <a:tcPr marL="23859" marR="23859" marT="19088" marB="19088">
                    <a:lnL w="6350" cap="flat" cmpd="sng" algn="ctr">
                      <a:solidFill>
                        <a:srgbClr val="68B835"/>
                      </a:solidFill>
                      <a:prstDash val="solid"/>
                      <a:round/>
                      <a:headEnd type="none" w="med" len="med"/>
                      <a:tailEnd type="none" w="med" len="med"/>
                    </a:lnL>
                    <a:lnR w="6350" cap="flat" cmpd="sng" algn="ctr">
                      <a:solidFill>
                        <a:srgbClr val="68B835"/>
                      </a:solidFill>
                      <a:prstDash val="solid"/>
                      <a:round/>
                      <a:headEnd type="none" w="med" len="med"/>
                      <a:tailEnd type="none" w="med" len="med"/>
                    </a:lnR>
                    <a:lnT w="6350" cap="flat" cmpd="sng" algn="ctr">
                      <a:solidFill>
                        <a:srgbClr val="48B735"/>
                      </a:solidFill>
                      <a:prstDash val="solid"/>
                      <a:round/>
                      <a:headEnd type="none" w="med" len="med"/>
                      <a:tailEnd type="none" w="med" len="med"/>
                    </a:lnT>
                    <a:lnB w="6350" cap="flat" cmpd="sng" algn="ctr">
                      <a:solidFill>
                        <a:srgbClr val="F0BD35"/>
                      </a:solidFill>
                      <a:prstDash val="solid"/>
                      <a:round/>
                      <a:headEnd type="none" w="med" len="med"/>
                      <a:tailEnd type="none" w="med" len="med"/>
                    </a:lnB>
                    <a:solidFill>
                      <a:srgbClr val="FFFFFF"/>
                    </a:solidFill>
                  </a:tcPr>
                </a:tc>
                <a:tc>
                  <a:txBody>
                    <a:bodyPr/>
                    <a:lstStyle/>
                    <a:p>
                      <a:pPr algn="ctr" fontAlgn="t"/>
                      <a:r>
                        <a:rPr lang="en-GB" sz="1600">
                          <a:effectLst/>
                        </a:rPr>
                        <a:t>100</a:t>
                      </a:r>
                    </a:p>
                  </a:txBody>
                  <a:tcPr marL="23859" marR="23859" marT="19088" marB="19088">
                    <a:lnL w="6350" cap="flat" cmpd="sng" algn="ctr">
                      <a:solidFill>
                        <a:srgbClr val="68B835"/>
                      </a:solidFill>
                      <a:prstDash val="solid"/>
                      <a:round/>
                      <a:headEnd type="none" w="med" len="med"/>
                      <a:tailEnd type="none" w="med" len="med"/>
                    </a:lnL>
                    <a:lnR w="6350" cap="flat" cmpd="sng" algn="ctr">
                      <a:solidFill>
                        <a:srgbClr val="78BA35"/>
                      </a:solidFill>
                      <a:prstDash val="solid"/>
                      <a:round/>
                      <a:headEnd type="none" w="med" len="med"/>
                      <a:tailEnd type="none" w="med" len="med"/>
                    </a:lnR>
                    <a:lnT w="6350" cap="flat" cmpd="sng" algn="ctr">
                      <a:solidFill>
                        <a:srgbClr val="D8B735"/>
                      </a:solidFill>
                      <a:prstDash val="solid"/>
                      <a:round/>
                      <a:headEnd type="none" w="med" len="med"/>
                      <a:tailEnd type="none" w="med" len="med"/>
                    </a:lnT>
                    <a:lnB w="6350" cap="flat" cmpd="sng" algn="ctr">
                      <a:solidFill>
                        <a:srgbClr val="08BE35"/>
                      </a:solidFill>
                      <a:prstDash val="solid"/>
                      <a:round/>
                      <a:headEnd type="none" w="med" len="med"/>
                      <a:tailEnd type="none" w="med" len="med"/>
                    </a:lnB>
                    <a:solidFill>
                      <a:srgbClr val="FFFFFF"/>
                    </a:solidFill>
                  </a:tcPr>
                </a:tc>
                <a:tc>
                  <a:txBody>
                    <a:bodyPr/>
                    <a:lstStyle/>
                    <a:p>
                      <a:pPr algn="ctr" fontAlgn="t"/>
                      <a:r>
                        <a:rPr lang="en-GB" sz="1600">
                          <a:effectLst/>
                        </a:rPr>
                        <a:t>100</a:t>
                      </a:r>
                    </a:p>
                  </a:txBody>
                  <a:tcPr marL="23859" marR="23859" marT="19088" marB="19088">
                    <a:lnL w="6350" cap="flat" cmpd="sng" algn="ctr">
                      <a:solidFill>
                        <a:srgbClr val="78BA35"/>
                      </a:solidFill>
                      <a:prstDash val="solid"/>
                      <a:round/>
                      <a:headEnd type="none" w="med" len="med"/>
                      <a:tailEnd type="none" w="med" len="med"/>
                    </a:lnL>
                    <a:lnR w="6350" cap="flat" cmpd="sng" algn="ctr">
                      <a:solidFill>
                        <a:srgbClr val="78BA35"/>
                      </a:solidFill>
                      <a:prstDash val="solid"/>
                      <a:round/>
                      <a:headEnd type="none" w="med" len="med"/>
                      <a:tailEnd type="none" w="med" len="med"/>
                    </a:lnR>
                    <a:lnT w="6350" cap="flat" cmpd="sng" algn="ctr">
                      <a:solidFill>
                        <a:srgbClr val="48B735"/>
                      </a:solidFill>
                      <a:prstDash val="solid"/>
                      <a:round/>
                      <a:headEnd type="none" w="med" len="med"/>
                      <a:tailEnd type="none" w="med" len="med"/>
                    </a:lnT>
                    <a:lnB w="6350" cap="flat" cmpd="sng" algn="ctr">
                      <a:solidFill>
                        <a:srgbClr val="B8BC35"/>
                      </a:solidFill>
                      <a:prstDash val="solid"/>
                      <a:round/>
                      <a:headEnd type="none" w="med" len="med"/>
                      <a:tailEnd type="none" w="med" len="med"/>
                    </a:lnB>
                    <a:solidFill>
                      <a:srgbClr val="FFFFFF"/>
                    </a:solidFill>
                  </a:tcPr>
                </a:tc>
                <a:tc>
                  <a:txBody>
                    <a:bodyPr/>
                    <a:lstStyle/>
                    <a:p>
                      <a:pPr algn="ctr" fontAlgn="t"/>
                      <a:r>
                        <a:rPr lang="en-GB" sz="1600" dirty="0">
                          <a:effectLst/>
                        </a:rPr>
                        <a:t>4,585</a:t>
                      </a:r>
                    </a:p>
                  </a:txBody>
                  <a:tcPr marL="23859" marR="23859" marT="19088" marB="19088">
                    <a:lnL w="6350" cap="flat" cmpd="sng" algn="ctr">
                      <a:solidFill>
                        <a:srgbClr val="78BA35"/>
                      </a:solidFill>
                      <a:prstDash val="solid"/>
                      <a:round/>
                      <a:headEnd type="none" w="med" len="med"/>
                      <a:tailEnd type="none" w="med" len="med"/>
                    </a:lnL>
                    <a:lnR w="6350" cap="flat" cmpd="sng" algn="ctr">
                      <a:solidFill>
                        <a:srgbClr val="D8BA35"/>
                      </a:solidFill>
                      <a:prstDash val="solid"/>
                      <a:round/>
                      <a:headEnd type="none" w="med" len="med"/>
                      <a:tailEnd type="none" w="med" len="med"/>
                    </a:lnR>
                    <a:lnT w="6350" cap="flat" cmpd="sng" algn="ctr">
                      <a:solidFill>
                        <a:srgbClr val="D8B735"/>
                      </a:solidFill>
                      <a:prstDash val="solid"/>
                      <a:round/>
                      <a:headEnd type="none" w="med" len="med"/>
                      <a:tailEnd type="none" w="med" len="med"/>
                    </a:lnT>
                    <a:lnB w="6350" cap="flat" cmpd="sng" algn="ctr">
                      <a:solidFill>
                        <a:srgbClr val="F0BD35"/>
                      </a:solidFill>
                      <a:prstDash val="solid"/>
                      <a:round/>
                      <a:headEnd type="none" w="med" len="med"/>
                      <a:tailEnd type="none" w="med" len="med"/>
                    </a:lnB>
                    <a:solidFill>
                      <a:srgbClr val="FFFFFF"/>
                    </a:solidFill>
                  </a:tcPr>
                </a:tc>
                <a:tc>
                  <a:txBody>
                    <a:bodyPr/>
                    <a:lstStyle/>
                    <a:p>
                      <a:pPr algn="ctr" fontAlgn="t"/>
                      <a:r>
                        <a:rPr lang="en-GB" sz="1600">
                          <a:effectLst/>
                        </a:rPr>
                        <a:t>454</a:t>
                      </a:r>
                    </a:p>
                  </a:txBody>
                  <a:tcPr marL="23859" marR="23859" marT="19088" marB="19088">
                    <a:lnL w="6350" cap="flat" cmpd="sng" algn="ctr">
                      <a:solidFill>
                        <a:srgbClr val="D8BA35"/>
                      </a:solidFill>
                      <a:prstDash val="solid"/>
                      <a:round/>
                      <a:headEnd type="none" w="med" len="med"/>
                      <a:tailEnd type="none" w="med" len="med"/>
                    </a:lnL>
                    <a:lnR w="6350" cap="flat" cmpd="sng" algn="ctr">
                      <a:solidFill>
                        <a:srgbClr val="40BC35"/>
                      </a:solidFill>
                      <a:prstDash val="solid"/>
                      <a:round/>
                      <a:headEnd type="none" w="med" len="med"/>
                      <a:tailEnd type="none" w="med" len="med"/>
                    </a:lnR>
                    <a:lnT w="6350" cap="flat" cmpd="sng" algn="ctr">
                      <a:solidFill>
                        <a:srgbClr val="68B835"/>
                      </a:solidFill>
                      <a:prstDash val="solid"/>
                      <a:round/>
                      <a:headEnd type="none" w="med" len="med"/>
                      <a:tailEnd type="none" w="med" len="med"/>
                    </a:lnT>
                    <a:lnB w="6350" cap="flat" cmpd="sng" algn="ctr">
                      <a:solidFill>
                        <a:srgbClr val="80BE35"/>
                      </a:solidFill>
                      <a:prstDash val="solid"/>
                      <a:round/>
                      <a:headEnd type="none" w="med" len="med"/>
                      <a:tailEnd type="none" w="med" len="med"/>
                    </a:lnB>
                    <a:solidFill>
                      <a:srgbClr val="FFFFFF"/>
                    </a:solidFill>
                  </a:tcPr>
                </a:tc>
                <a:tc>
                  <a:txBody>
                    <a:bodyPr/>
                    <a:lstStyle/>
                    <a:p>
                      <a:pPr algn="ctr" fontAlgn="t"/>
                      <a:r>
                        <a:rPr lang="en-GB" sz="1600">
                          <a:effectLst/>
                        </a:rPr>
                        <a:t>27,202</a:t>
                      </a:r>
                    </a:p>
                  </a:txBody>
                  <a:tcPr marL="23859" marR="23859" marT="19088" marB="19088">
                    <a:lnL w="6350" cap="flat" cmpd="sng" algn="ctr">
                      <a:solidFill>
                        <a:srgbClr val="40BC35"/>
                      </a:solidFill>
                      <a:prstDash val="solid"/>
                      <a:round/>
                      <a:headEnd type="none" w="med" len="med"/>
                      <a:tailEnd type="none" w="med" len="med"/>
                    </a:lnL>
                    <a:lnR w="6350" cap="flat" cmpd="sng" algn="ctr">
                      <a:solidFill>
                        <a:srgbClr val="C8BE35"/>
                      </a:solidFill>
                      <a:prstDash val="solid"/>
                      <a:round/>
                      <a:headEnd type="none" w="med" len="med"/>
                      <a:tailEnd type="none" w="med" len="med"/>
                    </a:lnR>
                    <a:lnT w="6350" cap="flat" cmpd="sng" algn="ctr">
                      <a:solidFill>
                        <a:srgbClr val="48B735"/>
                      </a:solidFill>
                      <a:prstDash val="solid"/>
                      <a:round/>
                      <a:headEnd type="none" w="med" len="med"/>
                      <a:tailEnd type="none" w="med" len="med"/>
                    </a:lnT>
                    <a:lnB w="6350" cap="flat" cmpd="sng" algn="ctr">
                      <a:solidFill>
                        <a:srgbClr val="F0BD35"/>
                      </a:solidFill>
                      <a:prstDash val="solid"/>
                      <a:round/>
                      <a:headEnd type="none" w="med" len="med"/>
                      <a:tailEnd type="none" w="med" len="med"/>
                    </a:lnB>
                    <a:solidFill>
                      <a:srgbClr val="FFFFFF"/>
                    </a:solidFill>
                  </a:tcPr>
                </a:tc>
                <a:tc>
                  <a:txBody>
                    <a:bodyPr/>
                    <a:lstStyle/>
                    <a:p>
                      <a:pPr algn="ctr" fontAlgn="t"/>
                      <a:r>
                        <a:rPr lang="en-GB" sz="1600">
                          <a:effectLst/>
                        </a:rPr>
                        <a:t>27,656</a:t>
                      </a:r>
                    </a:p>
                  </a:txBody>
                  <a:tcPr marL="23859" marR="23859" marT="19088" marB="19088">
                    <a:lnL w="6350" cap="flat" cmpd="sng" algn="ctr">
                      <a:solidFill>
                        <a:srgbClr val="C8BE35"/>
                      </a:solidFill>
                      <a:prstDash val="solid"/>
                      <a:round/>
                      <a:headEnd type="none" w="med" len="med"/>
                      <a:tailEnd type="none" w="med" len="med"/>
                    </a:lnL>
                    <a:lnR w="6350" cap="flat" cmpd="sng" algn="ctr">
                      <a:solidFill>
                        <a:srgbClr val="B8BC35"/>
                      </a:solidFill>
                      <a:prstDash val="solid"/>
                      <a:round/>
                      <a:headEnd type="none" w="med" len="med"/>
                      <a:tailEnd type="none" w="med" len="med"/>
                    </a:lnR>
                    <a:lnT w="6350" cap="flat" cmpd="sng" algn="ctr">
                      <a:solidFill>
                        <a:srgbClr val="50B835"/>
                      </a:solidFill>
                      <a:prstDash val="solid"/>
                      <a:round/>
                      <a:headEnd type="none" w="med" len="med"/>
                      <a:tailEnd type="none" w="med" len="med"/>
                    </a:lnT>
                    <a:lnB w="6350" cap="flat" cmpd="sng" algn="ctr">
                      <a:solidFill>
                        <a:srgbClr val="C8BE35"/>
                      </a:solidFill>
                      <a:prstDash val="solid"/>
                      <a:round/>
                      <a:headEnd type="none" w="med" len="med"/>
                      <a:tailEnd type="none" w="med" len="med"/>
                    </a:lnB>
                    <a:solidFill>
                      <a:srgbClr val="FFFFFF"/>
                    </a:solidFill>
                  </a:tcPr>
                </a:tc>
                <a:tc>
                  <a:txBody>
                    <a:bodyPr/>
                    <a:lstStyle/>
                    <a:p>
                      <a:pPr algn="ctr" fontAlgn="t"/>
                      <a:r>
                        <a:rPr lang="en-GB" sz="1600">
                          <a:effectLst/>
                        </a:rPr>
                        <a:t>333.3</a:t>
                      </a:r>
                    </a:p>
                  </a:txBody>
                  <a:tcPr marL="23859" marR="23859" marT="19088" marB="19088">
                    <a:lnL w="6350" cap="flat" cmpd="sng" algn="ctr">
                      <a:solidFill>
                        <a:srgbClr val="B8BC35"/>
                      </a:solidFill>
                      <a:prstDash val="solid"/>
                      <a:round/>
                      <a:headEnd type="none" w="med" len="med"/>
                      <a:tailEnd type="none" w="med" len="med"/>
                    </a:lnL>
                    <a:lnR w="6350" cap="flat" cmpd="sng" algn="ctr">
                      <a:solidFill>
                        <a:srgbClr val="80BE35"/>
                      </a:solidFill>
                      <a:prstDash val="solid"/>
                      <a:round/>
                      <a:headEnd type="none" w="med" len="med"/>
                      <a:tailEnd type="none" w="med" len="med"/>
                    </a:lnR>
                    <a:lnT w="6350" cap="flat" cmpd="sng" algn="ctr">
                      <a:solidFill>
                        <a:srgbClr val="D8B735"/>
                      </a:solidFill>
                      <a:prstDash val="solid"/>
                      <a:round/>
                      <a:headEnd type="none" w="med" len="med"/>
                      <a:tailEnd type="none" w="med" len="med"/>
                    </a:lnT>
                    <a:lnB w="6350" cap="flat" cmpd="sng" algn="ctr">
                      <a:solidFill>
                        <a:srgbClr val="18BD35"/>
                      </a:solidFill>
                      <a:prstDash val="solid"/>
                      <a:round/>
                      <a:headEnd type="none" w="med" len="med"/>
                      <a:tailEnd type="none" w="med" len="med"/>
                    </a:lnB>
                    <a:solidFill>
                      <a:srgbClr val="FFFFFF"/>
                    </a:solidFill>
                  </a:tcPr>
                </a:tc>
                <a:tc>
                  <a:txBody>
                    <a:bodyPr/>
                    <a:lstStyle/>
                    <a:p>
                      <a:pPr algn="ctr" fontAlgn="t"/>
                      <a:r>
                        <a:rPr lang="en-GB" sz="1600" dirty="0">
                          <a:effectLst/>
                        </a:rPr>
                        <a:t>2,343.8</a:t>
                      </a:r>
                    </a:p>
                  </a:txBody>
                  <a:tcPr marL="23859" marR="23859" marT="19088" marB="19088">
                    <a:lnL w="6350" cap="flat" cmpd="sng" algn="ctr">
                      <a:solidFill>
                        <a:srgbClr val="80BE35"/>
                      </a:solidFill>
                      <a:prstDash val="solid"/>
                      <a:round/>
                      <a:headEnd type="none" w="med" len="med"/>
                      <a:tailEnd type="none" w="med" len="med"/>
                    </a:lnL>
                    <a:lnR w="6350" cap="flat" cmpd="sng" algn="ctr">
                      <a:solidFill>
                        <a:srgbClr val="F0BD35"/>
                      </a:solidFill>
                      <a:prstDash val="solid"/>
                      <a:round/>
                      <a:headEnd type="none" w="med" len="med"/>
                      <a:tailEnd type="none" w="med" len="med"/>
                    </a:lnR>
                    <a:lnT w="6350" cap="flat" cmpd="sng" algn="ctr">
                      <a:solidFill>
                        <a:srgbClr val="50B835"/>
                      </a:solidFill>
                      <a:prstDash val="solid"/>
                      <a:round/>
                      <a:headEnd type="none" w="med" len="med"/>
                      <a:tailEnd type="none" w="med" len="med"/>
                    </a:lnT>
                    <a:lnB w="6350" cap="flat" cmpd="sng" algn="ctr">
                      <a:solidFill>
                        <a:srgbClr val="10BF35"/>
                      </a:solidFill>
                      <a:prstDash val="solid"/>
                      <a:round/>
                      <a:headEnd type="none" w="med" len="med"/>
                      <a:tailEnd type="none" w="med" len="med"/>
                    </a:lnB>
                    <a:solidFill>
                      <a:srgbClr val="FFFFFF"/>
                    </a:solidFill>
                  </a:tcPr>
                </a:tc>
                <a:tc>
                  <a:txBody>
                    <a:bodyPr/>
                    <a:lstStyle/>
                    <a:p>
                      <a:pPr algn="ctr" fontAlgn="t"/>
                      <a:r>
                        <a:rPr lang="en-GB" sz="1600" dirty="0">
                          <a:effectLst/>
                        </a:rPr>
                        <a:t>86</a:t>
                      </a:r>
                    </a:p>
                  </a:txBody>
                  <a:tcPr marL="23859" marR="23859" marT="19088" marB="19088">
                    <a:lnL w="6350" cap="flat" cmpd="sng" algn="ctr">
                      <a:solidFill>
                        <a:srgbClr val="F0BD35"/>
                      </a:solidFill>
                      <a:prstDash val="solid"/>
                      <a:round/>
                      <a:headEnd type="none" w="med" len="med"/>
                      <a:tailEnd type="none" w="med" len="med"/>
                    </a:lnL>
                    <a:lnR w="6350" cap="flat" cmpd="sng" algn="ctr">
                      <a:solidFill>
                        <a:srgbClr val="F0BD35"/>
                      </a:solidFill>
                      <a:prstDash val="solid"/>
                      <a:round/>
                      <a:headEnd type="none" w="med" len="med"/>
                      <a:tailEnd type="none" w="med" len="med"/>
                    </a:lnR>
                    <a:lnT w="6350" cap="flat" cmpd="sng" algn="ctr">
                      <a:solidFill>
                        <a:srgbClr val="68B835"/>
                      </a:solidFill>
                      <a:prstDash val="solid"/>
                      <a:round/>
                      <a:headEnd type="none" w="med" len="med"/>
                      <a:tailEnd type="none" w="med" len="med"/>
                    </a:lnT>
                    <a:lnB w="6350" cap="flat" cmpd="sng" algn="ctr">
                      <a:solidFill>
                        <a:srgbClr val="10BF35"/>
                      </a:solidFill>
                      <a:prstDash val="solid"/>
                      <a:round/>
                      <a:headEnd type="none" w="med" len="med"/>
                      <a:tailEnd type="none" w="med" len="med"/>
                    </a:lnB>
                    <a:solidFill>
                      <a:srgbClr val="FFFFFF"/>
                    </a:solidFill>
                  </a:tcPr>
                </a:tc>
                <a:extLst>
                  <a:ext uri="{0D108BD9-81ED-4DB2-BD59-A6C34878D82A}">
                    <a16:rowId xmlns:a16="http://schemas.microsoft.com/office/drawing/2014/main" val="1947209111"/>
                  </a:ext>
                </a:extLst>
              </a:tr>
            </a:tbl>
          </a:graphicData>
        </a:graphic>
      </p:graphicFrame>
    </p:spTree>
    <p:extLst>
      <p:ext uri="{BB962C8B-B14F-4D97-AF65-F5344CB8AC3E}">
        <p14:creationId xmlns:p14="http://schemas.microsoft.com/office/powerpoint/2010/main" val="3258488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93662"/>
            <a:ext cx="10515600" cy="1325563"/>
          </a:xfrm>
        </p:spPr>
        <p:txBody>
          <a:bodyPr>
            <a:normAutofit/>
          </a:bodyPr>
          <a:lstStyle/>
          <a:p>
            <a:pPr algn="ctr"/>
            <a:r>
              <a:rPr lang="en-GB" sz="3600" dirty="0" smtClean="0"/>
              <a:t>Thank you!</a:t>
            </a:r>
            <a:endParaRPr lang="en-GB"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2826" y="1419225"/>
            <a:ext cx="6826347" cy="5119760"/>
          </a:xfrm>
          <a:prstGeom prst="rect">
            <a:avLst/>
          </a:prstGeom>
        </p:spPr>
      </p:pic>
    </p:spTree>
    <p:extLst>
      <p:ext uri="{BB962C8B-B14F-4D97-AF65-F5344CB8AC3E}">
        <p14:creationId xmlns:p14="http://schemas.microsoft.com/office/powerpoint/2010/main" val="2409201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538" y="3224235"/>
            <a:ext cx="10515600" cy="1325563"/>
          </a:xfrm>
        </p:spPr>
        <p:txBody>
          <a:bodyPr>
            <a:noAutofit/>
          </a:bodyPr>
          <a:lstStyle/>
          <a:p>
            <a:pPr algn="ctr"/>
            <a:r>
              <a:rPr lang="en-GB" sz="4000" dirty="0" smtClean="0"/>
              <a:t>NHS Tayside</a:t>
            </a:r>
            <a:br>
              <a:rPr lang="en-GB" sz="4000" dirty="0" smtClean="0"/>
            </a:br>
            <a:r>
              <a:rPr lang="en-GB" sz="4000" dirty="0" smtClean="0"/>
              <a:t>Vaccination Programme Journey</a:t>
            </a:r>
            <a:br>
              <a:rPr lang="en-GB" sz="4000" dirty="0" smtClean="0"/>
            </a:br>
            <a:r>
              <a:rPr lang="en-GB" sz="4000" dirty="0"/>
              <a:t/>
            </a:r>
            <a:br>
              <a:rPr lang="en-GB" sz="4000" dirty="0"/>
            </a:br>
            <a:r>
              <a:rPr lang="en-GB" sz="4000" i="1" dirty="0" smtClean="0"/>
              <a:t>“The Sprinted Marathon!”</a:t>
            </a:r>
            <a:br>
              <a:rPr lang="en-GB" sz="4000" i="1" dirty="0" smtClean="0"/>
            </a:br>
            <a:r>
              <a:rPr lang="en-GB" sz="4000" i="1" dirty="0"/>
              <a:t/>
            </a:r>
            <a:br>
              <a:rPr lang="en-GB" sz="4000" i="1" dirty="0"/>
            </a:br>
            <a:r>
              <a:rPr lang="en-GB" sz="3200" dirty="0" smtClean="0"/>
              <a:t>Lynne Hamilton</a:t>
            </a:r>
            <a:br>
              <a:rPr lang="en-GB" sz="3200" dirty="0" smtClean="0"/>
            </a:br>
            <a:r>
              <a:rPr lang="en-GB" sz="3200" dirty="0" smtClean="0"/>
              <a:t>Public Health Programme Director</a:t>
            </a:r>
            <a:endParaRPr lang="en-GB" sz="3200" dirty="0"/>
          </a:p>
        </p:txBody>
      </p:sp>
    </p:spTree>
    <p:extLst>
      <p:ext uri="{BB962C8B-B14F-4D97-AF65-F5344CB8AC3E}">
        <p14:creationId xmlns:p14="http://schemas.microsoft.com/office/powerpoint/2010/main" val="3950841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The Before ……!</a:t>
            </a:r>
            <a:endParaRPr lang="en-GB" sz="3600" dirty="0"/>
          </a:p>
        </p:txBody>
      </p:sp>
      <p:sp>
        <p:nvSpPr>
          <p:cNvPr id="3" name="Content Placeholder 2"/>
          <p:cNvSpPr>
            <a:spLocks noGrp="1"/>
          </p:cNvSpPr>
          <p:nvPr>
            <p:ph idx="1"/>
          </p:nvPr>
        </p:nvSpPr>
        <p:spPr/>
        <p:txBody>
          <a:bodyPr/>
          <a:lstStyle/>
          <a:p>
            <a:pPr marL="0" indent="0">
              <a:buNone/>
            </a:pPr>
            <a:r>
              <a:rPr lang="en-GB" dirty="0"/>
              <a:t>Pre Covid – General Practice delivery models</a:t>
            </a:r>
            <a:br>
              <a:rPr lang="en-GB" dirty="0"/>
            </a:br>
            <a:r>
              <a:rPr lang="en-GB" dirty="0"/>
              <a:t>Health visitor delivery in communities and care homes, small staff flu clinics with occupational Health and Peer vaccinations</a:t>
            </a:r>
            <a:br>
              <a:rPr lang="en-GB" dirty="0"/>
            </a:br>
            <a:r>
              <a:rPr lang="en-GB" dirty="0"/>
              <a:t/>
            </a:r>
            <a:br>
              <a:rPr lang="en-GB" dirty="0"/>
            </a:br>
            <a:r>
              <a:rPr lang="en-GB" dirty="0"/>
              <a:t>No central team established or venues available.  Pilot undertaken in one NHS hospital site in rural area.</a:t>
            </a:r>
            <a:br>
              <a:rPr lang="en-GB" dirty="0"/>
            </a:br>
            <a:endParaRPr lang="en-GB" dirty="0"/>
          </a:p>
        </p:txBody>
      </p:sp>
      <p:pic>
        <p:nvPicPr>
          <p:cNvPr id="4" name="Picture 3"/>
          <p:cNvPicPr/>
          <p:nvPr/>
        </p:nvPicPr>
        <p:blipFill>
          <a:blip r:embed="rId3" cstate="print"/>
          <a:srcRect/>
          <a:stretch>
            <a:fillRect/>
          </a:stretch>
        </p:blipFill>
        <p:spPr bwMode="auto">
          <a:xfrm>
            <a:off x="332390" y="5649145"/>
            <a:ext cx="1143000" cy="962025"/>
          </a:xfrm>
          <a:prstGeom prst="rect">
            <a:avLst/>
          </a:prstGeom>
          <a:noFill/>
          <a:ln w="9525">
            <a:noFill/>
            <a:miter lim="800000"/>
            <a:headEnd/>
            <a:tailEnd/>
          </a:ln>
        </p:spPr>
      </p:pic>
    </p:spTree>
    <p:extLst>
      <p:ext uri="{BB962C8B-B14F-4D97-AF65-F5344CB8AC3E}">
        <p14:creationId xmlns:p14="http://schemas.microsoft.com/office/powerpoint/2010/main" val="1730470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During ….. the waves!!</a:t>
            </a:r>
            <a:endParaRPr lang="en-GB" sz="3600" dirty="0"/>
          </a:p>
        </p:txBody>
      </p:sp>
      <p:sp>
        <p:nvSpPr>
          <p:cNvPr id="3" name="Content Placeholder 2"/>
          <p:cNvSpPr>
            <a:spLocks noGrp="1"/>
          </p:cNvSpPr>
          <p:nvPr>
            <p:ph idx="1"/>
          </p:nvPr>
        </p:nvSpPr>
        <p:spPr>
          <a:xfrm>
            <a:off x="838200" y="1825624"/>
            <a:ext cx="8120865" cy="4595723"/>
          </a:xfrm>
        </p:spPr>
        <p:txBody>
          <a:bodyPr/>
          <a:lstStyle/>
          <a:p>
            <a:pPr marL="0" indent="0">
              <a:buNone/>
            </a:pPr>
            <a:r>
              <a:rPr lang="en-GB" dirty="0"/>
              <a:t>6</a:t>
            </a:r>
            <a:r>
              <a:rPr lang="en-GB" baseline="30000" dirty="0"/>
              <a:t>th</a:t>
            </a:r>
            <a:r>
              <a:rPr lang="en-GB" dirty="0"/>
              <a:t> Dec 2020 – first staff clinic opens with 6 lanes of vaccinators delivering Pfizer vaccination</a:t>
            </a:r>
            <a:br>
              <a:rPr lang="en-GB" dirty="0"/>
            </a:br>
            <a:endParaRPr lang="en-GB" dirty="0" smtClean="0"/>
          </a:p>
          <a:p>
            <a:pPr marL="0" indent="0">
              <a:buNone/>
            </a:pPr>
            <a:r>
              <a:rPr lang="en-GB" dirty="0" smtClean="0"/>
              <a:t>4</a:t>
            </a:r>
            <a:r>
              <a:rPr lang="en-GB" baseline="30000" dirty="0" smtClean="0"/>
              <a:t>th</a:t>
            </a:r>
            <a:r>
              <a:rPr lang="en-GB" dirty="0" smtClean="0"/>
              <a:t> </a:t>
            </a:r>
            <a:r>
              <a:rPr lang="en-GB" dirty="0"/>
              <a:t>January 2021 – first GP delivery of AZ for those over 80 and central teams established to support care home delivery in partnership with General Practice and health visitors</a:t>
            </a:r>
          </a:p>
        </p:txBody>
      </p:sp>
      <p:pic>
        <p:nvPicPr>
          <p:cNvPr id="4" name="Picture 3" descr="C:\Users\ldonaldson\AppData\Local\Microsoft\Windows\INetCache\IE\Y4EOMAJJ\1081-1242414452ggmy[1].jpg"/>
          <p:cNvPicPr>
            <a:picLocks noChangeAspect="1" noChangeArrowheads="1"/>
          </p:cNvPicPr>
          <p:nvPr/>
        </p:nvPicPr>
        <p:blipFill>
          <a:blip r:embed="rId3" cstate="print"/>
          <a:srcRect/>
          <a:stretch>
            <a:fillRect/>
          </a:stretch>
        </p:blipFill>
        <p:spPr bwMode="auto">
          <a:xfrm>
            <a:off x="8959065" y="1998002"/>
            <a:ext cx="2849999" cy="3118585"/>
          </a:xfrm>
          <a:prstGeom prst="rect">
            <a:avLst/>
          </a:prstGeom>
          <a:noFill/>
        </p:spPr>
      </p:pic>
      <p:pic>
        <p:nvPicPr>
          <p:cNvPr id="5" name="Picture 4"/>
          <p:cNvPicPr/>
          <p:nvPr/>
        </p:nvPicPr>
        <p:blipFill>
          <a:blip r:embed="rId4" cstate="print"/>
          <a:srcRect/>
          <a:stretch>
            <a:fillRect/>
          </a:stretch>
        </p:blipFill>
        <p:spPr bwMode="auto">
          <a:xfrm>
            <a:off x="374432" y="5733228"/>
            <a:ext cx="1143000" cy="962025"/>
          </a:xfrm>
          <a:prstGeom prst="rect">
            <a:avLst/>
          </a:prstGeom>
          <a:noFill/>
          <a:ln w="9525">
            <a:noFill/>
            <a:miter lim="800000"/>
            <a:headEnd/>
            <a:tailEnd/>
          </a:ln>
        </p:spPr>
      </p:pic>
    </p:spTree>
    <p:extLst>
      <p:ext uri="{BB962C8B-B14F-4D97-AF65-F5344CB8AC3E}">
        <p14:creationId xmlns:p14="http://schemas.microsoft.com/office/powerpoint/2010/main" val="2853492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March 2021 and beyond – </a:t>
            </a:r>
            <a:endParaRPr lang="en-GB" sz="3600" dirty="0"/>
          </a:p>
        </p:txBody>
      </p:sp>
      <p:sp>
        <p:nvSpPr>
          <p:cNvPr id="3" name="Content Placeholder 2"/>
          <p:cNvSpPr>
            <a:spLocks noGrp="1"/>
          </p:cNvSpPr>
          <p:nvPr>
            <p:ph idx="1"/>
          </p:nvPr>
        </p:nvSpPr>
        <p:spPr>
          <a:xfrm>
            <a:off x="838200" y="1825625"/>
            <a:ext cx="4863957" cy="2366231"/>
          </a:xfrm>
        </p:spPr>
        <p:txBody>
          <a:bodyPr>
            <a:normAutofit/>
          </a:bodyPr>
          <a:lstStyle/>
          <a:p>
            <a:pPr marL="0" indent="0">
              <a:buNone/>
            </a:pPr>
            <a:r>
              <a:rPr lang="en-GB" sz="3200" dirty="0" smtClean="0"/>
              <a:t>2 Mass Vaccination centres and 3 medium vaccination venues mobilised within a week</a:t>
            </a:r>
            <a:endParaRPr lang="en-GB" sz="3200" dirty="0"/>
          </a:p>
        </p:txBody>
      </p:sp>
      <p:pic>
        <p:nvPicPr>
          <p:cNvPr id="4" name="Picture 6">
            <a:extLst>
              <a:ext uri="{FF2B5EF4-FFF2-40B4-BE49-F238E27FC236}">
                <a16:creationId xmlns:a16="http://schemas.microsoft.com/office/drawing/2014/main" id="{1557FC01-E6D8-40E7-AD4C-3560B8AFB4DE}"/>
              </a:ext>
            </a:extLst>
          </p:cNvPr>
          <p:cNvPicPr>
            <a:picLocks noChangeAspect="1"/>
          </p:cNvPicPr>
          <p:nvPr/>
        </p:nvPicPr>
        <p:blipFill>
          <a:blip r:embed="rId3" cstate="print"/>
          <a:stretch>
            <a:fillRect/>
          </a:stretch>
        </p:blipFill>
        <p:spPr>
          <a:xfrm>
            <a:off x="5702157" y="3845570"/>
            <a:ext cx="3063449" cy="2574756"/>
          </a:xfrm>
          <a:prstGeom prst="rect">
            <a:avLst/>
          </a:prstGeom>
        </p:spPr>
      </p:pic>
      <p:pic>
        <p:nvPicPr>
          <p:cNvPr id="5" name="Picture 4">
            <a:extLst>
              <a:ext uri="{FF2B5EF4-FFF2-40B4-BE49-F238E27FC236}">
                <a16:creationId xmlns:a16="http://schemas.microsoft.com/office/drawing/2014/main" id="{51148768-F5FE-4458-A8C5-53DAFCCA5BCC}"/>
              </a:ext>
            </a:extLst>
          </p:cNvPr>
          <p:cNvPicPr>
            <a:picLocks noChangeAspect="1"/>
          </p:cNvPicPr>
          <p:nvPr/>
        </p:nvPicPr>
        <p:blipFill>
          <a:blip r:embed="rId4" cstate="print"/>
          <a:stretch>
            <a:fillRect/>
          </a:stretch>
        </p:blipFill>
        <p:spPr>
          <a:xfrm>
            <a:off x="2134861" y="3845570"/>
            <a:ext cx="2781700" cy="2633751"/>
          </a:xfrm>
          <a:prstGeom prst="rect">
            <a:avLst/>
          </a:prstGeom>
        </p:spPr>
      </p:pic>
      <p:pic>
        <p:nvPicPr>
          <p:cNvPr id="6" name="Picture 3"/>
          <p:cNvPicPr>
            <a:picLocks noChangeAspect="1" noChangeArrowheads="1"/>
          </p:cNvPicPr>
          <p:nvPr/>
        </p:nvPicPr>
        <p:blipFill>
          <a:blip r:embed="rId5" cstate="print"/>
          <a:srcRect/>
          <a:stretch>
            <a:fillRect/>
          </a:stretch>
        </p:blipFill>
        <p:spPr bwMode="auto">
          <a:xfrm>
            <a:off x="7493689" y="1573906"/>
            <a:ext cx="3498299" cy="1875377"/>
          </a:xfrm>
          <a:prstGeom prst="rect">
            <a:avLst/>
          </a:prstGeom>
          <a:noFill/>
          <a:ln w="9525">
            <a:noFill/>
            <a:miter lim="800000"/>
            <a:headEnd/>
            <a:tailEnd/>
          </a:ln>
        </p:spPr>
      </p:pic>
      <p:pic>
        <p:nvPicPr>
          <p:cNvPr id="7" name="Picture 6"/>
          <p:cNvPicPr/>
          <p:nvPr/>
        </p:nvPicPr>
        <p:blipFill>
          <a:blip r:embed="rId6" cstate="print"/>
          <a:srcRect/>
          <a:stretch>
            <a:fillRect/>
          </a:stretch>
        </p:blipFill>
        <p:spPr bwMode="auto">
          <a:xfrm>
            <a:off x="206266" y="5638635"/>
            <a:ext cx="1143000" cy="962025"/>
          </a:xfrm>
          <a:prstGeom prst="rect">
            <a:avLst/>
          </a:prstGeom>
          <a:noFill/>
          <a:ln w="9525">
            <a:noFill/>
            <a:miter lim="800000"/>
            <a:headEnd/>
            <a:tailEnd/>
          </a:ln>
        </p:spPr>
      </p:pic>
    </p:spTree>
    <p:extLst>
      <p:ext uri="{BB962C8B-B14F-4D97-AF65-F5344CB8AC3E}">
        <p14:creationId xmlns:p14="http://schemas.microsoft.com/office/powerpoint/2010/main" val="3409228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Critical Friends!!</a:t>
            </a:r>
            <a:endParaRPr lang="en-GB" sz="3600" dirty="0"/>
          </a:p>
        </p:txBody>
      </p:sp>
      <p:sp>
        <p:nvSpPr>
          <p:cNvPr id="3" name="Content Placeholder 2"/>
          <p:cNvSpPr>
            <a:spLocks noGrp="1"/>
          </p:cNvSpPr>
          <p:nvPr>
            <p:ph idx="1"/>
          </p:nvPr>
        </p:nvSpPr>
        <p:spPr/>
        <p:txBody>
          <a:bodyPr/>
          <a:lstStyle/>
          <a:p>
            <a:pPr marL="0" indent="0">
              <a:buNone/>
            </a:pPr>
            <a:r>
              <a:rPr lang="en-GB" dirty="0"/>
              <a:t>Local Resilience Partnerships</a:t>
            </a:r>
            <a:br>
              <a:rPr lang="en-GB" dirty="0"/>
            </a:br>
            <a:r>
              <a:rPr lang="en-GB" dirty="0"/>
              <a:t>Local Authorities</a:t>
            </a:r>
            <a:br>
              <a:rPr lang="en-GB" dirty="0"/>
            </a:br>
            <a:r>
              <a:rPr lang="en-GB" dirty="0"/>
              <a:t>Police</a:t>
            </a:r>
            <a:br>
              <a:rPr lang="en-GB" dirty="0"/>
            </a:br>
            <a:r>
              <a:rPr lang="en-GB" dirty="0"/>
              <a:t>Scottish Ambulance Service</a:t>
            </a:r>
            <a:br>
              <a:rPr lang="en-GB" dirty="0"/>
            </a:br>
            <a:r>
              <a:rPr lang="en-GB" dirty="0"/>
              <a:t>Voluntary Organisations </a:t>
            </a:r>
            <a:br>
              <a:rPr lang="en-GB" dirty="0"/>
            </a:br>
            <a:r>
              <a:rPr lang="en-GB" dirty="0"/>
              <a:t>Acute services &amp; 3 </a:t>
            </a:r>
            <a:r>
              <a:rPr lang="en-GB" dirty="0" err="1"/>
              <a:t>HSCPs</a:t>
            </a:r>
            <a:r>
              <a:rPr lang="en-GB" dirty="0"/>
              <a:t/>
            </a:r>
            <a:br>
              <a:rPr lang="en-GB" dirty="0"/>
            </a:br>
            <a:r>
              <a:rPr lang="en-GB" dirty="0"/>
              <a:t>Primary Care</a:t>
            </a:r>
            <a:br>
              <a:rPr lang="en-GB" dirty="0"/>
            </a:br>
            <a:r>
              <a:rPr lang="en-GB" dirty="0"/>
              <a:t>Community Pharmacies</a:t>
            </a:r>
          </a:p>
        </p:txBody>
      </p:sp>
      <p:pic>
        <p:nvPicPr>
          <p:cNvPr id="4" name="Picture 8" descr="service model"/>
          <p:cNvPicPr>
            <a:picLocks noChangeAspect="1" noChangeArrowheads="1"/>
          </p:cNvPicPr>
          <p:nvPr/>
        </p:nvPicPr>
        <p:blipFill>
          <a:blip r:embed="rId3" cstate="print"/>
          <a:srcRect/>
          <a:stretch>
            <a:fillRect/>
          </a:stretch>
        </p:blipFill>
        <p:spPr bwMode="auto">
          <a:xfrm>
            <a:off x="7496127" y="1690690"/>
            <a:ext cx="2484437" cy="3429000"/>
          </a:xfrm>
          <a:prstGeom prst="rect">
            <a:avLst/>
          </a:prstGeom>
          <a:noFill/>
          <a:ln w="9525">
            <a:noFill/>
            <a:miter lim="800000"/>
            <a:headEnd/>
            <a:tailEnd/>
          </a:ln>
        </p:spPr>
      </p:pic>
      <p:pic>
        <p:nvPicPr>
          <p:cNvPr id="5" name="Picture 4"/>
          <p:cNvPicPr/>
          <p:nvPr/>
        </p:nvPicPr>
        <p:blipFill>
          <a:blip r:embed="rId4" cstate="print"/>
          <a:srcRect/>
          <a:stretch>
            <a:fillRect/>
          </a:stretch>
        </p:blipFill>
        <p:spPr bwMode="auto">
          <a:xfrm>
            <a:off x="374432" y="5733228"/>
            <a:ext cx="1143000" cy="962025"/>
          </a:xfrm>
          <a:prstGeom prst="rect">
            <a:avLst/>
          </a:prstGeom>
          <a:noFill/>
          <a:ln w="9525">
            <a:noFill/>
            <a:miter lim="800000"/>
            <a:headEnd/>
            <a:tailEnd/>
          </a:ln>
        </p:spPr>
      </p:pic>
    </p:spTree>
    <p:extLst>
      <p:ext uri="{BB962C8B-B14F-4D97-AF65-F5344CB8AC3E}">
        <p14:creationId xmlns:p14="http://schemas.microsoft.com/office/powerpoint/2010/main" val="2693457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Mass delivery V’s reducing health inequalities</a:t>
            </a:r>
            <a:endParaRPr lang="en-GB" sz="3600" dirty="0"/>
          </a:p>
        </p:txBody>
      </p:sp>
      <p:sp>
        <p:nvSpPr>
          <p:cNvPr id="3" name="Content Placeholder 2"/>
          <p:cNvSpPr>
            <a:spLocks noGrp="1"/>
          </p:cNvSpPr>
          <p:nvPr>
            <p:ph idx="1"/>
          </p:nvPr>
        </p:nvSpPr>
        <p:spPr>
          <a:xfrm>
            <a:off x="812213" y="2092753"/>
            <a:ext cx="6343436" cy="4351338"/>
          </a:xfrm>
        </p:spPr>
        <p:txBody>
          <a:bodyPr/>
          <a:lstStyle/>
          <a:p>
            <a:pPr marL="0" indent="0">
              <a:buNone/>
            </a:pPr>
            <a:r>
              <a:rPr lang="en-GB" dirty="0"/>
              <a:t>Priority to vaccinate the masses as quickly as possible</a:t>
            </a:r>
            <a:br>
              <a:rPr lang="en-GB" dirty="0"/>
            </a:br>
            <a:r>
              <a:rPr lang="en-GB" dirty="0"/>
              <a:t>Supporting access </a:t>
            </a:r>
            <a:br>
              <a:rPr lang="en-GB" dirty="0"/>
            </a:br>
            <a:r>
              <a:rPr lang="en-GB" dirty="0"/>
              <a:t>Reaching out </a:t>
            </a:r>
            <a:br>
              <a:rPr lang="en-GB" dirty="0"/>
            </a:br>
            <a:r>
              <a:rPr lang="en-GB" dirty="0"/>
              <a:t>Monitoring uptake and flexing models </a:t>
            </a:r>
            <a:br>
              <a:rPr lang="en-GB" dirty="0"/>
            </a:br>
            <a:r>
              <a:rPr lang="en-GB" dirty="0"/>
              <a:t>Child friendly clinics</a:t>
            </a:r>
          </a:p>
        </p:txBody>
      </p:sp>
      <p:pic>
        <p:nvPicPr>
          <p:cNvPr id="4" name="Picture 3"/>
          <p:cNvPicPr>
            <a:picLocks noChangeAspect="1" noChangeArrowheads="1"/>
          </p:cNvPicPr>
          <p:nvPr/>
        </p:nvPicPr>
        <p:blipFill>
          <a:blip r:embed="rId3" cstate="print"/>
          <a:srcRect l="800" t="11379" r="50394" b="6123"/>
          <a:stretch>
            <a:fillRect/>
          </a:stretch>
        </p:blipFill>
        <p:spPr bwMode="auto">
          <a:xfrm>
            <a:off x="7155649" y="2427890"/>
            <a:ext cx="4198151" cy="2729038"/>
          </a:xfrm>
          <a:prstGeom prst="rect">
            <a:avLst/>
          </a:prstGeom>
          <a:noFill/>
          <a:ln w="9525">
            <a:noFill/>
            <a:miter lim="800000"/>
            <a:headEnd/>
            <a:tailEnd/>
          </a:ln>
        </p:spPr>
      </p:pic>
      <p:pic>
        <p:nvPicPr>
          <p:cNvPr id="5" name="Picture 4"/>
          <p:cNvPicPr/>
          <p:nvPr/>
        </p:nvPicPr>
        <p:blipFill>
          <a:blip r:embed="rId4" cstate="print"/>
          <a:srcRect/>
          <a:stretch>
            <a:fillRect/>
          </a:stretch>
        </p:blipFill>
        <p:spPr bwMode="auto">
          <a:xfrm>
            <a:off x="374432" y="5733228"/>
            <a:ext cx="1143000" cy="962025"/>
          </a:xfrm>
          <a:prstGeom prst="rect">
            <a:avLst/>
          </a:prstGeom>
          <a:noFill/>
          <a:ln w="9525">
            <a:noFill/>
            <a:miter lim="800000"/>
            <a:headEnd/>
            <a:tailEnd/>
          </a:ln>
        </p:spPr>
      </p:pic>
    </p:spTree>
    <p:extLst>
      <p:ext uri="{BB962C8B-B14F-4D97-AF65-F5344CB8AC3E}">
        <p14:creationId xmlns:p14="http://schemas.microsoft.com/office/powerpoint/2010/main" val="620892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One for All and All for One!</a:t>
            </a:r>
            <a:endParaRPr lang="en-GB" sz="3600" dirty="0"/>
          </a:p>
        </p:txBody>
      </p:sp>
      <p:sp>
        <p:nvSpPr>
          <p:cNvPr id="3" name="Content Placeholder 2"/>
          <p:cNvSpPr>
            <a:spLocks noGrp="1"/>
          </p:cNvSpPr>
          <p:nvPr>
            <p:ph idx="1"/>
          </p:nvPr>
        </p:nvSpPr>
        <p:spPr>
          <a:xfrm>
            <a:off x="838200" y="1825625"/>
            <a:ext cx="6343436" cy="4351338"/>
          </a:xfrm>
        </p:spPr>
        <p:txBody>
          <a:bodyPr>
            <a:noAutofit/>
          </a:bodyPr>
          <a:lstStyle/>
          <a:p>
            <a:pPr marL="0" indent="0">
              <a:buNone/>
            </a:pPr>
            <a:r>
              <a:rPr lang="en-GB" dirty="0"/>
              <a:t>Ensuring roll out consistent and timely</a:t>
            </a:r>
            <a:br>
              <a:rPr lang="en-GB" dirty="0"/>
            </a:br>
            <a:r>
              <a:rPr lang="en-GB" dirty="0"/>
              <a:t>Appointing systems and vaccine recording</a:t>
            </a:r>
            <a:br>
              <a:rPr lang="en-GB" dirty="0"/>
            </a:br>
            <a:r>
              <a:rPr lang="en-GB" dirty="0"/>
              <a:t>Clear eligibility and communication strategies</a:t>
            </a:r>
            <a:br>
              <a:rPr lang="en-GB" dirty="0"/>
            </a:br>
            <a:r>
              <a:rPr lang="en-GB" dirty="0"/>
              <a:t>Vaccine supply and ordering</a:t>
            </a:r>
            <a:br>
              <a:rPr lang="en-GB" dirty="0"/>
            </a:br>
            <a:r>
              <a:rPr lang="en-GB" dirty="0"/>
              <a:t>Workforce – training/models/skill mix</a:t>
            </a:r>
            <a:br>
              <a:rPr lang="en-GB" dirty="0"/>
            </a:br>
            <a:r>
              <a:rPr lang="en-GB" dirty="0"/>
              <a:t>Legal requirements/clinical governance</a:t>
            </a:r>
          </a:p>
        </p:txBody>
      </p:sp>
      <p:pic>
        <p:nvPicPr>
          <p:cNvPr id="4" name="Picture 3"/>
          <p:cNvPicPr>
            <a:picLocks noChangeAspect="1" noChangeArrowheads="1"/>
          </p:cNvPicPr>
          <p:nvPr/>
        </p:nvPicPr>
        <p:blipFill>
          <a:blip r:embed="rId3" cstate="print"/>
          <a:srcRect/>
          <a:stretch>
            <a:fillRect/>
          </a:stretch>
        </p:blipFill>
        <p:spPr bwMode="auto">
          <a:xfrm>
            <a:off x="7756138" y="2382955"/>
            <a:ext cx="3241334" cy="2427872"/>
          </a:xfrm>
          <a:prstGeom prst="rect">
            <a:avLst/>
          </a:prstGeom>
          <a:noFill/>
          <a:ln w="9525">
            <a:noFill/>
            <a:miter lim="800000"/>
            <a:headEnd/>
            <a:tailEnd/>
          </a:ln>
        </p:spPr>
      </p:pic>
      <p:pic>
        <p:nvPicPr>
          <p:cNvPr id="5" name="Picture 4"/>
          <p:cNvPicPr/>
          <p:nvPr/>
        </p:nvPicPr>
        <p:blipFill>
          <a:blip r:embed="rId4" cstate="print"/>
          <a:srcRect/>
          <a:stretch>
            <a:fillRect/>
          </a:stretch>
        </p:blipFill>
        <p:spPr bwMode="auto">
          <a:xfrm>
            <a:off x="374432" y="5733228"/>
            <a:ext cx="1143000" cy="962025"/>
          </a:xfrm>
          <a:prstGeom prst="rect">
            <a:avLst/>
          </a:prstGeom>
          <a:noFill/>
          <a:ln w="9525">
            <a:noFill/>
            <a:miter lim="800000"/>
            <a:headEnd/>
            <a:tailEnd/>
          </a:ln>
        </p:spPr>
      </p:pic>
    </p:spTree>
    <p:extLst>
      <p:ext uri="{BB962C8B-B14F-4D97-AF65-F5344CB8AC3E}">
        <p14:creationId xmlns:p14="http://schemas.microsoft.com/office/powerpoint/2010/main" val="33194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by aged 3 months"/>
          <p:cNvPicPr>
            <a:picLocks noChangeAspect="1" noChangeArrowheads="1"/>
          </p:cNvPicPr>
          <p:nvPr/>
        </p:nvPicPr>
        <p:blipFill>
          <a:blip r:embed="rId2" cstate="print"/>
          <a:srcRect/>
          <a:stretch>
            <a:fillRect/>
          </a:stretch>
        </p:blipFill>
        <p:spPr bwMode="auto">
          <a:xfrm>
            <a:off x="4989878" y="1233690"/>
            <a:ext cx="1470495" cy="1470495"/>
          </a:xfrm>
          <a:prstGeom prst="rect">
            <a:avLst/>
          </a:prstGeom>
          <a:noFill/>
          <a:ln w="9525">
            <a:noFill/>
            <a:miter lim="800000"/>
            <a:headEnd/>
            <a:tailEnd/>
          </a:ln>
        </p:spPr>
      </p:pic>
      <p:pic>
        <p:nvPicPr>
          <p:cNvPr id="5" name="Picture 15" descr="ANd9GcThlhntb0RxqAKcGEBWwh1Z0C8XYR8T3dbyQ-My8AkoJPTAHRnf"/>
          <p:cNvPicPr>
            <a:picLocks noChangeAspect="1" noChangeArrowheads="1"/>
          </p:cNvPicPr>
          <p:nvPr/>
        </p:nvPicPr>
        <p:blipFill rotWithShape="1">
          <a:blip r:embed="rId3" cstate="print"/>
          <a:srcRect l="11439" t="6814" r="4244" b="3630"/>
          <a:stretch/>
        </p:blipFill>
        <p:spPr bwMode="auto">
          <a:xfrm>
            <a:off x="6597133" y="1968937"/>
            <a:ext cx="1093573" cy="1161536"/>
          </a:xfrm>
          <a:prstGeom prst="rect">
            <a:avLst/>
          </a:prstGeom>
          <a:noFill/>
          <a:ln w="9525">
            <a:noFill/>
            <a:miter lim="800000"/>
            <a:headEnd/>
            <a:tailEnd/>
          </a:ln>
        </p:spPr>
      </p:pic>
      <p:pic>
        <p:nvPicPr>
          <p:cNvPr id="6" name="Picture 5" descr="ANd9GcSYtDW54ycpaMwHqO1L8_r-golD-XFcOQ4wLPvRzeqK1Lc91WYG9A"/>
          <p:cNvPicPr>
            <a:picLocks noChangeAspect="1" noChangeArrowheads="1"/>
          </p:cNvPicPr>
          <p:nvPr/>
        </p:nvPicPr>
        <p:blipFill rotWithShape="1">
          <a:blip r:embed="rId4" cstate="print"/>
          <a:srcRect l="5442" t="5742" r="890" b="2757"/>
          <a:stretch/>
        </p:blipFill>
        <p:spPr bwMode="auto">
          <a:xfrm>
            <a:off x="6672648" y="3327058"/>
            <a:ext cx="1754659" cy="902043"/>
          </a:xfrm>
          <a:prstGeom prst="rect">
            <a:avLst/>
          </a:prstGeom>
          <a:noFill/>
          <a:ln w="9525">
            <a:noFill/>
            <a:miter lim="800000"/>
            <a:headEnd/>
            <a:tailEnd/>
          </a:ln>
        </p:spPr>
      </p:pic>
      <p:pic>
        <p:nvPicPr>
          <p:cNvPr id="7" name="Picture 11" descr="Pregnant-woman-1-4-12-2"/>
          <p:cNvPicPr>
            <a:picLocks noChangeAspect="1" noChangeArrowheads="1"/>
          </p:cNvPicPr>
          <p:nvPr/>
        </p:nvPicPr>
        <p:blipFill rotWithShape="1">
          <a:blip r:embed="rId5" cstate="print"/>
          <a:srcRect l="6522" t="2884" r="31249" b="3157"/>
          <a:stretch/>
        </p:blipFill>
        <p:spPr bwMode="auto">
          <a:xfrm>
            <a:off x="3649210" y="1785551"/>
            <a:ext cx="1149180" cy="1217141"/>
          </a:xfrm>
          <a:prstGeom prst="rect">
            <a:avLst/>
          </a:prstGeom>
          <a:noFill/>
          <a:ln w="9525">
            <a:noFill/>
            <a:miter lim="800000"/>
            <a:headEnd/>
            <a:tailEnd/>
          </a:ln>
        </p:spPr>
      </p:pic>
      <p:pic>
        <p:nvPicPr>
          <p:cNvPr id="8" name="Picture 7" descr="Couple enjoying brisk walk"/>
          <p:cNvPicPr>
            <a:picLocks noChangeAspect="1" noChangeArrowheads="1"/>
          </p:cNvPicPr>
          <p:nvPr/>
        </p:nvPicPr>
        <p:blipFill>
          <a:blip r:embed="rId6" cstate="print"/>
          <a:srcRect/>
          <a:stretch>
            <a:fillRect/>
          </a:stretch>
        </p:blipFill>
        <p:spPr bwMode="auto">
          <a:xfrm>
            <a:off x="3429965" y="3130473"/>
            <a:ext cx="1368425" cy="1368425"/>
          </a:xfrm>
          <a:prstGeom prst="rect">
            <a:avLst/>
          </a:prstGeom>
          <a:noFill/>
          <a:ln w="9525">
            <a:noFill/>
            <a:miter lim="800000"/>
            <a:headEnd/>
            <a:tailEnd/>
          </a:ln>
        </p:spPr>
      </p:pic>
      <p:pic>
        <p:nvPicPr>
          <p:cNvPr id="9" name="Picture 8" descr="Girl outside"/>
          <p:cNvPicPr>
            <a:picLocks noChangeAspect="1" noChangeArrowheads="1"/>
          </p:cNvPicPr>
          <p:nvPr/>
        </p:nvPicPr>
        <p:blipFill>
          <a:blip r:embed="rId7" cstate="print"/>
          <a:srcRect/>
          <a:stretch>
            <a:fillRect/>
          </a:stretch>
        </p:blipFill>
        <p:spPr bwMode="auto">
          <a:xfrm>
            <a:off x="4929793" y="3949931"/>
            <a:ext cx="1657350" cy="1657350"/>
          </a:xfrm>
          <a:prstGeom prst="rect">
            <a:avLst/>
          </a:prstGeom>
          <a:noFill/>
          <a:ln w="9525">
            <a:noFill/>
            <a:miter lim="800000"/>
            <a:headEnd/>
            <a:tailEnd/>
          </a:ln>
        </p:spPr>
      </p:pic>
      <p:pic>
        <p:nvPicPr>
          <p:cNvPr id="10" name="Picture 17" descr="School%20children%20of%20different%20ages%20260x210_tcm4-633484"/>
          <p:cNvPicPr>
            <a:picLocks noChangeAspect="1" noChangeArrowheads="1"/>
          </p:cNvPicPr>
          <p:nvPr/>
        </p:nvPicPr>
        <p:blipFill rotWithShape="1">
          <a:blip r:embed="rId8" cstate="print"/>
          <a:srcRect l="5966" t="15686" r="1582" b="12526"/>
          <a:stretch/>
        </p:blipFill>
        <p:spPr bwMode="auto">
          <a:xfrm>
            <a:off x="4969400" y="2835877"/>
            <a:ext cx="1532238" cy="982362"/>
          </a:xfrm>
          <a:prstGeom prst="rect">
            <a:avLst/>
          </a:prstGeom>
          <a:noFill/>
          <a:ln w="9525">
            <a:noFill/>
            <a:miter lim="800000"/>
            <a:headEnd/>
            <a:tailEnd/>
          </a:ln>
        </p:spPr>
      </p:pic>
      <p:sp>
        <p:nvSpPr>
          <p:cNvPr id="11" name="TextBox 10"/>
          <p:cNvSpPr txBox="1"/>
          <p:nvPr/>
        </p:nvSpPr>
        <p:spPr>
          <a:xfrm>
            <a:off x="3587378" y="551814"/>
            <a:ext cx="1079847" cy="369332"/>
          </a:xfrm>
          <a:prstGeom prst="rect">
            <a:avLst/>
          </a:prstGeom>
          <a:noFill/>
        </p:spPr>
        <p:txBody>
          <a:bodyPr wrap="none" rtlCol="0">
            <a:spAutoFit/>
          </a:bodyPr>
          <a:lstStyle/>
          <a:p>
            <a:r>
              <a:rPr lang="en-GB" b="1" dirty="0" err="1"/>
              <a:t>Diptheria</a:t>
            </a:r>
            <a:endParaRPr lang="en-GB" b="1" dirty="0"/>
          </a:p>
        </p:txBody>
      </p:sp>
      <p:sp>
        <p:nvSpPr>
          <p:cNvPr id="12" name="TextBox 11"/>
          <p:cNvSpPr txBox="1"/>
          <p:nvPr/>
        </p:nvSpPr>
        <p:spPr>
          <a:xfrm>
            <a:off x="5196871" y="481914"/>
            <a:ext cx="1084015" cy="369332"/>
          </a:xfrm>
          <a:prstGeom prst="rect">
            <a:avLst/>
          </a:prstGeom>
          <a:noFill/>
        </p:spPr>
        <p:txBody>
          <a:bodyPr wrap="none" rtlCol="0">
            <a:spAutoFit/>
          </a:bodyPr>
          <a:lstStyle/>
          <a:p>
            <a:r>
              <a:rPr lang="en-GB" b="1" dirty="0"/>
              <a:t>Rotavirus</a:t>
            </a:r>
          </a:p>
        </p:txBody>
      </p:sp>
      <p:sp>
        <p:nvSpPr>
          <p:cNvPr id="13" name="TextBox 12"/>
          <p:cNvSpPr txBox="1"/>
          <p:nvPr/>
        </p:nvSpPr>
        <p:spPr>
          <a:xfrm>
            <a:off x="6673611" y="864862"/>
            <a:ext cx="2626553" cy="369332"/>
          </a:xfrm>
          <a:prstGeom prst="rect">
            <a:avLst/>
          </a:prstGeom>
          <a:noFill/>
        </p:spPr>
        <p:txBody>
          <a:bodyPr wrap="none" rtlCol="0">
            <a:spAutoFit/>
          </a:bodyPr>
          <a:lstStyle/>
          <a:p>
            <a:r>
              <a:rPr lang="en-GB" b="1" dirty="0"/>
              <a:t>Meningitis B &amp; C &amp; </a:t>
            </a:r>
            <a:r>
              <a:rPr lang="en-GB" b="1" dirty="0" err="1"/>
              <a:t>ACWY</a:t>
            </a:r>
            <a:endParaRPr lang="en-GB" b="1" dirty="0"/>
          </a:p>
        </p:txBody>
      </p:sp>
      <p:sp>
        <p:nvSpPr>
          <p:cNvPr id="14" name="TextBox 13"/>
          <p:cNvSpPr txBox="1"/>
          <p:nvPr/>
        </p:nvSpPr>
        <p:spPr>
          <a:xfrm>
            <a:off x="8427307" y="1638717"/>
            <a:ext cx="510076" cy="369332"/>
          </a:xfrm>
          <a:prstGeom prst="rect">
            <a:avLst/>
          </a:prstGeom>
          <a:noFill/>
        </p:spPr>
        <p:txBody>
          <a:bodyPr wrap="none" rtlCol="0">
            <a:spAutoFit/>
          </a:bodyPr>
          <a:lstStyle/>
          <a:p>
            <a:r>
              <a:rPr lang="en-GB" b="1" dirty="0"/>
              <a:t>Hib</a:t>
            </a:r>
          </a:p>
        </p:txBody>
      </p:sp>
      <p:sp>
        <p:nvSpPr>
          <p:cNvPr id="15" name="TextBox 14"/>
          <p:cNvSpPr txBox="1"/>
          <p:nvPr/>
        </p:nvSpPr>
        <p:spPr>
          <a:xfrm>
            <a:off x="8944070" y="2258701"/>
            <a:ext cx="699230" cy="369332"/>
          </a:xfrm>
          <a:prstGeom prst="rect">
            <a:avLst/>
          </a:prstGeom>
          <a:noFill/>
        </p:spPr>
        <p:txBody>
          <a:bodyPr wrap="none" rtlCol="0">
            <a:spAutoFit/>
          </a:bodyPr>
          <a:lstStyle/>
          <a:p>
            <a:r>
              <a:rPr lang="en-GB" b="1" dirty="0" err="1"/>
              <a:t>HepB</a:t>
            </a:r>
            <a:endParaRPr lang="en-GB" b="1" dirty="0"/>
          </a:p>
        </p:txBody>
      </p:sp>
      <p:sp>
        <p:nvSpPr>
          <p:cNvPr id="16" name="TextBox 15"/>
          <p:cNvSpPr txBox="1"/>
          <p:nvPr/>
        </p:nvSpPr>
        <p:spPr>
          <a:xfrm>
            <a:off x="9293685" y="3130473"/>
            <a:ext cx="970137" cy="369332"/>
          </a:xfrm>
          <a:prstGeom prst="rect">
            <a:avLst/>
          </a:prstGeom>
          <a:noFill/>
        </p:spPr>
        <p:txBody>
          <a:bodyPr wrap="none" rtlCol="0">
            <a:spAutoFit/>
          </a:bodyPr>
          <a:lstStyle/>
          <a:p>
            <a:r>
              <a:rPr lang="en-GB" b="1" dirty="0"/>
              <a:t>Measles</a:t>
            </a:r>
          </a:p>
        </p:txBody>
      </p:sp>
      <p:sp>
        <p:nvSpPr>
          <p:cNvPr id="17" name="TextBox 16"/>
          <p:cNvSpPr txBox="1"/>
          <p:nvPr/>
        </p:nvSpPr>
        <p:spPr>
          <a:xfrm>
            <a:off x="9031408" y="4129566"/>
            <a:ext cx="911275" cy="369332"/>
          </a:xfrm>
          <a:prstGeom prst="rect">
            <a:avLst/>
          </a:prstGeom>
          <a:noFill/>
        </p:spPr>
        <p:txBody>
          <a:bodyPr wrap="none" rtlCol="0">
            <a:spAutoFit/>
          </a:bodyPr>
          <a:lstStyle/>
          <a:p>
            <a:r>
              <a:rPr lang="en-GB" b="1" dirty="0"/>
              <a:t>Mumps</a:t>
            </a:r>
          </a:p>
        </p:txBody>
      </p:sp>
      <p:sp>
        <p:nvSpPr>
          <p:cNvPr id="18" name="TextBox 17"/>
          <p:cNvSpPr txBox="1"/>
          <p:nvPr/>
        </p:nvSpPr>
        <p:spPr>
          <a:xfrm>
            <a:off x="8041259" y="4994636"/>
            <a:ext cx="902811" cy="369332"/>
          </a:xfrm>
          <a:prstGeom prst="rect">
            <a:avLst/>
          </a:prstGeom>
          <a:noFill/>
        </p:spPr>
        <p:txBody>
          <a:bodyPr wrap="none" rtlCol="0">
            <a:spAutoFit/>
          </a:bodyPr>
          <a:lstStyle/>
          <a:p>
            <a:r>
              <a:rPr lang="en-GB" b="1" dirty="0"/>
              <a:t>Rubella</a:t>
            </a:r>
          </a:p>
        </p:txBody>
      </p:sp>
      <p:sp>
        <p:nvSpPr>
          <p:cNvPr id="19" name="TextBox 18"/>
          <p:cNvSpPr txBox="1"/>
          <p:nvPr/>
        </p:nvSpPr>
        <p:spPr>
          <a:xfrm>
            <a:off x="6358849" y="5768491"/>
            <a:ext cx="2382255" cy="369332"/>
          </a:xfrm>
          <a:prstGeom prst="rect">
            <a:avLst/>
          </a:prstGeom>
          <a:noFill/>
        </p:spPr>
        <p:txBody>
          <a:bodyPr wrap="none" rtlCol="0">
            <a:spAutoFit/>
          </a:bodyPr>
          <a:lstStyle/>
          <a:p>
            <a:r>
              <a:rPr lang="en-GB" b="1" dirty="0"/>
              <a:t>Cancers caused by </a:t>
            </a:r>
            <a:r>
              <a:rPr lang="en-GB" b="1" dirty="0" err="1"/>
              <a:t>HPV</a:t>
            </a:r>
            <a:endParaRPr lang="en-GB" b="1" dirty="0"/>
          </a:p>
        </p:txBody>
      </p:sp>
      <p:sp>
        <p:nvSpPr>
          <p:cNvPr id="20" name="TextBox 19"/>
          <p:cNvSpPr txBox="1"/>
          <p:nvPr/>
        </p:nvSpPr>
        <p:spPr>
          <a:xfrm>
            <a:off x="3815405" y="5507056"/>
            <a:ext cx="470000" cy="369332"/>
          </a:xfrm>
          <a:prstGeom prst="rect">
            <a:avLst/>
          </a:prstGeom>
          <a:noFill/>
        </p:spPr>
        <p:txBody>
          <a:bodyPr wrap="none" rtlCol="0">
            <a:spAutoFit/>
          </a:bodyPr>
          <a:lstStyle/>
          <a:p>
            <a:r>
              <a:rPr lang="en-GB" b="1" dirty="0"/>
              <a:t>Flu</a:t>
            </a:r>
          </a:p>
        </p:txBody>
      </p:sp>
      <p:sp>
        <p:nvSpPr>
          <p:cNvPr id="21" name="TextBox 20"/>
          <p:cNvSpPr txBox="1"/>
          <p:nvPr/>
        </p:nvSpPr>
        <p:spPr>
          <a:xfrm>
            <a:off x="2715796" y="4889275"/>
            <a:ext cx="717761" cy="369332"/>
          </a:xfrm>
          <a:prstGeom prst="rect">
            <a:avLst/>
          </a:prstGeom>
          <a:noFill/>
        </p:spPr>
        <p:txBody>
          <a:bodyPr wrap="none" rtlCol="0">
            <a:spAutoFit/>
          </a:bodyPr>
          <a:lstStyle/>
          <a:p>
            <a:r>
              <a:rPr lang="en-GB" b="1" dirty="0"/>
              <a:t>Covid</a:t>
            </a:r>
          </a:p>
        </p:txBody>
      </p:sp>
      <p:sp>
        <p:nvSpPr>
          <p:cNvPr id="22" name="TextBox 21"/>
          <p:cNvSpPr txBox="1"/>
          <p:nvPr/>
        </p:nvSpPr>
        <p:spPr>
          <a:xfrm>
            <a:off x="1143355" y="4065349"/>
            <a:ext cx="1560748" cy="369332"/>
          </a:xfrm>
          <a:prstGeom prst="rect">
            <a:avLst/>
          </a:prstGeom>
          <a:noFill/>
        </p:spPr>
        <p:txBody>
          <a:bodyPr wrap="none" rtlCol="0">
            <a:spAutoFit/>
          </a:bodyPr>
          <a:lstStyle/>
          <a:p>
            <a:r>
              <a:rPr lang="en-GB" b="1" dirty="0"/>
              <a:t>Pneumococcal</a:t>
            </a:r>
          </a:p>
        </p:txBody>
      </p:sp>
      <p:sp>
        <p:nvSpPr>
          <p:cNvPr id="23" name="TextBox 22"/>
          <p:cNvSpPr txBox="1"/>
          <p:nvPr/>
        </p:nvSpPr>
        <p:spPr>
          <a:xfrm>
            <a:off x="1436013" y="3360684"/>
            <a:ext cx="968535" cy="369332"/>
          </a:xfrm>
          <a:prstGeom prst="rect">
            <a:avLst/>
          </a:prstGeom>
          <a:noFill/>
        </p:spPr>
        <p:txBody>
          <a:bodyPr wrap="none" rtlCol="0">
            <a:spAutoFit/>
          </a:bodyPr>
          <a:lstStyle/>
          <a:p>
            <a:r>
              <a:rPr lang="en-GB" b="1" dirty="0"/>
              <a:t>Shingles</a:t>
            </a:r>
          </a:p>
        </p:txBody>
      </p:sp>
      <p:sp>
        <p:nvSpPr>
          <p:cNvPr id="24" name="TextBox 23"/>
          <p:cNvSpPr txBox="1"/>
          <p:nvPr/>
        </p:nvSpPr>
        <p:spPr>
          <a:xfrm>
            <a:off x="1646360" y="2496746"/>
            <a:ext cx="663451" cy="369332"/>
          </a:xfrm>
          <a:prstGeom prst="rect">
            <a:avLst/>
          </a:prstGeom>
          <a:noFill/>
        </p:spPr>
        <p:txBody>
          <a:bodyPr wrap="none" rtlCol="0">
            <a:spAutoFit/>
          </a:bodyPr>
          <a:lstStyle/>
          <a:p>
            <a:r>
              <a:rPr lang="en-GB" b="1" dirty="0"/>
              <a:t>Polio</a:t>
            </a:r>
          </a:p>
        </p:txBody>
      </p:sp>
      <p:sp>
        <p:nvSpPr>
          <p:cNvPr id="25" name="TextBox 24"/>
          <p:cNvSpPr txBox="1"/>
          <p:nvPr/>
        </p:nvSpPr>
        <p:spPr>
          <a:xfrm>
            <a:off x="1781799" y="1766688"/>
            <a:ext cx="922304" cy="369332"/>
          </a:xfrm>
          <a:prstGeom prst="rect">
            <a:avLst/>
          </a:prstGeom>
          <a:noFill/>
        </p:spPr>
        <p:txBody>
          <a:bodyPr wrap="none" rtlCol="0">
            <a:spAutoFit/>
          </a:bodyPr>
          <a:lstStyle/>
          <a:p>
            <a:r>
              <a:rPr lang="en-GB" b="1" dirty="0"/>
              <a:t>Tetanus</a:t>
            </a:r>
          </a:p>
        </p:txBody>
      </p:sp>
      <p:sp>
        <p:nvSpPr>
          <p:cNvPr id="26" name="TextBox 25"/>
          <p:cNvSpPr txBox="1"/>
          <p:nvPr/>
        </p:nvSpPr>
        <p:spPr>
          <a:xfrm>
            <a:off x="1646360" y="1028397"/>
            <a:ext cx="1804148" cy="369332"/>
          </a:xfrm>
          <a:prstGeom prst="rect">
            <a:avLst/>
          </a:prstGeom>
          <a:noFill/>
        </p:spPr>
        <p:txBody>
          <a:bodyPr wrap="none" rtlCol="0">
            <a:spAutoFit/>
          </a:bodyPr>
          <a:lstStyle/>
          <a:p>
            <a:r>
              <a:rPr lang="en-GB" b="1" dirty="0"/>
              <a:t>Whooping cough</a:t>
            </a:r>
          </a:p>
        </p:txBody>
      </p:sp>
      <p:sp>
        <p:nvSpPr>
          <p:cNvPr id="27" name="TextBox 26"/>
          <p:cNvSpPr txBox="1"/>
          <p:nvPr/>
        </p:nvSpPr>
        <p:spPr>
          <a:xfrm>
            <a:off x="2403073" y="542024"/>
            <a:ext cx="943207" cy="369332"/>
          </a:xfrm>
          <a:prstGeom prst="rect">
            <a:avLst/>
          </a:prstGeom>
          <a:solidFill>
            <a:schemeClr val="bg1"/>
          </a:solidFill>
        </p:spPr>
        <p:txBody>
          <a:bodyPr wrap="none" rtlCol="0">
            <a:spAutoFit/>
          </a:bodyPr>
          <a:lstStyle/>
          <a:p>
            <a:r>
              <a:rPr lang="en-GB" b="1" dirty="0">
                <a:solidFill>
                  <a:srgbClr val="FF0000"/>
                </a:solidFill>
              </a:rPr>
              <a:t>Anthrax</a:t>
            </a:r>
          </a:p>
        </p:txBody>
      </p:sp>
      <p:sp>
        <p:nvSpPr>
          <p:cNvPr id="28" name="TextBox 27"/>
          <p:cNvSpPr txBox="1"/>
          <p:nvPr/>
        </p:nvSpPr>
        <p:spPr>
          <a:xfrm>
            <a:off x="6787532" y="291850"/>
            <a:ext cx="576953" cy="369332"/>
          </a:xfrm>
          <a:prstGeom prst="rect">
            <a:avLst/>
          </a:prstGeom>
          <a:solidFill>
            <a:schemeClr val="bg1"/>
          </a:solidFill>
        </p:spPr>
        <p:txBody>
          <a:bodyPr wrap="none" rtlCol="0">
            <a:spAutoFit/>
          </a:bodyPr>
          <a:lstStyle/>
          <a:p>
            <a:r>
              <a:rPr lang="en-GB" b="1" dirty="0" err="1">
                <a:solidFill>
                  <a:srgbClr val="FF0000"/>
                </a:solidFill>
              </a:rPr>
              <a:t>BCG</a:t>
            </a:r>
            <a:endParaRPr lang="en-GB" b="1" dirty="0">
              <a:solidFill>
                <a:srgbClr val="FF0000"/>
              </a:solidFill>
            </a:endParaRPr>
          </a:p>
        </p:txBody>
      </p:sp>
      <p:sp>
        <p:nvSpPr>
          <p:cNvPr id="29" name="TextBox 28"/>
          <p:cNvSpPr txBox="1"/>
          <p:nvPr/>
        </p:nvSpPr>
        <p:spPr>
          <a:xfrm>
            <a:off x="8221500" y="377831"/>
            <a:ext cx="555152" cy="369332"/>
          </a:xfrm>
          <a:prstGeom prst="rect">
            <a:avLst/>
          </a:prstGeom>
          <a:solidFill>
            <a:schemeClr val="bg1"/>
          </a:solidFill>
        </p:spPr>
        <p:txBody>
          <a:bodyPr wrap="none" rtlCol="0">
            <a:spAutoFit/>
          </a:bodyPr>
          <a:lstStyle/>
          <a:p>
            <a:r>
              <a:rPr lang="en-GB" b="1" dirty="0">
                <a:solidFill>
                  <a:srgbClr val="FF0000"/>
                </a:solidFill>
              </a:rPr>
              <a:t>RSV</a:t>
            </a:r>
          </a:p>
        </p:txBody>
      </p:sp>
      <p:sp>
        <p:nvSpPr>
          <p:cNvPr id="30" name="TextBox 29"/>
          <p:cNvSpPr txBox="1"/>
          <p:nvPr/>
        </p:nvSpPr>
        <p:spPr>
          <a:xfrm>
            <a:off x="9341793" y="1571595"/>
            <a:ext cx="997453" cy="369332"/>
          </a:xfrm>
          <a:prstGeom prst="rect">
            <a:avLst/>
          </a:prstGeom>
          <a:solidFill>
            <a:schemeClr val="bg1"/>
          </a:solidFill>
        </p:spPr>
        <p:txBody>
          <a:bodyPr wrap="none" rtlCol="0">
            <a:spAutoFit/>
          </a:bodyPr>
          <a:lstStyle/>
          <a:p>
            <a:r>
              <a:rPr lang="en-GB" b="1" dirty="0">
                <a:solidFill>
                  <a:srgbClr val="FF0000"/>
                </a:solidFill>
              </a:rPr>
              <a:t>Varicella</a:t>
            </a:r>
          </a:p>
        </p:txBody>
      </p:sp>
      <p:sp>
        <p:nvSpPr>
          <p:cNvPr id="31" name="TextBox 30"/>
          <p:cNvSpPr txBox="1"/>
          <p:nvPr/>
        </p:nvSpPr>
        <p:spPr>
          <a:xfrm>
            <a:off x="10377592" y="2519519"/>
            <a:ext cx="708848" cy="369332"/>
          </a:xfrm>
          <a:prstGeom prst="rect">
            <a:avLst/>
          </a:prstGeom>
          <a:solidFill>
            <a:schemeClr val="bg1"/>
          </a:solidFill>
        </p:spPr>
        <p:txBody>
          <a:bodyPr wrap="none" rtlCol="0">
            <a:spAutoFit/>
          </a:bodyPr>
          <a:lstStyle/>
          <a:p>
            <a:r>
              <a:rPr lang="en-GB" b="1" dirty="0" err="1">
                <a:solidFill>
                  <a:srgbClr val="FF0000"/>
                </a:solidFill>
              </a:rPr>
              <a:t>HepA</a:t>
            </a:r>
            <a:endParaRPr lang="en-GB" b="1" dirty="0">
              <a:solidFill>
                <a:srgbClr val="FF0000"/>
              </a:solidFill>
            </a:endParaRPr>
          </a:p>
        </p:txBody>
      </p:sp>
      <p:sp>
        <p:nvSpPr>
          <p:cNvPr id="32" name="TextBox 31"/>
          <p:cNvSpPr txBox="1"/>
          <p:nvPr/>
        </p:nvSpPr>
        <p:spPr>
          <a:xfrm>
            <a:off x="10414194" y="3593413"/>
            <a:ext cx="950068" cy="369332"/>
          </a:xfrm>
          <a:prstGeom prst="rect">
            <a:avLst/>
          </a:prstGeom>
          <a:solidFill>
            <a:schemeClr val="bg1"/>
          </a:solidFill>
        </p:spPr>
        <p:txBody>
          <a:bodyPr wrap="none" rtlCol="0">
            <a:spAutoFit/>
          </a:bodyPr>
          <a:lstStyle/>
          <a:p>
            <a:r>
              <a:rPr lang="en-GB" b="1" dirty="0">
                <a:solidFill>
                  <a:srgbClr val="FF0000"/>
                </a:solidFill>
              </a:rPr>
              <a:t>Typhoid</a:t>
            </a:r>
          </a:p>
        </p:txBody>
      </p:sp>
      <p:sp>
        <p:nvSpPr>
          <p:cNvPr id="33" name="TextBox 32"/>
          <p:cNvSpPr txBox="1"/>
          <p:nvPr/>
        </p:nvSpPr>
        <p:spPr>
          <a:xfrm>
            <a:off x="9391135" y="4758881"/>
            <a:ext cx="2385589" cy="369332"/>
          </a:xfrm>
          <a:prstGeom prst="rect">
            <a:avLst/>
          </a:prstGeom>
          <a:solidFill>
            <a:schemeClr val="bg1"/>
          </a:solidFill>
        </p:spPr>
        <p:txBody>
          <a:bodyPr wrap="none" rtlCol="0">
            <a:spAutoFit/>
          </a:bodyPr>
          <a:lstStyle/>
          <a:p>
            <a:r>
              <a:rPr lang="en-GB" b="1" dirty="0">
                <a:solidFill>
                  <a:srgbClr val="FF0000"/>
                </a:solidFill>
              </a:rPr>
              <a:t>Tick borne encephalitis</a:t>
            </a:r>
          </a:p>
        </p:txBody>
      </p:sp>
      <p:sp>
        <p:nvSpPr>
          <p:cNvPr id="34" name="TextBox 33"/>
          <p:cNvSpPr txBox="1"/>
          <p:nvPr/>
        </p:nvSpPr>
        <p:spPr>
          <a:xfrm>
            <a:off x="8682345" y="5445987"/>
            <a:ext cx="814647" cy="369332"/>
          </a:xfrm>
          <a:prstGeom prst="rect">
            <a:avLst/>
          </a:prstGeom>
          <a:solidFill>
            <a:schemeClr val="bg1"/>
          </a:solidFill>
        </p:spPr>
        <p:txBody>
          <a:bodyPr wrap="none" rtlCol="0">
            <a:spAutoFit/>
          </a:bodyPr>
          <a:lstStyle/>
          <a:p>
            <a:r>
              <a:rPr lang="en-GB" b="1" dirty="0">
                <a:solidFill>
                  <a:srgbClr val="FF0000"/>
                </a:solidFill>
              </a:rPr>
              <a:t>Rabies</a:t>
            </a:r>
          </a:p>
        </p:txBody>
      </p:sp>
      <p:sp>
        <p:nvSpPr>
          <p:cNvPr id="35" name="TextBox 34"/>
          <p:cNvSpPr txBox="1"/>
          <p:nvPr/>
        </p:nvSpPr>
        <p:spPr>
          <a:xfrm>
            <a:off x="3815405" y="6136960"/>
            <a:ext cx="2262158" cy="369332"/>
          </a:xfrm>
          <a:prstGeom prst="rect">
            <a:avLst/>
          </a:prstGeom>
          <a:solidFill>
            <a:schemeClr val="bg1"/>
          </a:solidFill>
        </p:spPr>
        <p:txBody>
          <a:bodyPr wrap="none" rtlCol="0">
            <a:spAutoFit/>
          </a:bodyPr>
          <a:lstStyle/>
          <a:p>
            <a:r>
              <a:rPr lang="en-GB" b="1" dirty="0">
                <a:solidFill>
                  <a:srgbClr val="FF0000"/>
                </a:solidFill>
              </a:rPr>
              <a:t>Japanese encephalitis</a:t>
            </a:r>
          </a:p>
        </p:txBody>
      </p:sp>
      <p:sp>
        <p:nvSpPr>
          <p:cNvPr id="36" name="TextBox 35"/>
          <p:cNvSpPr txBox="1"/>
          <p:nvPr/>
        </p:nvSpPr>
        <p:spPr>
          <a:xfrm>
            <a:off x="1083447" y="5230400"/>
            <a:ext cx="1349472" cy="369332"/>
          </a:xfrm>
          <a:prstGeom prst="rect">
            <a:avLst/>
          </a:prstGeom>
          <a:solidFill>
            <a:schemeClr val="bg1"/>
          </a:solidFill>
        </p:spPr>
        <p:txBody>
          <a:bodyPr wrap="none" rtlCol="0">
            <a:spAutoFit/>
          </a:bodyPr>
          <a:lstStyle/>
          <a:p>
            <a:r>
              <a:rPr lang="en-GB" b="1" dirty="0">
                <a:solidFill>
                  <a:srgbClr val="FF0000"/>
                </a:solidFill>
              </a:rPr>
              <a:t>Yellow fever</a:t>
            </a:r>
          </a:p>
        </p:txBody>
      </p:sp>
      <p:sp>
        <p:nvSpPr>
          <p:cNvPr id="37" name="TextBox 36"/>
          <p:cNvSpPr txBox="1"/>
          <p:nvPr/>
        </p:nvSpPr>
        <p:spPr>
          <a:xfrm>
            <a:off x="232413" y="2483584"/>
            <a:ext cx="1308179" cy="646331"/>
          </a:xfrm>
          <a:prstGeom prst="rect">
            <a:avLst/>
          </a:prstGeom>
          <a:solidFill>
            <a:schemeClr val="bg1"/>
          </a:solidFill>
        </p:spPr>
        <p:txBody>
          <a:bodyPr wrap="none" rtlCol="0">
            <a:spAutoFit/>
          </a:bodyPr>
          <a:lstStyle/>
          <a:p>
            <a:r>
              <a:rPr lang="en-GB" b="1" dirty="0">
                <a:solidFill>
                  <a:srgbClr val="FF0000"/>
                </a:solidFill>
              </a:rPr>
              <a:t>Smallpox</a:t>
            </a:r>
          </a:p>
          <a:p>
            <a:r>
              <a:rPr lang="en-GB" b="1" dirty="0" err="1">
                <a:solidFill>
                  <a:srgbClr val="FF0000"/>
                </a:solidFill>
              </a:rPr>
              <a:t>Monkeypox</a:t>
            </a:r>
            <a:endParaRPr lang="en-GB" b="1" dirty="0">
              <a:solidFill>
                <a:srgbClr val="FF0000"/>
              </a:solidFill>
            </a:endParaRPr>
          </a:p>
        </p:txBody>
      </p:sp>
    </p:spTree>
    <p:extLst>
      <p:ext uri="{BB962C8B-B14F-4D97-AF65-F5344CB8AC3E}">
        <p14:creationId xmlns:p14="http://schemas.microsoft.com/office/powerpoint/2010/main" val="3583542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The After ……!</a:t>
            </a:r>
            <a:endParaRPr lang="en-GB" sz="3600" dirty="0"/>
          </a:p>
        </p:txBody>
      </p:sp>
      <p:sp>
        <p:nvSpPr>
          <p:cNvPr id="3" name="Content Placeholder 2"/>
          <p:cNvSpPr>
            <a:spLocks noGrp="1"/>
          </p:cNvSpPr>
          <p:nvPr>
            <p:ph idx="1"/>
          </p:nvPr>
        </p:nvSpPr>
        <p:spPr/>
        <p:txBody>
          <a:bodyPr>
            <a:normAutofit/>
          </a:bodyPr>
          <a:lstStyle/>
          <a:p>
            <a:pPr marL="0" indent="0">
              <a:buNone/>
            </a:pPr>
            <a:r>
              <a:rPr lang="en-GB" dirty="0" smtClean="0"/>
              <a:t>2 </a:t>
            </a:r>
            <a:r>
              <a:rPr lang="en-GB" dirty="0"/>
              <a:t>mass vaccination centres on the High Street  </a:t>
            </a:r>
            <a:br>
              <a:rPr lang="en-GB" dirty="0"/>
            </a:br>
            <a:r>
              <a:rPr lang="en-GB" dirty="0"/>
              <a:t>5 medium rural centres</a:t>
            </a:r>
            <a:br>
              <a:rPr lang="en-GB" dirty="0"/>
            </a:br>
            <a:r>
              <a:rPr lang="en-GB" dirty="0"/>
              <a:t>7 small rural/remote pop up venues</a:t>
            </a:r>
            <a:br>
              <a:rPr lang="en-GB" dirty="0"/>
            </a:br>
            <a:r>
              <a:rPr lang="en-GB" dirty="0"/>
              <a:t>3 outreach teams </a:t>
            </a:r>
            <a:br>
              <a:rPr lang="en-GB" dirty="0"/>
            </a:br>
            <a:r>
              <a:rPr lang="en-GB" dirty="0"/>
              <a:t>Scheduling and booking/call handing teams</a:t>
            </a:r>
            <a:br>
              <a:rPr lang="en-GB" dirty="0"/>
            </a:br>
            <a:r>
              <a:rPr lang="en-GB" dirty="0"/>
              <a:t>Community Pharmacy delivery of travel vaccines</a:t>
            </a:r>
            <a:br>
              <a:rPr lang="en-GB" dirty="0"/>
            </a:br>
            <a:r>
              <a:rPr lang="en-GB" dirty="0"/>
              <a:t>Over 200 </a:t>
            </a:r>
            <a:r>
              <a:rPr lang="en-GB" dirty="0" err="1"/>
              <a:t>wte</a:t>
            </a:r>
            <a:r>
              <a:rPr lang="en-GB" dirty="0"/>
              <a:t> vaccination staff </a:t>
            </a:r>
            <a:br>
              <a:rPr lang="en-GB" dirty="0"/>
            </a:br>
            <a:r>
              <a:rPr lang="en-GB" dirty="0"/>
              <a:t>Over 600 trained vaccinators on bank</a:t>
            </a:r>
          </a:p>
        </p:txBody>
      </p:sp>
      <p:pic>
        <p:nvPicPr>
          <p:cNvPr id="4" name="Picture 3"/>
          <p:cNvPicPr/>
          <p:nvPr/>
        </p:nvPicPr>
        <p:blipFill>
          <a:blip r:embed="rId3" cstate="print"/>
          <a:srcRect/>
          <a:stretch>
            <a:fillRect/>
          </a:stretch>
        </p:blipFill>
        <p:spPr bwMode="auto">
          <a:xfrm>
            <a:off x="374432" y="5733228"/>
            <a:ext cx="1143000" cy="962025"/>
          </a:xfrm>
          <a:prstGeom prst="rect">
            <a:avLst/>
          </a:prstGeom>
          <a:noFill/>
          <a:ln w="9525">
            <a:noFill/>
            <a:miter lim="800000"/>
            <a:headEnd/>
            <a:tailEnd/>
          </a:ln>
        </p:spPr>
      </p:pic>
    </p:spTree>
    <p:extLst>
      <p:ext uri="{BB962C8B-B14F-4D97-AF65-F5344CB8AC3E}">
        <p14:creationId xmlns:p14="http://schemas.microsoft.com/office/powerpoint/2010/main" val="3437492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Dundee Central Vaccination Centre</a:t>
            </a:r>
            <a:endParaRPr lang="en-GB" dirty="0"/>
          </a:p>
        </p:txBody>
      </p:sp>
      <p:pic>
        <p:nvPicPr>
          <p:cNvPr id="4" name="Picture 4" descr="A group of people outside a building&#10;&#10;Description automatically generated">
            <a:extLst>
              <a:ext uri="{FF2B5EF4-FFF2-40B4-BE49-F238E27FC236}">
                <a16:creationId xmlns:a16="http://schemas.microsoft.com/office/drawing/2014/main" id="{63001A6D-F559-4751-B6EF-34D7D2E79072}"/>
              </a:ext>
            </a:extLst>
          </p:cNvPr>
          <p:cNvPicPr>
            <a:picLocks noChangeAspect="1"/>
          </p:cNvPicPr>
          <p:nvPr/>
        </p:nvPicPr>
        <p:blipFill>
          <a:blip r:embed="rId3" cstate="print"/>
          <a:stretch>
            <a:fillRect/>
          </a:stretch>
        </p:blipFill>
        <p:spPr>
          <a:xfrm>
            <a:off x="1517432" y="1412214"/>
            <a:ext cx="8471752" cy="4321014"/>
          </a:xfrm>
          <a:prstGeom prst="rect">
            <a:avLst/>
          </a:prstGeom>
        </p:spPr>
      </p:pic>
      <p:pic>
        <p:nvPicPr>
          <p:cNvPr id="5" name="Picture 4"/>
          <p:cNvPicPr/>
          <p:nvPr/>
        </p:nvPicPr>
        <p:blipFill>
          <a:blip r:embed="rId4" cstate="print"/>
          <a:srcRect/>
          <a:stretch>
            <a:fillRect/>
          </a:stretch>
        </p:blipFill>
        <p:spPr bwMode="auto">
          <a:xfrm>
            <a:off x="374432" y="5733228"/>
            <a:ext cx="1143000" cy="962025"/>
          </a:xfrm>
          <a:prstGeom prst="rect">
            <a:avLst/>
          </a:prstGeom>
          <a:noFill/>
          <a:ln w="9525">
            <a:noFill/>
            <a:miter lim="800000"/>
            <a:headEnd/>
            <a:tailEnd/>
          </a:ln>
        </p:spPr>
      </p:pic>
    </p:spTree>
    <p:extLst>
      <p:ext uri="{BB962C8B-B14F-4D97-AF65-F5344CB8AC3E}">
        <p14:creationId xmlns:p14="http://schemas.microsoft.com/office/powerpoint/2010/main" val="3648529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Perth Central Vaccination Centre</a:t>
            </a:r>
            <a:endParaRPr lang="en-GB" sz="3600" dirty="0"/>
          </a:p>
        </p:txBody>
      </p:sp>
      <p:pic>
        <p:nvPicPr>
          <p:cNvPr id="4" name="Picture 4" descr="A picture containing floor, indoor, chair, ceiling&#10;&#10;Description automatically generated">
            <a:extLst>
              <a:ext uri="{FF2B5EF4-FFF2-40B4-BE49-F238E27FC236}">
                <a16:creationId xmlns:a16="http://schemas.microsoft.com/office/drawing/2014/main" id="{82D8CFF9-591C-4625-BA7B-882A6DB92E18}"/>
              </a:ext>
            </a:extLst>
          </p:cNvPr>
          <p:cNvPicPr>
            <a:picLocks noChangeAspect="1"/>
          </p:cNvPicPr>
          <p:nvPr/>
        </p:nvPicPr>
        <p:blipFill>
          <a:blip r:embed="rId3" cstate="print"/>
          <a:stretch>
            <a:fillRect/>
          </a:stretch>
        </p:blipFill>
        <p:spPr>
          <a:xfrm>
            <a:off x="1652013" y="1434079"/>
            <a:ext cx="8221561" cy="4316048"/>
          </a:xfrm>
          <a:prstGeom prst="rect">
            <a:avLst/>
          </a:prstGeom>
        </p:spPr>
      </p:pic>
      <p:pic>
        <p:nvPicPr>
          <p:cNvPr id="5" name="Picture 4"/>
          <p:cNvPicPr/>
          <p:nvPr/>
        </p:nvPicPr>
        <p:blipFill>
          <a:blip r:embed="rId4" cstate="print"/>
          <a:srcRect/>
          <a:stretch>
            <a:fillRect/>
          </a:stretch>
        </p:blipFill>
        <p:spPr bwMode="auto">
          <a:xfrm>
            <a:off x="374432" y="5733228"/>
            <a:ext cx="1143000" cy="962025"/>
          </a:xfrm>
          <a:prstGeom prst="rect">
            <a:avLst/>
          </a:prstGeom>
          <a:noFill/>
          <a:ln w="9525">
            <a:noFill/>
            <a:miter lim="800000"/>
            <a:headEnd/>
            <a:tailEnd/>
          </a:ln>
        </p:spPr>
      </p:pic>
    </p:spTree>
    <p:extLst>
      <p:ext uri="{BB962C8B-B14F-4D97-AF65-F5344CB8AC3E}">
        <p14:creationId xmlns:p14="http://schemas.microsoft.com/office/powerpoint/2010/main" val="1498390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Key lessons learned re. person-centred approach</a:t>
            </a:r>
            <a:endParaRPr lang="en-GB" sz="3600" dirty="0"/>
          </a:p>
        </p:txBody>
      </p:sp>
      <p:sp>
        <p:nvSpPr>
          <p:cNvPr id="3" name="Content Placeholder 2"/>
          <p:cNvSpPr>
            <a:spLocks noGrp="1"/>
          </p:cNvSpPr>
          <p:nvPr>
            <p:ph idx="1"/>
          </p:nvPr>
        </p:nvSpPr>
        <p:spPr/>
        <p:txBody>
          <a:bodyPr>
            <a:normAutofit/>
          </a:bodyPr>
          <a:lstStyle/>
          <a:p>
            <a:pPr marL="0" indent="0">
              <a:buNone/>
            </a:pPr>
            <a:r>
              <a:rPr lang="en-GB" sz="3200" dirty="0"/>
              <a:t>Public confidence is critical</a:t>
            </a:r>
            <a:br>
              <a:rPr lang="en-GB" sz="3200" dirty="0"/>
            </a:br>
            <a:r>
              <a:rPr lang="en-GB" sz="3200" dirty="0"/>
              <a:t>Clear communication </a:t>
            </a:r>
            <a:br>
              <a:rPr lang="en-GB" sz="3200" dirty="0"/>
            </a:br>
            <a:r>
              <a:rPr lang="en-GB" sz="3200" dirty="0"/>
              <a:t>Appointments encourage uptake</a:t>
            </a:r>
            <a:br>
              <a:rPr lang="en-GB" sz="3200" dirty="0"/>
            </a:br>
            <a:r>
              <a:rPr lang="en-GB" sz="3200" dirty="0"/>
              <a:t>Tailoring delivery to support access </a:t>
            </a:r>
            <a:br>
              <a:rPr lang="en-GB" sz="3200" dirty="0"/>
            </a:br>
            <a:r>
              <a:rPr lang="en-GB" sz="3200" dirty="0"/>
              <a:t>Drop Ins/pop ups/inclusivity</a:t>
            </a:r>
          </a:p>
        </p:txBody>
      </p:sp>
      <p:pic>
        <p:nvPicPr>
          <p:cNvPr id="4" name="Picture 5" descr="important.jpg"/>
          <p:cNvPicPr>
            <a:picLocks noChangeAspect="1"/>
          </p:cNvPicPr>
          <p:nvPr/>
        </p:nvPicPr>
        <p:blipFill>
          <a:blip r:embed="rId3" cstate="print"/>
          <a:srcRect/>
          <a:stretch>
            <a:fillRect/>
          </a:stretch>
        </p:blipFill>
        <p:spPr bwMode="auto">
          <a:xfrm>
            <a:off x="7620781" y="1690690"/>
            <a:ext cx="3024188" cy="3744913"/>
          </a:xfrm>
          <a:prstGeom prst="rect">
            <a:avLst/>
          </a:prstGeom>
          <a:noFill/>
          <a:ln w="9525">
            <a:noFill/>
            <a:miter lim="800000"/>
            <a:headEnd/>
            <a:tailEnd/>
          </a:ln>
        </p:spPr>
      </p:pic>
      <p:pic>
        <p:nvPicPr>
          <p:cNvPr id="5" name="Picture 4"/>
          <p:cNvPicPr/>
          <p:nvPr/>
        </p:nvPicPr>
        <p:blipFill>
          <a:blip r:embed="rId4" cstate="print"/>
          <a:srcRect/>
          <a:stretch>
            <a:fillRect/>
          </a:stretch>
        </p:blipFill>
        <p:spPr bwMode="auto">
          <a:xfrm>
            <a:off x="374432" y="5733228"/>
            <a:ext cx="1143000" cy="962025"/>
          </a:xfrm>
          <a:prstGeom prst="rect">
            <a:avLst/>
          </a:prstGeom>
          <a:noFill/>
          <a:ln w="9525">
            <a:noFill/>
            <a:miter lim="800000"/>
            <a:headEnd/>
            <a:tailEnd/>
          </a:ln>
        </p:spPr>
      </p:pic>
    </p:spTree>
    <p:extLst>
      <p:ext uri="{BB962C8B-B14F-4D97-AF65-F5344CB8AC3E}">
        <p14:creationId xmlns:p14="http://schemas.microsoft.com/office/powerpoint/2010/main" val="3865495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74" y="484497"/>
            <a:ext cx="10515600" cy="1325563"/>
          </a:xfrm>
        </p:spPr>
        <p:txBody>
          <a:bodyPr>
            <a:normAutofit/>
          </a:bodyPr>
          <a:lstStyle/>
          <a:p>
            <a:r>
              <a:rPr lang="en-GB" sz="3600" dirty="0" smtClean="0"/>
              <a:t>Thank you for listening</a:t>
            </a:r>
            <a:endParaRPr lang="en-GB" sz="3600" dirty="0"/>
          </a:p>
        </p:txBody>
      </p:sp>
      <p:sp>
        <p:nvSpPr>
          <p:cNvPr id="3" name="Content Placeholder 2"/>
          <p:cNvSpPr>
            <a:spLocks noGrp="1"/>
          </p:cNvSpPr>
          <p:nvPr>
            <p:ph idx="1"/>
          </p:nvPr>
        </p:nvSpPr>
        <p:spPr>
          <a:xfrm>
            <a:off x="1517432" y="2532413"/>
            <a:ext cx="3415300" cy="2386779"/>
          </a:xfrm>
        </p:spPr>
        <p:txBody>
          <a:bodyPr>
            <a:normAutofit/>
          </a:bodyPr>
          <a:lstStyle/>
          <a:p>
            <a:pPr marL="0" indent="0">
              <a:buNone/>
            </a:pPr>
            <a:r>
              <a:rPr lang="en-GB" sz="3200" dirty="0" smtClean="0"/>
              <a:t>Happy to take any questions at the end of the session.</a:t>
            </a:r>
            <a:endParaRPr lang="en-GB" sz="3200" dirty="0"/>
          </a:p>
        </p:txBody>
      </p:sp>
      <p:pic>
        <p:nvPicPr>
          <p:cNvPr id="4" name="Content Placeholder 5"/>
          <p:cNvPicPr>
            <a:picLocks noChangeAspect="1" noChangeArrowheads="1"/>
          </p:cNvPicPr>
          <p:nvPr/>
        </p:nvPicPr>
        <p:blipFill>
          <a:blip r:embed="rId3" cstate="print"/>
          <a:stretch>
            <a:fillRect/>
          </a:stretch>
        </p:blipFill>
        <p:spPr bwMode="auto">
          <a:xfrm>
            <a:off x="5976560" y="1961315"/>
            <a:ext cx="4567091" cy="2957877"/>
          </a:xfrm>
          <a:prstGeom prst="rect">
            <a:avLst/>
          </a:prstGeom>
          <a:noFill/>
          <a:ln w="9525">
            <a:noFill/>
            <a:miter lim="800000"/>
            <a:headEnd/>
            <a:tailEnd/>
          </a:ln>
        </p:spPr>
      </p:pic>
      <p:pic>
        <p:nvPicPr>
          <p:cNvPr id="5" name="Picture 4"/>
          <p:cNvPicPr/>
          <p:nvPr/>
        </p:nvPicPr>
        <p:blipFill>
          <a:blip r:embed="rId4" cstate="print"/>
          <a:srcRect/>
          <a:stretch>
            <a:fillRect/>
          </a:stretch>
        </p:blipFill>
        <p:spPr bwMode="auto">
          <a:xfrm>
            <a:off x="374432" y="5733228"/>
            <a:ext cx="1143000" cy="962025"/>
          </a:xfrm>
          <a:prstGeom prst="rect">
            <a:avLst/>
          </a:prstGeom>
          <a:noFill/>
          <a:ln w="9525">
            <a:noFill/>
            <a:miter lim="800000"/>
            <a:headEnd/>
            <a:tailEnd/>
          </a:ln>
        </p:spPr>
      </p:pic>
    </p:spTree>
    <p:extLst>
      <p:ext uri="{BB962C8B-B14F-4D97-AF65-F5344CB8AC3E}">
        <p14:creationId xmlns:p14="http://schemas.microsoft.com/office/powerpoint/2010/main" val="2681735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dirty="0" smtClean="0"/>
              <a:t>The Impact of the COVID-19 Vaccination Programme on Vaccine Transformation</a:t>
            </a:r>
            <a:endParaRPr lang="en-GB" sz="4000" dirty="0"/>
          </a:p>
        </p:txBody>
      </p:sp>
      <p:sp>
        <p:nvSpPr>
          <p:cNvPr id="3" name="Subtitle 2"/>
          <p:cNvSpPr txBox="1">
            <a:spLocks/>
          </p:cNvSpPr>
          <p:nvPr/>
        </p:nvSpPr>
        <p:spPr>
          <a:xfrm>
            <a:off x="1524000" y="4418115"/>
            <a:ext cx="9144000" cy="1655762"/>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200" dirty="0" smtClean="0">
                <a:solidFill>
                  <a:schemeClr val="bg1"/>
                </a:solidFill>
              </a:rPr>
              <a:t>Stephen Gallagher</a:t>
            </a:r>
            <a:endParaRPr lang="en-GB" sz="3200" dirty="0">
              <a:solidFill>
                <a:schemeClr val="bg1"/>
              </a:solidFill>
            </a:endParaRPr>
          </a:p>
        </p:txBody>
      </p:sp>
    </p:spTree>
    <p:extLst>
      <p:ext uri="{BB962C8B-B14F-4D97-AF65-F5344CB8AC3E}">
        <p14:creationId xmlns:p14="http://schemas.microsoft.com/office/powerpoint/2010/main" val="1480689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Audit Scotland Report</a:t>
            </a:r>
            <a:endParaRPr lang="en-GB" sz="3600" dirty="0"/>
          </a:p>
        </p:txBody>
      </p:sp>
      <p:sp>
        <p:nvSpPr>
          <p:cNvPr id="3" name="Content Placeholder 2"/>
          <p:cNvSpPr>
            <a:spLocks noGrp="1"/>
          </p:cNvSpPr>
          <p:nvPr>
            <p:ph idx="1"/>
          </p:nvPr>
        </p:nvSpPr>
        <p:spPr/>
        <p:txBody>
          <a:bodyPr/>
          <a:lstStyle/>
          <a:p>
            <a:pPr marL="0" indent="0" algn="ctr">
              <a:buNone/>
            </a:pPr>
            <a:endParaRPr lang="en-GB" dirty="0"/>
          </a:p>
          <a:p>
            <a:pPr marL="0" indent="0" algn="ctr">
              <a:buNone/>
            </a:pPr>
            <a:r>
              <a:rPr lang="en-GB" i="1" dirty="0" smtClean="0"/>
              <a:t>“</a:t>
            </a:r>
            <a:r>
              <a:rPr lang="en-GB" i="1" dirty="0"/>
              <a:t>The delivery of the vaccine programme has been a success so far, with good collaboration, joint working and new digital tools developed at pace. There are opportunities for the Scottish Government to use learning from this programme to inform the implementation of further stages of the vaccine programme.”</a:t>
            </a:r>
          </a:p>
          <a:p>
            <a:endParaRPr lang="en-GB" dirty="0"/>
          </a:p>
        </p:txBody>
      </p:sp>
    </p:spTree>
    <p:extLst>
      <p:ext uri="{BB962C8B-B14F-4D97-AF65-F5344CB8AC3E}">
        <p14:creationId xmlns:p14="http://schemas.microsoft.com/office/powerpoint/2010/main" val="1756379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Vision for the new Scottish Vaccination &amp;   Immunisation Service</a:t>
            </a:r>
            <a:endParaRPr lang="en-GB" sz="3600" dirty="0"/>
          </a:p>
        </p:txBody>
      </p:sp>
      <p:sp>
        <p:nvSpPr>
          <p:cNvPr id="3" name="Content Placeholder 2"/>
          <p:cNvSpPr>
            <a:spLocks noGrp="1"/>
          </p:cNvSpPr>
          <p:nvPr>
            <p:ph idx="1"/>
          </p:nvPr>
        </p:nvSpPr>
        <p:spPr/>
        <p:txBody>
          <a:bodyPr/>
          <a:lstStyle/>
          <a:p>
            <a:pPr marL="0" indent="0" algn="ctr">
              <a:buNone/>
            </a:pPr>
            <a:endParaRPr lang="en-GB" dirty="0" smtClean="0"/>
          </a:p>
          <a:p>
            <a:pPr marL="0" indent="0" algn="ctr">
              <a:buNone/>
            </a:pPr>
            <a:r>
              <a:rPr lang="en-GB" dirty="0" smtClean="0"/>
              <a:t>Scotland’s </a:t>
            </a:r>
            <a:r>
              <a:rPr lang="en-GB" dirty="0"/>
              <a:t>vision for a world-class person-centred and public-health led vaccination and immunisation service is critical to building a sustainable and resilient healthcare infrastructure that meets Scotland’s present and future healthcare needs, in line with our National Performance Framework</a:t>
            </a:r>
          </a:p>
          <a:p>
            <a:pPr marL="0" indent="0">
              <a:buNone/>
            </a:pPr>
            <a:endParaRPr lang="en-GB" dirty="0"/>
          </a:p>
        </p:txBody>
      </p:sp>
    </p:spTree>
    <p:extLst>
      <p:ext uri="{BB962C8B-B14F-4D97-AF65-F5344CB8AC3E}">
        <p14:creationId xmlns:p14="http://schemas.microsoft.com/office/powerpoint/2010/main" val="2044564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Person centred approach </a:t>
            </a:r>
            <a:endParaRPr lang="en-GB" dirty="0"/>
          </a:p>
        </p:txBody>
      </p:sp>
      <p:sp>
        <p:nvSpPr>
          <p:cNvPr id="3" name="Content Placeholder 2"/>
          <p:cNvSpPr>
            <a:spLocks noGrp="1"/>
          </p:cNvSpPr>
          <p:nvPr>
            <p:ph idx="1"/>
          </p:nvPr>
        </p:nvSpPr>
        <p:spPr>
          <a:xfrm>
            <a:off x="838200" y="1825625"/>
            <a:ext cx="5624245" cy="4647094"/>
          </a:xfrm>
        </p:spPr>
        <p:txBody>
          <a:bodyPr/>
          <a:lstStyle/>
          <a:p>
            <a:pPr marL="0" indent="0">
              <a:buNone/>
            </a:pPr>
            <a:endParaRPr lang="en-GB" dirty="0" smtClean="0"/>
          </a:p>
          <a:p>
            <a:pPr marL="0" indent="0">
              <a:buNone/>
            </a:pPr>
            <a:r>
              <a:rPr lang="en-GB" dirty="0" smtClean="0"/>
              <a:t>Informed </a:t>
            </a:r>
            <a:r>
              <a:rPr lang="en-GB" dirty="0"/>
              <a:t>by research evidence, insight, and stakeholder feedback and experience of</a:t>
            </a:r>
          </a:p>
          <a:p>
            <a:r>
              <a:rPr lang="en-GB" dirty="0"/>
              <a:t>COVID-19 vaccine</a:t>
            </a:r>
          </a:p>
          <a:p>
            <a:r>
              <a:rPr lang="en-GB" dirty="0"/>
              <a:t>Flu </a:t>
            </a:r>
            <a:r>
              <a:rPr lang="en-GB" dirty="0" err="1"/>
              <a:t>vacine</a:t>
            </a:r>
            <a:endParaRPr lang="en-GB" dirty="0"/>
          </a:p>
          <a:p>
            <a:r>
              <a:rPr lang="en-GB" dirty="0"/>
              <a:t>Existing vaccination portfolio</a:t>
            </a:r>
          </a:p>
          <a:p>
            <a:endParaRPr lang="en-GB" dirty="0"/>
          </a:p>
        </p:txBody>
      </p:sp>
      <p:graphicFrame>
        <p:nvGraphicFramePr>
          <p:cNvPr id="4" name="Content Placeholder 7"/>
          <p:cNvGraphicFramePr>
            <a:graphicFrameLocks/>
          </p:cNvGraphicFramePr>
          <p:nvPr>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3859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1158"/>
            <a:ext cx="10515600" cy="1325563"/>
          </a:xfrm>
        </p:spPr>
        <p:txBody>
          <a:bodyPr>
            <a:normAutofit/>
          </a:bodyPr>
          <a:lstStyle/>
          <a:p>
            <a:r>
              <a:rPr lang="en-GB" sz="3600" dirty="0" smtClean="0"/>
              <a:t>Finance </a:t>
            </a:r>
            <a:endParaRPr lang="en-GB" sz="3600" dirty="0"/>
          </a:p>
        </p:txBody>
      </p:sp>
      <p:sp>
        <p:nvSpPr>
          <p:cNvPr id="3" name="Content Placeholder 2"/>
          <p:cNvSpPr>
            <a:spLocks noGrp="1"/>
          </p:cNvSpPr>
          <p:nvPr>
            <p:ph idx="1"/>
          </p:nvPr>
        </p:nvSpPr>
        <p:spPr/>
        <p:txBody>
          <a:bodyPr/>
          <a:lstStyle/>
          <a:p>
            <a:endParaRPr lang="en-GB" dirty="0" smtClean="0"/>
          </a:p>
          <a:p>
            <a:endParaRPr lang="en-GB" dirty="0"/>
          </a:p>
          <a:p>
            <a:r>
              <a:rPr lang="en-GB" dirty="0" smtClean="0"/>
              <a:t>In </a:t>
            </a:r>
            <a:r>
              <a:rPr lang="en-GB" dirty="0"/>
              <a:t>2019-20, circa £</a:t>
            </a:r>
            <a:r>
              <a:rPr lang="en-GB" dirty="0" err="1"/>
              <a:t>24m</a:t>
            </a:r>
            <a:r>
              <a:rPr lang="en-GB" dirty="0"/>
              <a:t> was spent on vaccines</a:t>
            </a:r>
          </a:p>
          <a:p>
            <a:r>
              <a:rPr lang="en-GB" dirty="0"/>
              <a:t>In 2021-22, circa £</a:t>
            </a:r>
            <a:r>
              <a:rPr lang="en-GB" dirty="0" err="1"/>
              <a:t>309m</a:t>
            </a:r>
            <a:r>
              <a:rPr lang="en-GB" dirty="0"/>
              <a:t> was spent on vaccines</a:t>
            </a:r>
          </a:p>
          <a:p>
            <a:r>
              <a:rPr lang="en-GB" dirty="0"/>
              <a:t>In 2022-23, projected to spend circa £</a:t>
            </a:r>
            <a:r>
              <a:rPr lang="en-GB" dirty="0" err="1"/>
              <a:t>200m</a:t>
            </a:r>
            <a:r>
              <a:rPr lang="en-GB" dirty="0"/>
              <a:t> on vaccines</a:t>
            </a:r>
          </a:p>
          <a:p>
            <a:endParaRPr lang="en-GB" dirty="0"/>
          </a:p>
        </p:txBody>
      </p:sp>
    </p:spTree>
    <p:extLst>
      <p:ext uri="{BB962C8B-B14F-4D97-AF65-F5344CB8AC3E}">
        <p14:creationId xmlns:p14="http://schemas.microsoft.com/office/powerpoint/2010/main" val="310655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imeline&#10;&#10;Description automatically generated">
            <a:extLst>
              <a:ext uri="{FF2B5EF4-FFF2-40B4-BE49-F238E27FC236}">
                <a16:creationId xmlns:a16="http://schemas.microsoft.com/office/drawing/2014/main" id="{B94F8480-A0E3-4BDF-AAB4-8CC99E3324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143" y="365127"/>
            <a:ext cx="9578622" cy="5387975"/>
          </a:xfrm>
          <a:prstGeom prst="rect">
            <a:avLst/>
          </a:prstGeom>
        </p:spPr>
      </p:pic>
    </p:spTree>
    <p:extLst>
      <p:ext uri="{BB962C8B-B14F-4D97-AF65-F5344CB8AC3E}">
        <p14:creationId xmlns:p14="http://schemas.microsoft.com/office/powerpoint/2010/main" val="2180437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Clinical Governance</a:t>
            </a:r>
            <a:endParaRPr lang="en-GB" sz="3600" dirty="0"/>
          </a:p>
        </p:txBody>
      </p:sp>
      <p:sp>
        <p:nvSpPr>
          <p:cNvPr id="3" name="Content Placeholder 2"/>
          <p:cNvSpPr>
            <a:spLocks noGrp="1"/>
          </p:cNvSpPr>
          <p:nvPr>
            <p:ph idx="1"/>
          </p:nvPr>
        </p:nvSpPr>
        <p:spPr/>
        <p:txBody>
          <a:bodyPr/>
          <a:lstStyle/>
          <a:p>
            <a:endParaRPr lang="en-GB" dirty="0" smtClean="0"/>
          </a:p>
          <a:p>
            <a:endParaRPr lang="en-GB" dirty="0"/>
          </a:p>
          <a:p>
            <a:r>
              <a:rPr lang="en-GB" dirty="0" smtClean="0"/>
              <a:t>Based </a:t>
            </a:r>
            <a:r>
              <a:rPr lang="en-GB" dirty="0"/>
              <a:t>on robust clinical governance structure established for </a:t>
            </a:r>
            <a:r>
              <a:rPr lang="en-GB" dirty="0" err="1"/>
              <a:t>FVCV</a:t>
            </a:r>
            <a:endParaRPr lang="en-GB" dirty="0"/>
          </a:p>
          <a:p>
            <a:r>
              <a:rPr lang="en-GB" dirty="0"/>
              <a:t>Approach extended and formalised, providing clinical governance across all immunisation programmes and enabling partnership working across </a:t>
            </a:r>
            <a:r>
              <a:rPr lang="en-GB" dirty="0" err="1"/>
              <a:t>PHS</a:t>
            </a:r>
            <a:r>
              <a:rPr lang="en-GB" dirty="0"/>
              <a:t>, SG and Health Boards</a:t>
            </a:r>
          </a:p>
          <a:p>
            <a:endParaRPr lang="en-GB" dirty="0"/>
          </a:p>
        </p:txBody>
      </p:sp>
    </p:spTree>
    <p:extLst>
      <p:ext uri="{BB962C8B-B14F-4D97-AF65-F5344CB8AC3E}">
        <p14:creationId xmlns:p14="http://schemas.microsoft.com/office/powerpoint/2010/main" val="3174834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Reporting, performance, and surveillance</a:t>
            </a:r>
            <a:endParaRPr lang="en-GB" sz="3600" dirty="0"/>
          </a:p>
        </p:txBody>
      </p:sp>
      <p:sp>
        <p:nvSpPr>
          <p:cNvPr id="3" name="Content Placeholder 2"/>
          <p:cNvSpPr>
            <a:spLocks noGrp="1"/>
          </p:cNvSpPr>
          <p:nvPr>
            <p:ph idx="1"/>
          </p:nvPr>
        </p:nvSpPr>
        <p:spPr/>
        <p:txBody>
          <a:bodyPr/>
          <a:lstStyle/>
          <a:p>
            <a:endParaRPr lang="en-GB" dirty="0" smtClean="0"/>
          </a:p>
          <a:p>
            <a:endParaRPr lang="en-GB" dirty="0"/>
          </a:p>
          <a:p>
            <a:r>
              <a:rPr lang="en-GB" dirty="0" smtClean="0"/>
              <a:t>National </a:t>
            </a:r>
            <a:r>
              <a:rPr lang="en-GB" dirty="0"/>
              <a:t>scrutiny</a:t>
            </a:r>
          </a:p>
          <a:p>
            <a:r>
              <a:rPr lang="en-GB" dirty="0"/>
              <a:t>Streamlined throughout the COVID-19 vaccination programme</a:t>
            </a:r>
          </a:p>
          <a:p>
            <a:r>
              <a:rPr lang="en-GB" dirty="0"/>
              <a:t>Vaccine Management Tool (</a:t>
            </a:r>
            <a:r>
              <a:rPr lang="en-GB" dirty="0" err="1"/>
              <a:t>VMT</a:t>
            </a:r>
            <a:r>
              <a:rPr lang="en-GB" dirty="0"/>
              <a:t>)</a:t>
            </a:r>
          </a:p>
          <a:p>
            <a:endParaRPr lang="en-GB" dirty="0"/>
          </a:p>
        </p:txBody>
      </p:sp>
    </p:spTree>
    <p:extLst>
      <p:ext uri="{BB962C8B-B14F-4D97-AF65-F5344CB8AC3E}">
        <p14:creationId xmlns:p14="http://schemas.microsoft.com/office/powerpoint/2010/main" val="2755033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Whole system workforce</a:t>
            </a:r>
            <a:endParaRPr lang="en-GB" sz="3600" dirty="0"/>
          </a:p>
        </p:txBody>
      </p:sp>
      <p:sp>
        <p:nvSpPr>
          <p:cNvPr id="3" name="Content Placeholder 2"/>
          <p:cNvSpPr>
            <a:spLocks noGrp="1"/>
          </p:cNvSpPr>
          <p:nvPr>
            <p:ph idx="1"/>
          </p:nvPr>
        </p:nvSpPr>
        <p:spPr/>
        <p:txBody>
          <a:bodyPr/>
          <a:lstStyle/>
          <a:p>
            <a:endParaRPr lang="en-GB" dirty="0" smtClean="0"/>
          </a:p>
          <a:p>
            <a:r>
              <a:rPr lang="en-GB" dirty="0" smtClean="0"/>
              <a:t>A </a:t>
            </a:r>
            <a:r>
              <a:rPr lang="en-GB" dirty="0"/>
              <a:t>dedicated, flexible and sustainable whole system vaccination workforce</a:t>
            </a:r>
          </a:p>
          <a:p>
            <a:r>
              <a:rPr lang="en-GB" dirty="0"/>
              <a:t>Looking at the roles beyond the vaccinators</a:t>
            </a:r>
          </a:p>
          <a:p>
            <a:r>
              <a:rPr lang="en-GB" dirty="0"/>
              <a:t>Empowering of the workforce</a:t>
            </a:r>
          </a:p>
        </p:txBody>
      </p:sp>
    </p:spTree>
    <p:extLst>
      <p:ext uri="{BB962C8B-B14F-4D97-AF65-F5344CB8AC3E}">
        <p14:creationId xmlns:p14="http://schemas.microsoft.com/office/powerpoint/2010/main" val="3289154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Premises and delivery models </a:t>
            </a:r>
            <a:endParaRPr lang="en-GB" sz="3600" dirty="0"/>
          </a:p>
        </p:txBody>
      </p:sp>
      <p:sp>
        <p:nvSpPr>
          <p:cNvPr id="3" name="Content Placeholder 2"/>
          <p:cNvSpPr>
            <a:spLocks noGrp="1"/>
          </p:cNvSpPr>
          <p:nvPr>
            <p:ph idx="1"/>
          </p:nvPr>
        </p:nvSpPr>
        <p:spPr/>
        <p:txBody>
          <a:bodyPr/>
          <a:lstStyle/>
          <a:p>
            <a:endParaRPr lang="en-GB" dirty="0" smtClean="0"/>
          </a:p>
          <a:p>
            <a:r>
              <a:rPr lang="en-GB" dirty="0" smtClean="0"/>
              <a:t>Local </a:t>
            </a:r>
            <a:r>
              <a:rPr lang="en-GB" dirty="0"/>
              <a:t>decision with national guiding principles</a:t>
            </a:r>
          </a:p>
          <a:p>
            <a:r>
              <a:rPr lang="en-GB" dirty="0"/>
              <a:t>Person can choose convenient location</a:t>
            </a:r>
          </a:p>
          <a:p>
            <a:r>
              <a:rPr lang="en-GB" dirty="0"/>
              <a:t>Outreach options including mobile facilities</a:t>
            </a:r>
          </a:p>
          <a:p>
            <a:r>
              <a:rPr lang="en-GB" dirty="0"/>
              <a:t>Central locations particularly within areas of deprivation</a:t>
            </a:r>
          </a:p>
          <a:p>
            <a:r>
              <a:rPr lang="en-GB" dirty="0"/>
              <a:t>Options to co-locate with other primary care services</a:t>
            </a:r>
          </a:p>
          <a:p>
            <a:r>
              <a:rPr lang="en-GB" dirty="0"/>
              <a:t>Access via sustainable travel to meet government targets for reducing carbon emissions</a:t>
            </a:r>
          </a:p>
          <a:p>
            <a:endParaRPr lang="en-GB" dirty="0"/>
          </a:p>
        </p:txBody>
      </p:sp>
    </p:spTree>
    <p:extLst>
      <p:ext uri="{BB962C8B-B14F-4D97-AF65-F5344CB8AC3E}">
        <p14:creationId xmlns:p14="http://schemas.microsoft.com/office/powerpoint/2010/main" val="17164388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Data and digital systems</a:t>
            </a:r>
            <a:endParaRPr lang="en-GB" sz="3600" dirty="0"/>
          </a:p>
        </p:txBody>
      </p:sp>
      <p:sp>
        <p:nvSpPr>
          <p:cNvPr id="3" name="Content Placeholder 2"/>
          <p:cNvSpPr>
            <a:spLocks noGrp="1"/>
          </p:cNvSpPr>
          <p:nvPr>
            <p:ph idx="1"/>
          </p:nvPr>
        </p:nvSpPr>
        <p:spPr/>
        <p:txBody>
          <a:bodyPr/>
          <a:lstStyle/>
          <a:p>
            <a:endParaRPr lang="en-GB" dirty="0" smtClean="0"/>
          </a:p>
          <a:p>
            <a:r>
              <a:rPr lang="en-GB" dirty="0" smtClean="0"/>
              <a:t>Opportunities </a:t>
            </a:r>
            <a:r>
              <a:rPr lang="en-GB" dirty="0"/>
              <a:t>to build on the digital systems that have been put in place through </a:t>
            </a:r>
            <a:r>
              <a:rPr lang="en-GB" dirty="0" err="1"/>
              <a:t>FVCV</a:t>
            </a:r>
            <a:endParaRPr lang="en-GB" dirty="0"/>
          </a:p>
          <a:p>
            <a:r>
              <a:rPr lang="en-GB" dirty="0"/>
              <a:t>COVID-19 certification process and wider development of the ‘Digital Front Door’ (</a:t>
            </a:r>
            <a:r>
              <a:rPr lang="en-GB" dirty="0" err="1"/>
              <a:t>DFD</a:t>
            </a:r>
            <a:r>
              <a:rPr lang="en-GB" dirty="0"/>
              <a:t>)</a:t>
            </a:r>
          </a:p>
          <a:p>
            <a:r>
              <a:rPr lang="en-GB" dirty="0"/>
              <a:t>Use of NHS Inform both in support of trusted information on </a:t>
            </a:r>
            <a:r>
              <a:rPr lang="en-GB" dirty="0" err="1"/>
              <a:t>FVCV</a:t>
            </a:r>
            <a:r>
              <a:rPr lang="en-GB" dirty="0"/>
              <a:t> and as a route to the vaccine portal for the public</a:t>
            </a:r>
          </a:p>
          <a:p>
            <a:r>
              <a:rPr lang="en-GB" dirty="0"/>
              <a:t>Ensure design of digital tools includes diverse user-groups</a:t>
            </a:r>
          </a:p>
          <a:p>
            <a:endParaRPr lang="en-GB" b="1" dirty="0"/>
          </a:p>
        </p:txBody>
      </p:sp>
    </p:spTree>
    <p:extLst>
      <p:ext uri="{BB962C8B-B14F-4D97-AF65-F5344CB8AC3E}">
        <p14:creationId xmlns:p14="http://schemas.microsoft.com/office/powerpoint/2010/main" val="1258267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And finally, to everyone involved in the Covid/Flu programme </a:t>
            </a:r>
            <a:r>
              <a:rPr lang="en-GB" sz="3600" b="1" dirty="0" smtClean="0"/>
              <a:t>AND</a:t>
            </a:r>
            <a:r>
              <a:rPr lang="en-GB" sz="3600" dirty="0" smtClean="0"/>
              <a:t> Vaccine Transformation…</a:t>
            </a:r>
            <a:endParaRPr lang="en-GB" sz="3600" dirty="0"/>
          </a:p>
        </p:txBody>
      </p:sp>
      <p:pic>
        <p:nvPicPr>
          <p:cNvPr id="4" name="Content Placeholder 3"/>
          <p:cNvPicPr>
            <a:picLocks noGrp="1" noChangeAspect="1"/>
          </p:cNvPicPr>
          <p:nvPr>
            <p:ph idx="1"/>
          </p:nvPr>
        </p:nvPicPr>
        <p:blipFill>
          <a:blip r:embed="rId2"/>
          <a:stretch>
            <a:fillRect/>
          </a:stretch>
        </p:blipFill>
        <p:spPr>
          <a:xfrm>
            <a:off x="3031679" y="1872865"/>
            <a:ext cx="6128642" cy="3304660"/>
          </a:xfrm>
          <a:prstGeom prst="rect">
            <a:avLst/>
          </a:prstGeom>
        </p:spPr>
      </p:pic>
    </p:spTree>
    <p:extLst>
      <p:ext uri="{BB962C8B-B14F-4D97-AF65-F5344CB8AC3E}">
        <p14:creationId xmlns:p14="http://schemas.microsoft.com/office/powerpoint/2010/main" val="6133828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36" y="2644732"/>
            <a:ext cx="10739823" cy="2112203"/>
          </a:xfrm>
        </p:spPr>
        <p:txBody>
          <a:bodyPr>
            <a:normAutofit/>
          </a:bodyPr>
          <a:lstStyle/>
          <a:p>
            <a:pPr algn="ctr"/>
            <a:r>
              <a:rPr lang="en-GB" sz="4000" dirty="0" smtClean="0"/>
              <a:t>Thank you for attending our session</a:t>
            </a:r>
            <a:br>
              <a:rPr lang="en-GB" sz="4000" dirty="0" smtClean="0"/>
            </a:br>
            <a:r>
              <a:rPr lang="en-GB" sz="4000" dirty="0"/>
              <a:t/>
            </a:r>
            <a:br>
              <a:rPr lang="en-GB" sz="4000" dirty="0"/>
            </a:br>
            <a:r>
              <a:rPr lang="en-GB" sz="4000" dirty="0" smtClean="0"/>
              <a:t>Any questions?</a:t>
            </a:r>
            <a:endParaRPr lang="en-GB" sz="4000" dirty="0"/>
          </a:p>
        </p:txBody>
      </p:sp>
    </p:spTree>
    <p:extLst>
      <p:ext uri="{BB962C8B-B14F-4D97-AF65-F5344CB8AC3E}">
        <p14:creationId xmlns:p14="http://schemas.microsoft.com/office/powerpoint/2010/main" val="3661157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by aged 3 months"/>
          <p:cNvPicPr>
            <a:picLocks noChangeAspect="1" noChangeArrowheads="1"/>
          </p:cNvPicPr>
          <p:nvPr/>
        </p:nvPicPr>
        <p:blipFill>
          <a:blip r:embed="rId2" cstate="print"/>
          <a:srcRect/>
          <a:stretch>
            <a:fillRect/>
          </a:stretch>
        </p:blipFill>
        <p:spPr bwMode="auto">
          <a:xfrm>
            <a:off x="4989878" y="1233690"/>
            <a:ext cx="1470495" cy="1470495"/>
          </a:xfrm>
          <a:prstGeom prst="rect">
            <a:avLst/>
          </a:prstGeom>
          <a:noFill/>
          <a:ln w="9525">
            <a:noFill/>
            <a:miter lim="800000"/>
            <a:headEnd/>
            <a:tailEnd/>
          </a:ln>
        </p:spPr>
      </p:pic>
      <p:pic>
        <p:nvPicPr>
          <p:cNvPr id="5" name="Picture 15" descr="ANd9GcThlhntb0RxqAKcGEBWwh1Z0C8XYR8T3dbyQ-My8AkoJPTAHRnf"/>
          <p:cNvPicPr>
            <a:picLocks noChangeAspect="1" noChangeArrowheads="1"/>
          </p:cNvPicPr>
          <p:nvPr/>
        </p:nvPicPr>
        <p:blipFill rotWithShape="1">
          <a:blip r:embed="rId3" cstate="print"/>
          <a:srcRect l="11439" t="6814" r="4244" b="3630"/>
          <a:stretch/>
        </p:blipFill>
        <p:spPr bwMode="auto">
          <a:xfrm>
            <a:off x="6597133" y="1968937"/>
            <a:ext cx="1093573" cy="1161536"/>
          </a:xfrm>
          <a:prstGeom prst="rect">
            <a:avLst/>
          </a:prstGeom>
          <a:noFill/>
          <a:ln w="9525">
            <a:noFill/>
            <a:miter lim="800000"/>
            <a:headEnd/>
            <a:tailEnd/>
          </a:ln>
        </p:spPr>
      </p:pic>
      <p:pic>
        <p:nvPicPr>
          <p:cNvPr id="6" name="Picture 5" descr="ANd9GcSYtDW54ycpaMwHqO1L8_r-golD-XFcOQ4wLPvRzeqK1Lc91WYG9A"/>
          <p:cNvPicPr>
            <a:picLocks noChangeAspect="1" noChangeArrowheads="1"/>
          </p:cNvPicPr>
          <p:nvPr/>
        </p:nvPicPr>
        <p:blipFill rotWithShape="1">
          <a:blip r:embed="rId4" cstate="print"/>
          <a:srcRect l="5442" t="5742" r="890" b="2757"/>
          <a:stretch/>
        </p:blipFill>
        <p:spPr bwMode="auto">
          <a:xfrm>
            <a:off x="6672648" y="3327058"/>
            <a:ext cx="1754659" cy="902043"/>
          </a:xfrm>
          <a:prstGeom prst="rect">
            <a:avLst/>
          </a:prstGeom>
          <a:noFill/>
          <a:ln w="9525">
            <a:noFill/>
            <a:miter lim="800000"/>
            <a:headEnd/>
            <a:tailEnd/>
          </a:ln>
        </p:spPr>
      </p:pic>
      <p:pic>
        <p:nvPicPr>
          <p:cNvPr id="7" name="Picture 11" descr="Pregnant-woman-1-4-12-2"/>
          <p:cNvPicPr>
            <a:picLocks noChangeAspect="1" noChangeArrowheads="1"/>
          </p:cNvPicPr>
          <p:nvPr/>
        </p:nvPicPr>
        <p:blipFill rotWithShape="1">
          <a:blip r:embed="rId5" cstate="print"/>
          <a:srcRect l="6522" t="2884" r="31249" b="3157"/>
          <a:stretch/>
        </p:blipFill>
        <p:spPr bwMode="auto">
          <a:xfrm>
            <a:off x="3649210" y="1785551"/>
            <a:ext cx="1149180" cy="1217141"/>
          </a:xfrm>
          <a:prstGeom prst="rect">
            <a:avLst/>
          </a:prstGeom>
          <a:noFill/>
          <a:ln w="9525">
            <a:noFill/>
            <a:miter lim="800000"/>
            <a:headEnd/>
            <a:tailEnd/>
          </a:ln>
        </p:spPr>
      </p:pic>
      <p:pic>
        <p:nvPicPr>
          <p:cNvPr id="8" name="Picture 7" descr="Couple enjoying brisk walk"/>
          <p:cNvPicPr>
            <a:picLocks noChangeAspect="1" noChangeArrowheads="1"/>
          </p:cNvPicPr>
          <p:nvPr/>
        </p:nvPicPr>
        <p:blipFill>
          <a:blip r:embed="rId6" cstate="print"/>
          <a:srcRect/>
          <a:stretch>
            <a:fillRect/>
          </a:stretch>
        </p:blipFill>
        <p:spPr bwMode="auto">
          <a:xfrm>
            <a:off x="3429965" y="3130473"/>
            <a:ext cx="1368425" cy="1368425"/>
          </a:xfrm>
          <a:prstGeom prst="rect">
            <a:avLst/>
          </a:prstGeom>
          <a:noFill/>
          <a:ln w="9525">
            <a:noFill/>
            <a:miter lim="800000"/>
            <a:headEnd/>
            <a:tailEnd/>
          </a:ln>
        </p:spPr>
      </p:pic>
      <p:pic>
        <p:nvPicPr>
          <p:cNvPr id="9" name="Picture 8" descr="Girl outside"/>
          <p:cNvPicPr>
            <a:picLocks noChangeAspect="1" noChangeArrowheads="1"/>
          </p:cNvPicPr>
          <p:nvPr/>
        </p:nvPicPr>
        <p:blipFill>
          <a:blip r:embed="rId7" cstate="print"/>
          <a:srcRect/>
          <a:stretch>
            <a:fillRect/>
          </a:stretch>
        </p:blipFill>
        <p:spPr bwMode="auto">
          <a:xfrm>
            <a:off x="4929793" y="3949931"/>
            <a:ext cx="1657350" cy="1657350"/>
          </a:xfrm>
          <a:prstGeom prst="rect">
            <a:avLst/>
          </a:prstGeom>
          <a:noFill/>
          <a:ln w="9525">
            <a:noFill/>
            <a:miter lim="800000"/>
            <a:headEnd/>
            <a:tailEnd/>
          </a:ln>
        </p:spPr>
      </p:pic>
      <p:pic>
        <p:nvPicPr>
          <p:cNvPr id="10" name="Picture 17" descr="School%20children%20of%20different%20ages%20260x210_tcm4-633484"/>
          <p:cNvPicPr>
            <a:picLocks noChangeAspect="1" noChangeArrowheads="1"/>
          </p:cNvPicPr>
          <p:nvPr/>
        </p:nvPicPr>
        <p:blipFill rotWithShape="1">
          <a:blip r:embed="rId8" cstate="print"/>
          <a:srcRect l="5966" t="15686" r="1582" b="12526"/>
          <a:stretch/>
        </p:blipFill>
        <p:spPr bwMode="auto">
          <a:xfrm>
            <a:off x="4969400" y="2835877"/>
            <a:ext cx="1532238" cy="982362"/>
          </a:xfrm>
          <a:prstGeom prst="rect">
            <a:avLst/>
          </a:prstGeom>
          <a:noFill/>
          <a:ln w="9525">
            <a:noFill/>
            <a:miter lim="800000"/>
            <a:headEnd/>
            <a:tailEnd/>
          </a:ln>
        </p:spPr>
      </p:pic>
      <p:sp>
        <p:nvSpPr>
          <p:cNvPr id="11" name="TextBox 10"/>
          <p:cNvSpPr txBox="1"/>
          <p:nvPr/>
        </p:nvSpPr>
        <p:spPr>
          <a:xfrm>
            <a:off x="3587378" y="551814"/>
            <a:ext cx="1079847" cy="369332"/>
          </a:xfrm>
          <a:prstGeom prst="rect">
            <a:avLst/>
          </a:prstGeom>
          <a:noFill/>
        </p:spPr>
        <p:txBody>
          <a:bodyPr wrap="none" rtlCol="0">
            <a:spAutoFit/>
          </a:bodyPr>
          <a:lstStyle/>
          <a:p>
            <a:r>
              <a:rPr lang="en-GB" b="1" dirty="0" err="1"/>
              <a:t>Diptheria</a:t>
            </a:r>
            <a:endParaRPr lang="en-GB" b="1" dirty="0"/>
          </a:p>
        </p:txBody>
      </p:sp>
      <p:sp>
        <p:nvSpPr>
          <p:cNvPr id="12" name="TextBox 11"/>
          <p:cNvSpPr txBox="1"/>
          <p:nvPr/>
        </p:nvSpPr>
        <p:spPr>
          <a:xfrm>
            <a:off x="5196871" y="481914"/>
            <a:ext cx="1084015" cy="369332"/>
          </a:xfrm>
          <a:prstGeom prst="rect">
            <a:avLst/>
          </a:prstGeom>
          <a:noFill/>
        </p:spPr>
        <p:txBody>
          <a:bodyPr wrap="none" rtlCol="0">
            <a:spAutoFit/>
          </a:bodyPr>
          <a:lstStyle/>
          <a:p>
            <a:r>
              <a:rPr lang="en-GB" b="1" dirty="0"/>
              <a:t>Rotavirus</a:t>
            </a:r>
          </a:p>
        </p:txBody>
      </p:sp>
      <p:sp>
        <p:nvSpPr>
          <p:cNvPr id="13" name="TextBox 12"/>
          <p:cNvSpPr txBox="1"/>
          <p:nvPr/>
        </p:nvSpPr>
        <p:spPr>
          <a:xfrm>
            <a:off x="6673611" y="864862"/>
            <a:ext cx="2626553" cy="369332"/>
          </a:xfrm>
          <a:prstGeom prst="rect">
            <a:avLst/>
          </a:prstGeom>
          <a:noFill/>
        </p:spPr>
        <p:txBody>
          <a:bodyPr wrap="none" rtlCol="0">
            <a:spAutoFit/>
          </a:bodyPr>
          <a:lstStyle/>
          <a:p>
            <a:r>
              <a:rPr lang="en-GB" b="1" dirty="0"/>
              <a:t>Meningitis B &amp; C &amp; </a:t>
            </a:r>
            <a:r>
              <a:rPr lang="en-GB" b="1" dirty="0" err="1"/>
              <a:t>ACWY</a:t>
            </a:r>
            <a:endParaRPr lang="en-GB" b="1" dirty="0"/>
          </a:p>
        </p:txBody>
      </p:sp>
      <p:sp>
        <p:nvSpPr>
          <p:cNvPr id="14" name="TextBox 13"/>
          <p:cNvSpPr txBox="1"/>
          <p:nvPr/>
        </p:nvSpPr>
        <p:spPr>
          <a:xfrm>
            <a:off x="8427307" y="1638717"/>
            <a:ext cx="510076" cy="369332"/>
          </a:xfrm>
          <a:prstGeom prst="rect">
            <a:avLst/>
          </a:prstGeom>
          <a:noFill/>
        </p:spPr>
        <p:txBody>
          <a:bodyPr wrap="none" rtlCol="0">
            <a:spAutoFit/>
          </a:bodyPr>
          <a:lstStyle/>
          <a:p>
            <a:r>
              <a:rPr lang="en-GB" b="1" dirty="0"/>
              <a:t>Hib</a:t>
            </a:r>
          </a:p>
        </p:txBody>
      </p:sp>
      <p:sp>
        <p:nvSpPr>
          <p:cNvPr id="15" name="TextBox 14"/>
          <p:cNvSpPr txBox="1"/>
          <p:nvPr/>
        </p:nvSpPr>
        <p:spPr>
          <a:xfrm>
            <a:off x="8888464" y="2466545"/>
            <a:ext cx="699230" cy="369332"/>
          </a:xfrm>
          <a:prstGeom prst="rect">
            <a:avLst/>
          </a:prstGeom>
          <a:noFill/>
        </p:spPr>
        <p:txBody>
          <a:bodyPr wrap="none" rtlCol="0">
            <a:spAutoFit/>
          </a:bodyPr>
          <a:lstStyle/>
          <a:p>
            <a:r>
              <a:rPr lang="en-GB" b="1" dirty="0" err="1"/>
              <a:t>HepB</a:t>
            </a:r>
            <a:endParaRPr lang="en-GB" b="1" dirty="0"/>
          </a:p>
        </p:txBody>
      </p:sp>
      <p:sp>
        <p:nvSpPr>
          <p:cNvPr id="16" name="TextBox 15"/>
          <p:cNvSpPr txBox="1"/>
          <p:nvPr/>
        </p:nvSpPr>
        <p:spPr>
          <a:xfrm>
            <a:off x="9293685" y="3130473"/>
            <a:ext cx="970137" cy="369332"/>
          </a:xfrm>
          <a:prstGeom prst="rect">
            <a:avLst/>
          </a:prstGeom>
          <a:noFill/>
        </p:spPr>
        <p:txBody>
          <a:bodyPr wrap="none" rtlCol="0">
            <a:spAutoFit/>
          </a:bodyPr>
          <a:lstStyle/>
          <a:p>
            <a:r>
              <a:rPr lang="en-GB" b="1" dirty="0"/>
              <a:t>Measles</a:t>
            </a:r>
          </a:p>
        </p:txBody>
      </p:sp>
      <p:sp>
        <p:nvSpPr>
          <p:cNvPr id="17" name="TextBox 16"/>
          <p:cNvSpPr txBox="1"/>
          <p:nvPr/>
        </p:nvSpPr>
        <p:spPr>
          <a:xfrm>
            <a:off x="8932909" y="4036115"/>
            <a:ext cx="911275" cy="369332"/>
          </a:xfrm>
          <a:prstGeom prst="rect">
            <a:avLst/>
          </a:prstGeom>
          <a:noFill/>
        </p:spPr>
        <p:txBody>
          <a:bodyPr wrap="none" rtlCol="0">
            <a:spAutoFit/>
          </a:bodyPr>
          <a:lstStyle/>
          <a:p>
            <a:r>
              <a:rPr lang="en-GB" b="1" dirty="0"/>
              <a:t>Mumps</a:t>
            </a:r>
          </a:p>
        </p:txBody>
      </p:sp>
      <p:sp>
        <p:nvSpPr>
          <p:cNvPr id="18" name="TextBox 17"/>
          <p:cNvSpPr txBox="1"/>
          <p:nvPr/>
        </p:nvSpPr>
        <p:spPr>
          <a:xfrm>
            <a:off x="8041259" y="4994636"/>
            <a:ext cx="902811" cy="369332"/>
          </a:xfrm>
          <a:prstGeom prst="rect">
            <a:avLst/>
          </a:prstGeom>
          <a:noFill/>
        </p:spPr>
        <p:txBody>
          <a:bodyPr wrap="none" rtlCol="0">
            <a:spAutoFit/>
          </a:bodyPr>
          <a:lstStyle/>
          <a:p>
            <a:r>
              <a:rPr lang="en-GB" b="1" dirty="0"/>
              <a:t>Rubella</a:t>
            </a:r>
          </a:p>
        </p:txBody>
      </p:sp>
      <p:sp>
        <p:nvSpPr>
          <p:cNvPr id="19" name="TextBox 18"/>
          <p:cNvSpPr txBox="1"/>
          <p:nvPr/>
        </p:nvSpPr>
        <p:spPr>
          <a:xfrm>
            <a:off x="6358849" y="5768491"/>
            <a:ext cx="2382255" cy="369332"/>
          </a:xfrm>
          <a:prstGeom prst="rect">
            <a:avLst/>
          </a:prstGeom>
          <a:noFill/>
        </p:spPr>
        <p:txBody>
          <a:bodyPr wrap="none" rtlCol="0">
            <a:spAutoFit/>
          </a:bodyPr>
          <a:lstStyle/>
          <a:p>
            <a:r>
              <a:rPr lang="en-GB" b="1" dirty="0"/>
              <a:t>Cancers caused by </a:t>
            </a:r>
            <a:r>
              <a:rPr lang="en-GB" b="1" dirty="0" err="1"/>
              <a:t>HPV</a:t>
            </a:r>
            <a:endParaRPr lang="en-GB" b="1" dirty="0"/>
          </a:p>
        </p:txBody>
      </p:sp>
      <p:sp>
        <p:nvSpPr>
          <p:cNvPr id="20" name="TextBox 19"/>
          <p:cNvSpPr txBox="1"/>
          <p:nvPr/>
        </p:nvSpPr>
        <p:spPr>
          <a:xfrm>
            <a:off x="3815405" y="5507056"/>
            <a:ext cx="470000" cy="369332"/>
          </a:xfrm>
          <a:prstGeom prst="rect">
            <a:avLst/>
          </a:prstGeom>
          <a:noFill/>
        </p:spPr>
        <p:txBody>
          <a:bodyPr wrap="none" rtlCol="0">
            <a:spAutoFit/>
          </a:bodyPr>
          <a:lstStyle/>
          <a:p>
            <a:r>
              <a:rPr lang="en-GB" b="1" dirty="0"/>
              <a:t>Flu</a:t>
            </a:r>
          </a:p>
        </p:txBody>
      </p:sp>
      <p:sp>
        <p:nvSpPr>
          <p:cNvPr id="21" name="TextBox 20"/>
          <p:cNvSpPr txBox="1"/>
          <p:nvPr/>
        </p:nvSpPr>
        <p:spPr>
          <a:xfrm>
            <a:off x="2715796" y="4889275"/>
            <a:ext cx="717761" cy="369332"/>
          </a:xfrm>
          <a:prstGeom prst="rect">
            <a:avLst/>
          </a:prstGeom>
          <a:noFill/>
        </p:spPr>
        <p:txBody>
          <a:bodyPr wrap="none" rtlCol="0">
            <a:spAutoFit/>
          </a:bodyPr>
          <a:lstStyle/>
          <a:p>
            <a:r>
              <a:rPr lang="en-GB" b="1" dirty="0"/>
              <a:t>Covid</a:t>
            </a:r>
          </a:p>
        </p:txBody>
      </p:sp>
      <p:sp>
        <p:nvSpPr>
          <p:cNvPr id="22" name="TextBox 21"/>
          <p:cNvSpPr txBox="1"/>
          <p:nvPr/>
        </p:nvSpPr>
        <p:spPr>
          <a:xfrm>
            <a:off x="1143355" y="4065349"/>
            <a:ext cx="1560748" cy="369332"/>
          </a:xfrm>
          <a:prstGeom prst="rect">
            <a:avLst/>
          </a:prstGeom>
          <a:noFill/>
        </p:spPr>
        <p:txBody>
          <a:bodyPr wrap="none" rtlCol="0">
            <a:spAutoFit/>
          </a:bodyPr>
          <a:lstStyle/>
          <a:p>
            <a:r>
              <a:rPr lang="en-GB" b="1" dirty="0"/>
              <a:t>Pneumococcal</a:t>
            </a:r>
          </a:p>
        </p:txBody>
      </p:sp>
      <p:sp>
        <p:nvSpPr>
          <p:cNvPr id="23" name="TextBox 22"/>
          <p:cNvSpPr txBox="1"/>
          <p:nvPr/>
        </p:nvSpPr>
        <p:spPr>
          <a:xfrm>
            <a:off x="1436013" y="3360684"/>
            <a:ext cx="968535" cy="369332"/>
          </a:xfrm>
          <a:prstGeom prst="rect">
            <a:avLst/>
          </a:prstGeom>
          <a:noFill/>
        </p:spPr>
        <p:txBody>
          <a:bodyPr wrap="none" rtlCol="0">
            <a:spAutoFit/>
          </a:bodyPr>
          <a:lstStyle/>
          <a:p>
            <a:r>
              <a:rPr lang="en-GB" b="1" dirty="0"/>
              <a:t>Shingles</a:t>
            </a:r>
          </a:p>
        </p:txBody>
      </p:sp>
      <p:sp>
        <p:nvSpPr>
          <p:cNvPr id="24" name="TextBox 23"/>
          <p:cNvSpPr txBox="1"/>
          <p:nvPr/>
        </p:nvSpPr>
        <p:spPr>
          <a:xfrm>
            <a:off x="1646360" y="2496746"/>
            <a:ext cx="663451" cy="369332"/>
          </a:xfrm>
          <a:prstGeom prst="rect">
            <a:avLst/>
          </a:prstGeom>
          <a:noFill/>
        </p:spPr>
        <p:txBody>
          <a:bodyPr wrap="none" rtlCol="0">
            <a:spAutoFit/>
          </a:bodyPr>
          <a:lstStyle/>
          <a:p>
            <a:r>
              <a:rPr lang="en-GB" b="1" dirty="0"/>
              <a:t>Polio</a:t>
            </a:r>
          </a:p>
        </p:txBody>
      </p:sp>
      <p:sp>
        <p:nvSpPr>
          <p:cNvPr id="25" name="TextBox 24"/>
          <p:cNvSpPr txBox="1"/>
          <p:nvPr/>
        </p:nvSpPr>
        <p:spPr>
          <a:xfrm>
            <a:off x="1781799" y="1766688"/>
            <a:ext cx="922304" cy="369332"/>
          </a:xfrm>
          <a:prstGeom prst="rect">
            <a:avLst/>
          </a:prstGeom>
          <a:noFill/>
        </p:spPr>
        <p:txBody>
          <a:bodyPr wrap="none" rtlCol="0">
            <a:spAutoFit/>
          </a:bodyPr>
          <a:lstStyle/>
          <a:p>
            <a:r>
              <a:rPr lang="en-GB" b="1" dirty="0"/>
              <a:t>Tetanus</a:t>
            </a:r>
          </a:p>
        </p:txBody>
      </p:sp>
      <p:sp>
        <p:nvSpPr>
          <p:cNvPr id="26" name="TextBox 25"/>
          <p:cNvSpPr txBox="1"/>
          <p:nvPr/>
        </p:nvSpPr>
        <p:spPr>
          <a:xfrm>
            <a:off x="1646360" y="1028397"/>
            <a:ext cx="1804148" cy="369332"/>
          </a:xfrm>
          <a:prstGeom prst="rect">
            <a:avLst/>
          </a:prstGeom>
          <a:noFill/>
        </p:spPr>
        <p:txBody>
          <a:bodyPr wrap="none" rtlCol="0">
            <a:spAutoFit/>
          </a:bodyPr>
          <a:lstStyle/>
          <a:p>
            <a:r>
              <a:rPr lang="en-GB" b="1" dirty="0"/>
              <a:t>Whooping cough</a:t>
            </a:r>
          </a:p>
        </p:txBody>
      </p:sp>
      <p:sp>
        <p:nvSpPr>
          <p:cNvPr id="27" name="TextBox 26"/>
          <p:cNvSpPr txBox="1"/>
          <p:nvPr/>
        </p:nvSpPr>
        <p:spPr>
          <a:xfrm>
            <a:off x="201374" y="961084"/>
            <a:ext cx="1482265" cy="923330"/>
          </a:xfrm>
          <a:prstGeom prst="rect">
            <a:avLst/>
          </a:prstGeom>
          <a:solidFill>
            <a:schemeClr val="bg1"/>
          </a:solidFill>
        </p:spPr>
        <p:txBody>
          <a:bodyPr wrap="none" rtlCol="0">
            <a:spAutoFit/>
          </a:bodyPr>
          <a:lstStyle/>
          <a:p>
            <a:r>
              <a:rPr lang="en-GB" b="1" dirty="0">
                <a:solidFill>
                  <a:srgbClr val="FF0000"/>
                </a:solidFill>
              </a:rPr>
              <a:t>Ageing well</a:t>
            </a:r>
          </a:p>
          <a:p>
            <a:r>
              <a:rPr lang="en-GB" b="1" dirty="0">
                <a:solidFill>
                  <a:srgbClr val="FF0000"/>
                </a:solidFill>
              </a:rPr>
              <a:t>Quality of life</a:t>
            </a:r>
          </a:p>
          <a:p>
            <a:r>
              <a:rPr lang="en-GB" b="1" dirty="0">
                <a:solidFill>
                  <a:srgbClr val="FF0000"/>
                </a:solidFill>
              </a:rPr>
              <a:t>Care</a:t>
            </a:r>
          </a:p>
        </p:txBody>
      </p:sp>
      <p:sp>
        <p:nvSpPr>
          <p:cNvPr id="28" name="TextBox 27"/>
          <p:cNvSpPr txBox="1"/>
          <p:nvPr/>
        </p:nvSpPr>
        <p:spPr>
          <a:xfrm>
            <a:off x="311965" y="5414723"/>
            <a:ext cx="2906117" cy="923330"/>
          </a:xfrm>
          <a:prstGeom prst="rect">
            <a:avLst/>
          </a:prstGeom>
          <a:solidFill>
            <a:schemeClr val="bg1"/>
          </a:solidFill>
        </p:spPr>
        <p:txBody>
          <a:bodyPr wrap="none" rtlCol="0">
            <a:spAutoFit/>
          </a:bodyPr>
          <a:lstStyle/>
          <a:p>
            <a:r>
              <a:rPr lang="en-GB" b="1" dirty="0">
                <a:solidFill>
                  <a:srgbClr val="FF0000"/>
                </a:solidFill>
              </a:rPr>
              <a:t>Pandemic response</a:t>
            </a:r>
          </a:p>
          <a:p>
            <a:r>
              <a:rPr lang="en-GB" b="1" dirty="0">
                <a:solidFill>
                  <a:srgbClr val="FF0000"/>
                </a:solidFill>
              </a:rPr>
              <a:t>Winter planning &amp; pressures</a:t>
            </a:r>
          </a:p>
          <a:p>
            <a:r>
              <a:rPr lang="en-GB" b="1" dirty="0">
                <a:solidFill>
                  <a:srgbClr val="FF0000"/>
                </a:solidFill>
              </a:rPr>
              <a:t>Workforce protection</a:t>
            </a:r>
          </a:p>
        </p:txBody>
      </p:sp>
      <p:sp>
        <p:nvSpPr>
          <p:cNvPr id="29" name="TextBox 28"/>
          <p:cNvSpPr txBox="1"/>
          <p:nvPr/>
        </p:nvSpPr>
        <p:spPr>
          <a:xfrm>
            <a:off x="9059710" y="1441372"/>
            <a:ext cx="2454390" cy="923330"/>
          </a:xfrm>
          <a:prstGeom prst="rect">
            <a:avLst/>
          </a:prstGeom>
          <a:solidFill>
            <a:schemeClr val="bg1"/>
          </a:solidFill>
        </p:spPr>
        <p:txBody>
          <a:bodyPr wrap="none" rtlCol="0">
            <a:spAutoFit/>
          </a:bodyPr>
          <a:lstStyle/>
          <a:p>
            <a:r>
              <a:rPr lang="en-GB" b="1" dirty="0">
                <a:solidFill>
                  <a:srgbClr val="FF0000"/>
                </a:solidFill>
              </a:rPr>
              <a:t>Maternal &amp; child health</a:t>
            </a:r>
          </a:p>
          <a:p>
            <a:r>
              <a:rPr lang="en-GB" b="1" dirty="0">
                <a:solidFill>
                  <a:srgbClr val="FF0000"/>
                </a:solidFill>
              </a:rPr>
              <a:t>Inequalities</a:t>
            </a:r>
          </a:p>
          <a:p>
            <a:r>
              <a:rPr lang="en-GB" b="1" dirty="0">
                <a:solidFill>
                  <a:srgbClr val="FF0000"/>
                </a:solidFill>
              </a:rPr>
              <a:t>Education &amp; learning</a:t>
            </a:r>
          </a:p>
        </p:txBody>
      </p:sp>
      <p:sp>
        <p:nvSpPr>
          <p:cNvPr id="30" name="TextBox 29"/>
          <p:cNvSpPr txBox="1"/>
          <p:nvPr/>
        </p:nvSpPr>
        <p:spPr>
          <a:xfrm>
            <a:off x="9587694" y="4491393"/>
            <a:ext cx="2404056" cy="1200329"/>
          </a:xfrm>
          <a:prstGeom prst="rect">
            <a:avLst/>
          </a:prstGeom>
          <a:solidFill>
            <a:schemeClr val="bg1"/>
          </a:solidFill>
        </p:spPr>
        <p:txBody>
          <a:bodyPr wrap="none" rtlCol="0">
            <a:spAutoFit/>
          </a:bodyPr>
          <a:lstStyle/>
          <a:p>
            <a:r>
              <a:rPr lang="en-GB" b="1" dirty="0">
                <a:solidFill>
                  <a:srgbClr val="FF0000"/>
                </a:solidFill>
              </a:rPr>
              <a:t>Disease elimination</a:t>
            </a:r>
          </a:p>
          <a:p>
            <a:pPr marL="285750" indent="-285750">
              <a:buFont typeface="Arial" panose="020B0604020202020204" pitchFamily="34" charset="0"/>
              <a:buChar char="•"/>
            </a:pPr>
            <a:r>
              <a:rPr lang="en-GB" b="1" dirty="0">
                <a:solidFill>
                  <a:srgbClr val="FF0000"/>
                </a:solidFill>
              </a:rPr>
              <a:t>Measles</a:t>
            </a:r>
          </a:p>
          <a:p>
            <a:pPr marL="285750" indent="-285750">
              <a:buFont typeface="Arial" panose="020B0604020202020204" pitchFamily="34" charset="0"/>
              <a:buChar char="•"/>
            </a:pPr>
            <a:r>
              <a:rPr lang="en-GB" b="1" dirty="0">
                <a:solidFill>
                  <a:srgbClr val="FF0000"/>
                </a:solidFill>
              </a:rPr>
              <a:t>Cervical cancer</a:t>
            </a:r>
          </a:p>
          <a:p>
            <a:r>
              <a:rPr lang="en-GB" b="1" dirty="0">
                <a:solidFill>
                  <a:srgbClr val="FF0000"/>
                </a:solidFill>
              </a:rPr>
              <a:t>Outbreak management</a:t>
            </a:r>
          </a:p>
        </p:txBody>
      </p:sp>
    </p:spTree>
    <p:extLst>
      <p:ext uri="{BB962C8B-B14F-4D97-AF65-F5344CB8AC3E}">
        <p14:creationId xmlns:p14="http://schemas.microsoft.com/office/powerpoint/2010/main" val="1152700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Immunisation Programme Elements</a:t>
            </a:r>
            <a:endParaRPr lang="en-GB" sz="3600" dirty="0"/>
          </a:p>
        </p:txBody>
      </p:sp>
      <p:sp>
        <p:nvSpPr>
          <p:cNvPr id="4" name="Content Placeholder 5"/>
          <p:cNvSpPr txBox="1">
            <a:spLocks/>
          </p:cNvSpPr>
          <p:nvPr/>
        </p:nvSpPr>
        <p:spPr>
          <a:xfrm>
            <a:off x="838200" y="1825625"/>
            <a:ext cx="5181600" cy="4351338"/>
          </a:xfrm>
          <a:prstGeom prst="rect">
            <a:avLst/>
          </a:prstGeom>
        </p:spPr>
        <p:txBody>
          <a:bodyPr vert="horz" lIns="91440" tIns="45720" rIns="91440" bIns="45720" rtlCol="0">
            <a:normAutofit fontScale="85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Policy</a:t>
            </a:r>
          </a:p>
          <a:p>
            <a:r>
              <a:rPr lang="en-GB" dirty="0" smtClean="0"/>
              <a:t>Procurement</a:t>
            </a:r>
          </a:p>
          <a:p>
            <a:r>
              <a:rPr lang="en-GB" dirty="0" smtClean="0"/>
              <a:t>Cold chain and transport</a:t>
            </a:r>
          </a:p>
          <a:p>
            <a:r>
              <a:rPr lang="en-GB" dirty="0" smtClean="0"/>
              <a:t>Workforce</a:t>
            </a:r>
          </a:p>
          <a:p>
            <a:r>
              <a:rPr lang="en-GB" dirty="0" smtClean="0"/>
              <a:t>Data and digital</a:t>
            </a:r>
          </a:p>
          <a:p>
            <a:r>
              <a:rPr lang="en-GB" dirty="0" smtClean="0"/>
              <a:t>Call and recall system</a:t>
            </a:r>
          </a:p>
          <a:p>
            <a:r>
              <a:rPr lang="en-GB" dirty="0" smtClean="0"/>
              <a:t>Vaccine uptake</a:t>
            </a:r>
          </a:p>
          <a:p>
            <a:r>
              <a:rPr lang="en-GB" dirty="0" smtClean="0"/>
              <a:t>Communications</a:t>
            </a:r>
          </a:p>
          <a:p>
            <a:r>
              <a:rPr lang="en-GB" dirty="0" smtClean="0"/>
              <a:t>Expert advice</a:t>
            </a:r>
          </a:p>
          <a:p>
            <a:r>
              <a:rPr lang="en-GB" dirty="0" smtClean="0"/>
              <a:t>Epidemiology and surveillance</a:t>
            </a:r>
          </a:p>
          <a:p>
            <a:r>
              <a:rPr lang="en-GB" dirty="0" smtClean="0"/>
              <a:t>Safety monitoring </a:t>
            </a:r>
            <a:endParaRPr lang="en-GB" dirty="0"/>
          </a:p>
        </p:txBody>
      </p:sp>
      <p:pic>
        <p:nvPicPr>
          <p:cNvPr id="5" name="Picture 7" descr="rotarix">
            <a:extLst>
              <a:ext uri="{FF2B5EF4-FFF2-40B4-BE49-F238E27FC236}">
                <a16:creationId xmlns:a16="http://schemas.microsoft.com/office/drawing/2014/main" id="{34F5E2DB-C552-433F-A174-DDCECEACB4CE}"/>
              </a:ext>
            </a:extLst>
          </p:cNvPr>
          <p:cNvPicPr>
            <a:picLocks noChangeAspect="1" noChangeArrowheads="1"/>
          </p:cNvPicPr>
          <p:nvPr/>
        </p:nvPicPr>
        <p:blipFill>
          <a:blip r:embed="rId2" cstate="print"/>
          <a:srcRect/>
          <a:stretch>
            <a:fillRect/>
          </a:stretch>
        </p:blipFill>
        <p:spPr bwMode="auto">
          <a:xfrm>
            <a:off x="7027513" y="1435264"/>
            <a:ext cx="1416050" cy="989012"/>
          </a:xfrm>
          <a:prstGeom prst="rect">
            <a:avLst/>
          </a:prstGeom>
          <a:noFill/>
          <a:ln w="9525">
            <a:noFill/>
            <a:miter lim="800000"/>
            <a:headEnd/>
            <a:tailEnd/>
          </a:ln>
        </p:spPr>
      </p:pic>
      <p:pic>
        <p:nvPicPr>
          <p:cNvPr id="6" name="Picture 5">
            <a:extLst>
              <a:ext uri="{FF2B5EF4-FFF2-40B4-BE49-F238E27FC236}">
                <a16:creationId xmlns:a16="http://schemas.microsoft.com/office/drawing/2014/main" id="{7C446BB4-B804-462A-AB13-A86D375A6294}"/>
              </a:ext>
            </a:extLst>
          </p:cNvPr>
          <p:cNvPicPr>
            <a:picLocks noChangeAspect="1"/>
          </p:cNvPicPr>
          <p:nvPr/>
        </p:nvPicPr>
        <p:blipFill rotWithShape="1">
          <a:blip r:embed="rId3"/>
          <a:srcRect l="10449" t="8389" r="36094" b="28539"/>
          <a:stretch/>
        </p:blipFill>
        <p:spPr>
          <a:xfrm>
            <a:off x="9342296" y="1983311"/>
            <a:ext cx="1805705" cy="1198396"/>
          </a:xfrm>
          <a:prstGeom prst="rect">
            <a:avLst/>
          </a:prstGeom>
        </p:spPr>
      </p:pic>
      <p:pic>
        <p:nvPicPr>
          <p:cNvPr id="7" name="Picture 11">
            <a:extLst>
              <a:ext uri="{FF2B5EF4-FFF2-40B4-BE49-F238E27FC236}">
                <a16:creationId xmlns:a16="http://schemas.microsoft.com/office/drawing/2014/main" id="{A9B07581-C26E-44A6-B86E-494B55C6F309}"/>
              </a:ext>
            </a:extLst>
          </p:cNvPr>
          <p:cNvPicPr>
            <a:picLocks noChangeAspect="1" noChangeArrowheads="1"/>
          </p:cNvPicPr>
          <p:nvPr/>
        </p:nvPicPr>
        <p:blipFill>
          <a:blip r:embed="rId4" cstate="print"/>
          <a:srcRect/>
          <a:stretch>
            <a:fillRect/>
          </a:stretch>
        </p:blipFill>
        <p:spPr bwMode="auto">
          <a:xfrm>
            <a:off x="6279801" y="2582509"/>
            <a:ext cx="1495425" cy="1584325"/>
          </a:xfrm>
          <a:prstGeom prst="rect">
            <a:avLst/>
          </a:prstGeom>
          <a:noFill/>
          <a:ln w="9525">
            <a:noFill/>
            <a:miter lim="800000"/>
            <a:headEnd/>
            <a:tailEnd/>
          </a:ln>
        </p:spPr>
      </p:pic>
      <p:pic>
        <p:nvPicPr>
          <p:cNvPr id="8" name="Picture 7">
            <a:extLst>
              <a:ext uri="{FF2B5EF4-FFF2-40B4-BE49-F238E27FC236}">
                <a16:creationId xmlns:a16="http://schemas.microsoft.com/office/drawing/2014/main" id="{61D71A40-FF08-4C4E-BF6B-DA6192EE512B}"/>
              </a:ext>
            </a:extLst>
          </p:cNvPr>
          <p:cNvPicPr>
            <a:picLocks noChangeAspect="1"/>
          </p:cNvPicPr>
          <p:nvPr/>
        </p:nvPicPr>
        <p:blipFill rotWithShape="1">
          <a:blip r:embed="rId5"/>
          <a:srcRect l="23868" t="26837" r="20028" b="11161"/>
          <a:stretch/>
        </p:blipFill>
        <p:spPr>
          <a:xfrm>
            <a:off x="5309567" y="4358558"/>
            <a:ext cx="2383604" cy="1481704"/>
          </a:xfrm>
          <a:prstGeom prst="rect">
            <a:avLst/>
          </a:prstGeom>
        </p:spPr>
      </p:pic>
      <p:pic>
        <p:nvPicPr>
          <p:cNvPr id="9" name="Picture 8">
            <a:extLst>
              <a:ext uri="{FF2B5EF4-FFF2-40B4-BE49-F238E27FC236}">
                <a16:creationId xmlns:a16="http://schemas.microsoft.com/office/drawing/2014/main" id="{4C8CE9F6-094B-468F-9501-BD9368E1A5BC}"/>
              </a:ext>
            </a:extLst>
          </p:cNvPr>
          <p:cNvPicPr>
            <a:picLocks noChangeAspect="1"/>
          </p:cNvPicPr>
          <p:nvPr/>
        </p:nvPicPr>
        <p:blipFill rotWithShape="1">
          <a:blip r:embed="rId6"/>
          <a:srcRect l="34888" t="16779" r="36146" b="11161"/>
          <a:stretch/>
        </p:blipFill>
        <p:spPr>
          <a:xfrm>
            <a:off x="7907460" y="4084343"/>
            <a:ext cx="1495425" cy="2092620"/>
          </a:xfrm>
          <a:prstGeom prst="rect">
            <a:avLst/>
          </a:prstGeom>
        </p:spPr>
      </p:pic>
      <p:pic>
        <p:nvPicPr>
          <p:cNvPr id="10" name="Picture 10" descr="LEPEC507_L">
            <a:extLst>
              <a:ext uri="{FF2B5EF4-FFF2-40B4-BE49-F238E27FC236}">
                <a16:creationId xmlns:a16="http://schemas.microsoft.com/office/drawing/2014/main" id="{6A0E1A5A-67D4-468B-A690-5F91D60287F5}"/>
              </a:ext>
            </a:extLst>
          </p:cNvPr>
          <p:cNvPicPr>
            <a:picLocks noChangeAspect="1" noChangeArrowheads="1"/>
          </p:cNvPicPr>
          <p:nvPr/>
        </p:nvPicPr>
        <p:blipFill rotWithShape="1">
          <a:blip r:embed="rId7" cstate="print"/>
          <a:srcRect l="16186" t="2803" r="17568" b="5675"/>
          <a:stretch/>
        </p:blipFill>
        <p:spPr bwMode="auto">
          <a:xfrm>
            <a:off x="8185614" y="2532977"/>
            <a:ext cx="939115" cy="1297460"/>
          </a:xfrm>
          <a:prstGeom prst="rect">
            <a:avLst/>
          </a:prstGeom>
          <a:noFill/>
          <a:ln w="9525">
            <a:noFill/>
            <a:miter lim="800000"/>
            <a:headEnd/>
            <a:tailEnd/>
          </a:ln>
        </p:spPr>
      </p:pic>
      <p:pic>
        <p:nvPicPr>
          <p:cNvPr id="11" name="Picture 10">
            <a:extLst>
              <a:ext uri="{FF2B5EF4-FFF2-40B4-BE49-F238E27FC236}">
                <a16:creationId xmlns:a16="http://schemas.microsoft.com/office/drawing/2014/main" id="{C1D11979-B551-4BB1-9547-FB37BC30F42C}"/>
              </a:ext>
            </a:extLst>
          </p:cNvPr>
          <p:cNvPicPr>
            <a:picLocks noChangeAspect="1"/>
          </p:cNvPicPr>
          <p:nvPr/>
        </p:nvPicPr>
        <p:blipFill rotWithShape="1">
          <a:blip r:embed="rId8"/>
          <a:srcRect l="35056" t="16929" r="36147" b="11161"/>
          <a:stretch/>
        </p:blipFill>
        <p:spPr>
          <a:xfrm>
            <a:off x="9662886" y="3450217"/>
            <a:ext cx="1420061" cy="1994634"/>
          </a:xfrm>
          <a:prstGeom prst="rect">
            <a:avLst/>
          </a:prstGeom>
        </p:spPr>
      </p:pic>
    </p:spTree>
    <p:extLst>
      <p:ext uri="{BB962C8B-B14F-4D97-AF65-F5344CB8AC3E}">
        <p14:creationId xmlns:p14="http://schemas.microsoft.com/office/powerpoint/2010/main" val="1111516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chart, line chart&#10;&#10;Description automatically generated">
            <a:extLst>
              <a:ext uri="{FF2B5EF4-FFF2-40B4-BE49-F238E27FC236}">
                <a16:creationId xmlns:a16="http://schemas.microsoft.com/office/drawing/2014/main" id="{26D171CE-BDCD-4378-BD2E-4CFB3A57B6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9226" y="181552"/>
            <a:ext cx="8970919" cy="5586468"/>
          </a:xfrm>
          <a:prstGeom prst="rect">
            <a:avLst/>
          </a:prstGeom>
          <a:ln>
            <a:solidFill>
              <a:srgbClr val="92D050"/>
            </a:solidFill>
          </a:ln>
        </p:spPr>
      </p:pic>
      <p:sp>
        <p:nvSpPr>
          <p:cNvPr id="5" name="TextBox 4">
            <a:extLst>
              <a:ext uri="{FF2B5EF4-FFF2-40B4-BE49-F238E27FC236}">
                <a16:creationId xmlns:a16="http://schemas.microsoft.com/office/drawing/2014/main" id="{FA1D3A38-A117-45D8-B6EE-1991E534E2D1}"/>
              </a:ext>
            </a:extLst>
          </p:cNvPr>
          <p:cNvSpPr txBox="1"/>
          <p:nvPr/>
        </p:nvSpPr>
        <p:spPr>
          <a:xfrm>
            <a:off x="1429226" y="5865091"/>
            <a:ext cx="4174541" cy="261610"/>
          </a:xfrm>
          <a:prstGeom prst="rect">
            <a:avLst/>
          </a:prstGeom>
          <a:noFill/>
        </p:spPr>
        <p:txBody>
          <a:bodyPr wrap="square" rtlCol="0">
            <a:spAutoFit/>
          </a:bodyPr>
          <a:lstStyle/>
          <a:p>
            <a:r>
              <a:rPr lang="en-GB" sz="1100" dirty="0"/>
              <a:t>Source: UKSHA </a:t>
            </a:r>
            <a:r>
              <a:rPr lang="en-GB" sz="1100" b="0" i="0" u="none" strike="noStrike" dirty="0">
                <a:effectLst/>
                <a:latin typeface="Frutiger W01"/>
                <a:hlinkClick r:id="rId3"/>
              </a:rPr>
              <a:t>http://bit.ly/child_vacc_stats_annual</a:t>
            </a:r>
            <a:r>
              <a:rPr lang="en-GB" sz="1100" b="0" i="0" dirty="0">
                <a:effectLst/>
                <a:latin typeface="Frutiger W01"/>
              </a:rPr>
              <a:t>  </a:t>
            </a:r>
            <a:endParaRPr lang="en-GB" sz="1100" dirty="0"/>
          </a:p>
        </p:txBody>
      </p:sp>
    </p:spTree>
    <p:extLst>
      <p:ext uri="{BB962C8B-B14F-4D97-AF65-F5344CB8AC3E}">
        <p14:creationId xmlns:p14="http://schemas.microsoft.com/office/powerpoint/2010/main" val="3343486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High Impact Programmes</a:t>
            </a:r>
            <a:endParaRPr lang="en-GB" sz="3600" dirty="0"/>
          </a:p>
        </p:txBody>
      </p:sp>
      <p:sp>
        <p:nvSpPr>
          <p:cNvPr id="3" name="Content Placeholder 2"/>
          <p:cNvSpPr>
            <a:spLocks noGrp="1"/>
          </p:cNvSpPr>
          <p:nvPr>
            <p:ph idx="1"/>
          </p:nvPr>
        </p:nvSpPr>
        <p:spPr>
          <a:xfrm>
            <a:off x="838200" y="1535048"/>
            <a:ext cx="10515600" cy="4351338"/>
          </a:xfrm>
        </p:spPr>
        <p:txBody>
          <a:bodyPr>
            <a:normAutofit fontScale="70000" lnSpcReduction="20000"/>
          </a:bodyPr>
          <a:lstStyle/>
          <a:p>
            <a:pPr marL="285750" indent="-285750"/>
            <a:r>
              <a:rPr lang="en-GB" b="1" dirty="0"/>
              <a:t>Measles</a:t>
            </a:r>
            <a:r>
              <a:rPr lang="en-GB" dirty="0"/>
              <a:t> deaths in Scotland fell from over 200 in 1940 to approximately one death annually by the </a:t>
            </a:r>
            <a:r>
              <a:rPr lang="en-GB" dirty="0" err="1"/>
              <a:t>1980s</a:t>
            </a:r>
            <a:r>
              <a:rPr lang="en-GB" dirty="0"/>
              <a:t>. The last measles death in Scotland occurred in 1995.</a:t>
            </a:r>
          </a:p>
          <a:p>
            <a:r>
              <a:rPr lang="en-GB" dirty="0"/>
              <a:t> </a:t>
            </a:r>
          </a:p>
          <a:p>
            <a:pPr marL="285750" indent="-285750"/>
            <a:r>
              <a:rPr lang="en-GB" dirty="0"/>
              <a:t>More than 61,000 </a:t>
            </a:r>
            <a:r>
              <a:rPr lang="en-GB" b="1" dirty="0"/>
              <a:t>diphtheria</a:t>
            </a:r>
            <a:r>
              <a:rPr lang="en-GB" dirty="0"/>
              <a:t> cases with 3,283 deaths notified in the UK in 1940, compared with 28 cases and six deaths in 1957.</a:t>
            </a:r>
          </a:p>
          <a:p>
            <a:endParaRPr lang="en-GB" dirty="0"/>
          </a:p>
          <a:p>
            <a:pPr marL="285750" indent="-285750"/>
            <a:r>
              <a:rPr lang="en-GB" dirty="0"/>
              <a:t>Average annual notifications of </a:t>
            </a:r>
            <a:r>
              <a:rPr lang="en-GB" b="1" dirty="0"/>
              <a:t>pertussis</a:t>
            </a:r>
            <a:r>
              <a:rPr lang="en-GB" dirty="0"/>
              <a:t> in the </a:t>
            </a:r>
            <a:r>
              <a:rPr lang="en-GB" dirty="0" err="1"/>
              <a:t>1950s</a:t>
            </a:r>
            <a:r>
              <a:rPr lang="en-GB" dirty="0"/>
              <a:t> exceeded 11,000 and by 1972 this had fallen to 226 notifications.</a:t>
            </a:r>
          </a:p>
          <a:p>
            <a:endParaRPr lang="en-GB" dirty="0"/>
          </a:p>
          <a:p>
            <a:pPr marL="285750" indent="-285750"/>
            <a:r>
              <a:rPr lang="en-GB" dirty="0"/>
              <a:t>Following the introduction of the </a:t>
            </a:r>
            <a:r>
              <a:rPr lang="en-GB" b="1" dirty="0" err="1"/>
              <a:t>MenC</a:t>
            </a:r>
            <a:r>
              <a:rPr lang="en-GB" dirty="0"/>
              <a:t> campaign in the UK in 1999 the number of reported and laboratory confirmed group C cases fell by over 90% in all age groups immunised.</a:t>
            </a:r>
          </a:p>
          <a:p>
            <a:endParaRPr lang="en-GB" dirty="0"/>
          </a:p>
          <a:p>
            <a:pPr marL="285750" indent="-285750"/>
            <a:r>
              <a:rPr lang="en-GB" b="1" dirty="0" err="1"/>
              <a:t>HPV</a:t>
            </a:r>
            <a:r>
              <a:rPr lang="en-GB" b="1" dirty="0"/>
              <a:t> immunisation </a:t>
            </a:r>
            <a:r>
              <a:rPr lang="en-GB" dirty="0"/>
              <a:t>programme for girls demonstrated a 89% reduction in pre-cancerous cells (cervical intraepithelial neoplasia 3) in the cohort of girls who were vaccinated at 12-13 years compared to unvaccinated women.</a:t>
            </a:r>
          </a:p>
          <a:p>
            <a:endParaRPr lang="en-GB" dirty="0"/>
          </a:p>
        </p:txBody>
      </p:sp>
    </p:spTree>
    <p:extLst>
      <p:ext uri="{BB962C8B-B14F-4D97-AF65-F5344CB8AC3E}">
        <p14:creationId xmlns:p14="http://schemas.microsoft.com/office/powerpoint/2010/main" val="309839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A38425529</value>
    </field>
    <field name="Objective-Title">
      <value order="0">2022 - NHS Scotland Event - Governance - Presentation Title Slide - Final</value>
    </field>
    <field name="Objective-Description">
      <value order="0"/>
    </field>
    <field name="Objective-CreationStamp">
      <value order="0">2022-06-07T14:12:36Z</value>
    </field>
    <field name="Objective-IsApproved">
      <value order="0">false</value>
    </field>
    <field name="Objective-IsPublished">
      <value order="0">false</value>
    </field>
    <field name="Objective-DatePublished">
      <value order="0"/>
    </field>
    <field name="Objective-ModificationStamp">
      <value order="0">2022-06-07T14:13:13Z</value>
    </field>
    <field name="Objective-Owner">
      <value order="0">Ramage, Emily E (U445885)</value>
    </field>
    <field name="Objective-Path">
      <value order="0">Objective Global Folder:SG File Plan:Health, nutrition and care:National Health Service (NHS):General:Casework: National Health Service (NHS) - general:DG Health - Business Management and Support: Communications: NHS Scotland Event 2022: 2021-2026</value>
    </field>
    <field name="Objective-Parent">
      <value order="0">DG Health - Business Management and Support: Communications: NHS Scotland Event 2022: 2021-2026</value>
    </field>
    <field name="Objective-State">
      <value order="0">Being Drafted</value>
    </field>
    <field name="Objective-VersionId">
      <value order="0">vA56886902</value>
    </field>
    <field name="Objective-Version">
      <value order="0">0.1</value>
    </field>
    <field name="Objective-VersionNumber">
      <value order="0">1</value>
    </field>
    <field name="Objective-VersionComment">
      <value order="0">First version</value>
    </field>
    <field name="Objective-FileNumber">
      <value order="0">PROJ/46489</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emplate>Office Theme</Template>
  <TotalTime>169</TotalTime>
  <Words>4368</Words>
  <Application>Microsoft Office PowerPoint</Application>
  <PresentationFormat>Widescreen</PresentationFormat>
  <Paragraphs>485</Paragraphs>
  <Slides>56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Calibri Light</vt:lpstr>
      <vt:lpstr>Frutiger W01</vt:lpstr>
      <vt:lpstr>Wingdings</vt:lpstr>
      <vt:lpstr>Office Theme</vt:lpstr>
      <vt:lpstr>The Impact of the COVID-19 Vaccination Programme on Vaccine Transformation</vt:lpstr>
      <vt:lpstr>The Impact of the COVID-19 Vaccination Programme  on Vaccine Transformation: Public Health Scotland Perspective</vt:lpstr>
      <vt:lpstr>PowerPoint Presentation</vt:lpstr>
      <vt:lpstr>PowerPoint Presentation</vt:lpstr>
      <vt:lpstr>PowerPoint Presentation</vt:lpstr>
      <vt:lpstr>PowerPoint Presentation</vt:lpstr>
      <vt:lpstr>Immunisation Programme Elements</vt:lpstr>
      <vt:lpstr>PowerPoint Presentation</vt:lpstr>
      <vt:lpstr>High Impact Programmes</vt:lpstr>
      <vt:lpstr>PowerPoint Presentation</vt:lpstr>
      <vt:lpstr>Vaccine Transformation Programme</vt:lpstr>
      <vt:lpstr>High uptake maintained during pandemic</vt:lpstr>
      <vt:lpstr>Covid and Flu Vaccination</vt:lpstr>
      <vt:lpstr>Future Immunisation Programme Governance</vt:lpstr>
      <vt:lpstr>Exciting Future in Immunisation</vt:lpstr>
      <vt:lpstr>The Impact of the COVID-19 Vaccination Programme on Vaccine Transformation  Experience of Delivery of the Covid-19 Vaccination Programme</vt:lpstr>
      <vt:lpstr>Aim of the session:</vt:lpstr>
      <vt:lpstr>19 Months of Covid Vaccination Programme</vt:lpstr>
      <vt:lpstr>Process of Advice to Changes in Delivery</vt:lpstr>
      <vt:lpstr>Vaccines Administered</vt:lpstr>
      <vt:lpstr>Breakdown by dose</vt:lpstr>
      <vt:lpstr>Reach across SIMD and Ethnicity</vt:lpstr>
      <vt:lpstr>Whole System of National Effort</vt:lpstr>
      <vt:lpstr>Many Delivery Channels – Venues and Staff</vt:lpstr>
      <vt:lpstr>To Vaccinate – you need Venues to bring people to (and need to consider accessibility and reach)</vt:lpstr>
      <vt:lpstr>Clinical Vaccination Teams</vt:lpstr>
      <vt:lpstr>Surge Planning – if required</vt:lpstr>
      <vt:lpstr>Innovation (digital and models of working</vt:lpstr>
      <vt:lpstr>Bringing the public with us – buy-in to Covid  vaccination in Scotland</vt:lpstr>
      <vt:lpstr>Reflections: Positives and Challenges</vt:lpstr>
      <vt:lpstr>Huge Success – Euro Surveillance 25th Nov’21</vt:lpstr>
      <vt:lpstr>Thank you!</vt:lpstr>
      <vt:lpstr>NHS Tayside Vaccination Programme Journey  “The Sprinted Marathon!”  Lynne Hamilton Public Health Programme Director</vt:lpstr>
      <vt:lpstr>The Before ……!</vt:lpstr>
      <vt:lpstr>During ….. the waves!!</vt:lpstr>
      <vt:lpstr>March 2021 and beyond – </vt:lpstr>
      <vt:lpstr>Critical Friends!!</vt:lpstr>
      <vt:lpstr>Mass delivery V’s reducing health inequalities</vt:lpstr>
      <vt:lpstr>One for All and All for One!</vt:lpstr>
      <vt:lpstr>The After ……!</vt:lpstr>
      <vt:lpstr>Dundee Central Vaccination Centre</vt:lpstr>
      <vt:lpstr>Perth Central Vaccination Centre</vt:lpstr>
      <vt:lpstr>Key lessons learned re. person-centred approach</vt:lpstr>
      <vt:lpstr>Thank you for listening</vt:lpstr>
      <vt:lpstr>The Impact of the COVID-19 Vaccination Programme on Vaccine Transformation</vt:lpstr>
      <vt:lpstr>Audit Scotland Report</vt:lpstr>
      <vt:lpstr>Vision for the new Scottish Vaccination &amp;   Immunisation Service</vt:lpstr>
      <vt:lpstr>Person centred approach </vt:lpstr>
      <vt:lpstr>Finance </vt:lpstr>
      <vt:lpstr>Clinical Governance</vt:lpstr>
      <vt:lpstr>Reporting, performance, and surveillance</vt:lpstr>
      <vt:lpstr>Whole system workforce</vt:lpstr>
      <vt:lpstr>Premises and delivery models </vt:lpstr>
      <vt:lpstr>Data and digital systems</vt:lpstr>
      <vt:lpstr>And finally, to everyone involved in the Covid/Flu programme AND Vaccine Transformation…</vt:lpstr>
      <vt:lpstr>Thank you for attending our session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White</dc:creator>
  <cp:lastModifiedBy>Howitt F (Fiona)</cp:lastModifiedBy>
  <cp:revision>23</cp:revision>
  <dcterms:created xsi:type="dcterms:W3CDTF">2013-05-09T10:58:45Z</dcterms:created>
  <dcterms:modified xsi:type="dcterms:W3CDTF">2022-07-05T16:21:13Z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A38425529</vt:lpwstr>
  </property>
  <property fmtid="{D5CDD505-2E9C-101B-9397-08002B2CF9AE}" pid="4" name="Objective-Title">
    <vt:lpwstr>2022 - NHS Scotland Event - Governance - Presentation Title Slide - Final</vt:lpwstr>
  </property>
  <property fmtid="{D5CDD505-2E9C-101B-9397-08002B2CF9AE}" pid="5" name="Objective-Comment">
    <vt:lpwstr/>
  </property>
  <property fmtid="{D5CDD505-2E9C-101B-9397-08002B2CF9AE}" pid="6" name="Objective-CreationStamp">
    <vt:filetime>2022-06-07T14:13:12Z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2022-06-07T14:13:13Z</vt:filetime>
  </property>
  <property fmtid="{D5CDD505-2E9C-101B-9397-08002B2CF9AE}" pid="11" name="Objective-Owner">
    <vt:lpwstr>Ramage, Emily E (U445885)</vt:lpwstr>
  </property>
  <property fmtid="{D5CDD505-2E9C-101B-9397-08002B2CF9AE}" pid="12" name="Objective-Path">
    <vt:lpwstr>Objective Global Folder:SG File Plan:Health, nutrition and care:National Health Service (NHS):General:Casework: National Health Service (NHS) - general:DG Health - Business Management and Support: Communications: NHS Scotland Event 2022: 2021-2026:</vt:lpwstr>
  </property>
  <property fmtid="{D5CDD505-2E9C-101B-9397-08002B2CF9AE}" pid="13" name="Objective-Parent">
    <vt:lpwstr>DG Health - Business Management and Support: Communications: NHS Scotland Event 2022: 2021-2026</vt:lpwstr>
  </property>
  <property fmtid="{D5CDD505-2E9C-101B-9397-08002B2CF9AE}" pid="14" name="Objective-State">
    <vt:lpwstr>Being Drafted</vt:lpwstr>
  </property>
  <property fmtid="{D5CDD505-2E9C-101B-9397-08002B2CF9AE}" pid="15" name="Objective-Version">
    <vt:lpwstr>0.1</vt:lpwstr>
  </property>
  <property fmtid="{D5CDD505-2E9C-101B-9397-08002B2CF9AE}" pid="16" name="Objective-VersionNumber">
    <vt:r8>1</vt:r8>
  </property>
  <property fmtid="{D5CDD505-2E9C-101B-9397-08002B2CF9AE}" pid="17" name="Objective-VersionComment">
    <vt:lpwstr>First version</vt:lpwstr>
  </property>
  <property fmtid="{D5CDD505-2E9C-101B-9397-08002B2CF9AE}" pid="18" name="Objective-FileNumber">
    <vt:lpwstr/>
  </property>
  <property fmtid="{D5CDD505-2E9C-101B-9397-08002B2CF9AE}" pid="19" name="Objective-Classification">
    <vt:lpwstr>[Inherited - OFFICIAL]</vt:lpwstr>
  </property>
  <property fmtid="{D5CDD505-2E9C-101B-9397-08002B2CF9AE}" pid="20" name="Objective-Caveats">
    <vt:lpwstr/>
  </property>
  <property fmtid="{D5CDD505-2E9C-101B-9397-08002B2CF9AE}" pid="21" name="Objective-Date of Original [system]">
    <vt:lpwstr/>
  </property>
  <property fmtid="{D5CDD505-2E9C-101B-9397-08002B2CF9AE}" pid="22" name="Objective-Date Received [system]">
    <vt:lpwstr/>
  </property>
  <property fmtid="{D5CDD505-2E9C-101B-9397-08002B2CF9AE}" pid="23" name="Objective-SG Web Publication - Category [system]">
    <vt:lpwstr/>
  </property>
  <property fmtid="{D5CDD505-2E9C-101B-9397-08002B2CF9AE}" pid="24" name="Objective-SG Web Publication - Category 2 Classification [system]">
    <vt:lpwstr/>
  </property>
  <property fmtid="{D5CDD505-2E9C-101B-9397-08002B2CF9AE}" pid="25" name="Objective-Description">
    <vt:lpwstr/>
  </property>
  <property fmtid="{D5CDD505-2E9C-101B-9397-08002B2CF9AE}" pid="26" name="Objective-VersionId">
    <vt:lpwstr>vA56886902</vt:lpwstr>
  </property>
  <property fmtid="{D5CDD505-2E9C-101B-9397-08002B2CF9AE}" pid="27" name="Objective-Date of Original">
    <vt:lpwstr/>
  </property>
  <property fmtid="{D5CDD505-2E9C-101B-9397-08002B2CF9AE}" pid="28" name="Objective-Date Received">
    <vt:lpwstr/>
  </property>
  <property fmtid="{D5CDD505-2E9C-101B-9397-08002B2CF9AE}" pid="29" name="Objective-SG Web Publication - Category">
    <vt:lpwstr/>
  </property>
  <property fmtid="{D5CDD505-2E9C-101B-9397-08002B2CF9AE}" pid="30" name="Objective-SG Web Publication - Category 2 Classification">
    <vt:lpwstr/>
  </property>
  <property fmtid="{D5CDD505-2E9C-101B-9397-08002B2CF9AE}" pid="31" name="Objective-Connect Creator">
    <vt:lpwstr/>
  </property>
  <property fmtid="{D5CDD505-2E9C-101B-9397-08002B2CF9AE}" pid="32" name="Objective-Required Redaction">
    <vt:lpwstr/>
  </property>
</Properties>
</file>