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</p:sldMasterIdLst>
  <p:notesMasterIdLst>
    <p:notesMasterId r:id="rId22"/>
  </p:notesMasterIdLst>
  <p:sldIdLst>
    <p:sldId id="258" r:id="rId3"/>
    <p:sldId id="372" r:id="rId4"/>
    <p:sldId id="4144" r:id="rId5"/>
    <p:sldId id="4137" r:id="rId6"/>
    <p:sldId id="4138" r:id="rId7"/>
    <p:sldId id="303" r:id="rId8"/>
    <p:sldId id="4128" r:id="rId9"/>
    <p:sldId id="4216" r:id="rId10"/>
    <p:sldId id="4129" r:id="rId11"/>
    <p:sldId id="4133" r:id="rId12"/>
    <p:sldId id="4131" r:id="rId13"/>
    <p:sldId id="257" r:id="rId14"/>
    <p:sldId id="272" r:id="rId15"/>
    <p:sldId id="4197" r:id="rId16"/>
    <p:sldId id="4198" r:id="rId17"/>
    <p:sldId id="4214" r:id="rId18"/>
    <p:sldId id="4186" r:id="rId19"/>
    <p:sldId id="4215" r:id="rId20"/>
    <p:sldId id="268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007E"/>
    <a:srgbClr val="00BDB8"/>
    <a:srgbClr val="124279"/>
    <a:srgbClr val="F39100"/>
    <a:srgbClr val="133A6E"/>
    <a:srgbClr val="662482"/>
    <a:srgbClr val="E84E46"/>
    <a:srgbClr val="E84E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36"/>
    <p:restoredTop sz="73878"/>
  </p:normalViewPr>
  <p:slideViewPr>
    <p:cSldViewPr snapToGrid="0" snapToObjects="1">
      <p:cViewPr varScale="1">
        <p:scale>
          <a:sx n="42" d="100"/>
          <a:sy n="42" d="100"/>
        </p:scale>
        <p:origin x="936" y="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</c:spPr>
          <c:dPt>
            <c:idx val="0"/>
            <c:bubble3D val="0"/>
            <c:spPr>
              <a:solidFill>
                <a:srgbClr val="00A1E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B0D-4ED6-9148-D6BE0B07550D}"/>
              </c:ext>
            </c:extLst>
          </c:dPt>
          <c:dPt>
            <c:idx val="1"/>
            <c:bubble3D val="0"/>
            <c:spPr>
              <a:solidFill>
                <a:srgbClr val="74F66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B0D-4ED6-9148-D6BE0B07550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0D-4ED6-9148-D6BE0B0755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009-4AC6-A76F-040CAB68D000}"/>
              </c:ext>
            </c:extLst>
          </c:dPt>
          <c:cat>
            <c:strRef>
              <c:f>Sheet1!$A$2</c:f>
              <c:strCache>
                <c:ptCount val="1"/>
                <c:pt idx="0">
                  <c:v>1st Qtr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009-4AC6-A76F-040CAB68D0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B6EA1-1292-4F4C-B92A-FA4EDAE6834C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07FB6-92EC-DA47-9B0D-EF4D67250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1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</a:t>
            </a:r>
          </a:p>
          <a:p>
            <a:endParaRPr lang="en-US" dirty="0"/>
          </a:p>
          <a:p>
            <a:r>
              <a:rPr lang="en-US" dirty="0"/>
              <a:t>Test beds want to work in the clinical </a:t>
            </a:r>
            <a:r>
              <a:rPr lang="en-US" dirty="0" err="1"/>
              <a:t>environemnts</a:t>
            </a:r>
            <a:r>
              <a:rPr lang="en-US" dirty="0"/>
              <a:t> with </a:t>
            </a:r>
            <a:r>
              <a:rPr lang="en-US" dirty="0" err="1"/>
              <a:t>clinican</a:t>
            </a:r>
            <a:r>
              <a:rPr lang="en-US" dirty="0"/>
              <a:t> / patients </a:t>
            </a:r>
          </a:p>
          <a:p>
            <a:endParaRPr lang="en-US" dirty="0"/>
          </a:p>
          <a:p>
            <a:r>
              <a:rPr lang="en-US" dirty="0"/>
              <a:t>Fragment </a:t>
            </a:r>
          </a:p>
          <a:p>
            <a:r>
              <a:rPr lang="en-US" dirty="0"/>
              <a:t>Health what do we </a:t>
            </a:r>
          </a:p>
          <a:p>
            <a:endParaRPr lang="en-US" dirty="0"/>
          </a:p>
          <a:p>
            <a:r>
              <a:rPr lang="en-US" dirty="0"/>
              <a:t>No conflicts of interest work in this sphere </a:t>
            </a:r>
          </a:p>
          <a:p>
            <a:endParaRPr lang="en-US" dirty="0"/>
          </a:p>
          <a:p>
            <a:pPr lvl="0"/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does a successful bid or consortia for UKIS funding look like?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I navigate the policy landscape?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 make the bid stand out from the competition?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07FB6-92EC-DA47-9B0D-EF4D672505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6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Success of previous what has worked what not worked</a:t>
            </a:r>
          </a:p>
          <a:p>
            <a:r>
              <a:rPr lang="en-US" dirty="0"/>
              <a:t>Federated model </a:t>
            </a:r>
          </a:p>
          <a:p>
            <a:endParaRPr lang="en-US" dirty="0"/>
          </a:p>
          <a:p>
            <a:r>
              <a:rPr lang="en-US" dirty="0"/>
              <a:t>Embedded into NHS </a:t>
            </a:r>
            <a:r>
              <a:rPr lang="en-US"/>
              <a:t>to leverage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07FB6-92EC-DA47-9B0D-EF4D672505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25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07FB6-92EC-DA47-9B0D-EF4D672505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06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Decision support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07FB6-92EC-DA47-9B0D-EF4D672505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75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200" b="1" dirty="0">
                <a:solidFill>
                  <a:srgbClr val="F39100"/>
                </a:solidFill>
                <a:latin typeface="Montserrat Medium"/>
                <a:cs typeface="Montserrat Medium"/>
              </a:rPr>
              <a:t>30% Workload</a:t>
            </a:r>
          </a:p>
          <a:p>
            <a:pPr>
              <a:lnSpc>
                <a:spcPct val="120000"/>
              </a:lnSpc>
            </a:pPr>
            <a:endParaRPr lang="en-US" sz="1200" b="1" dirty="0">
              <a:solidFill>
                <a:srgbClr val="F39100"/>
              </a:solidFill>
              <a:latin typeface="Montserrat Medium"/>
              <a:cs typeface="Montserrat Medium"/>
            </a:endParaRPr>
          </a:p>
          <a:p>
            <a:pPr>
              <a:lnSpc>
                <a:spcPct val="120000"/>
              </a:lnSpc>
            </a:pPr>
            <a:r>
              <a:rPr lang="en-US" sz="1200" b="1" dirty="0">
                <a:solidFill>
                  <a:srgbClr val="F39100"/>
                </a:solidFill>
                <a:latin typeface="Montserrat Medium"/>
                <a:cs typeface="Montserrat Medium"/>
              </a:rPr>
              <a:t>£116 Million Outsourcing  </a:t>
            </a:r>
            <a:endParaRPr lang="en-US" sz="1200" b="1" dirty="0">
              <a:solidFill>
                <a:schemeClr val="bg1"/>
              </a:solidFill>
              <a:latin typeface="Montserrat Medium"/>
              <a:cs typeface="Montserrat Medium"/>
            </a:endParaRPr>
          </a:p>
          <a:p>
            <a:endParaRPr lang="en-US" dirty="0"/>
          </a:p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26,000,000 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CXRs performed annually in UK</a:t>
            </a:r>
          </a:p>
          <a:p>
            <a:endParaRPr lang="en-US" sz="5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330,000</a:t>
            </a:r>
          </a:p>
          <a:p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Chest X-Rays in the UK have been waiting &gt;30 days to report.</a:t>
            </a:r>
          </a:p>
          <a:p>
            <a:endParaRPr lang="en-US" sz="5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07FB6-92EC-DA47-9B0D-EF4D672505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55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SafeHaven</a:t>
            </a:r>
            <a:r>
              <a:rPr lang="en-US" dirty="0"/>
              <a:t> digital electronic health record </a:t>
            </a:r>
          </a:p>
          <a:p>
            <a:endParaRPr lang="en-US" dirty="0"/>
          </a:p>
          <a:p>
            <a:r>
              <a:rPr lang="en-US" dirty="0"/>
              <a:t>1.2 Million People</a:t>
            </a:r>
          </a:p>
          <a:p>
            <a:r>
              <a:rPr lang="en-US" dirty="0"/>
              <a:t>12 year of </a:t>
            </a:r>
            <a:r>
              <a:rPr lang="en-US" dirty="0" err="1"/>
              <a:t>orion</a:t>
            </a:r>
            <a:r>
              <a:rPr lang="en-US" dirty="0"/>
              <a:t> clinical portal HER</a:t>
            </a:r>
          </a:p>
          <a:p>
            <a:r>
              <a:rPr lang="en-US" dirty="0"/>
              <a:t>Community / Mental health / prescribing data </a:t>
            </a:r>
          </a:p>
          <a:p>
            <a:endParaRPr lang="en-US" dirty="0"/>
          </a:p>
          <a:p>
            <a:r>
              <a:rPr lang="en-US" dirty="0" err="1"/>
              <a:t>Standardised</a:t>
            </a:r>
            <a:r>
              <a:rPr lang="en-US" dirty="0"/>
              <a:t> information governance and data management </a:t>
            </a:r>
          </a:p>
          <a:p>
            <a:r>
              <a:rPr lang="en-US" dirty="0"/>
              <a:t>Scalable and flexible </a:t>
            </a:r>
          </a:p>
          <a:p>
            <a:endParaRPr lang="en-US" dirty="0"/>
          </a:p>
          <a:p>
            <a:r>
              <a:rPr lang="en-US" dirty="0"/>
              <a:t>Adding value 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/>
              <a:t>Scottish Mortality Data – Inpatient data</a:t>
            </a:r>
          </a:p>
          <a:p>
            <a:endParaRPr lang="en-GB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/>
              <a:t>Community Prescribing – Encashed prescriptions</a:t>
            </a:r>
          </a:p>
          <a:p>
            <a:endParaRPr lang="en-GB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 err="1"/>
              <a:t>Comorbidites</a:t>
            </a:r>
            <a:r>
              <a:rPr lang="en-GB" altLang="en-US" dirty="0"/>
              <a:t> – found through ICD10 codes</a:t>
            </a:r>
          </a:p>
          <a:p>
            <a:endParaRPr lang="en-GB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/>
              <a:t>Labs – All test results are available in SCI Store</a:t>
            </a:r>
          </a:p>
          <a:p>
            <a:endParaRPr lang="en-GB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/>
              <a:t>Attendance data – some, not all may be available via TRAK, SMR – not GP attendance data</a:t>
            </a:r>
          </a:p>
          <a:p>
            <a:endParaRPr lang="en-GB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/>
              <a:t>Phenotype data– all data items may not always be available</a:t>
            </a:r>
          </a:p>
          <a:p>
            <a:endParaRPr lang="en-US" dirty="0"/>
          </a:p>
          <a:p>
            <a:r>
              <a:rPr lang="en-US" dirty="0"/>
              <a:t>Tertiary Centre</a:t>
            </a:r>
          </a:p>
          <a:p>
            <a:r>
              <a:rPr lang="en-US" dirty="0"/>
              <a:t>Unique socioeconomic with geographical element</a:t>
            </a:r>
          </a:p>
          <a:p>
            <a:r>
              <a:rPr lang="en-US" dirty="0"/>
              <a:t>QEUH – trauma </a:t>
            </a:r>
            <a:r>
              <a:rPr lang="en-US" dirty="0" err="1"/>
              <a:t>centre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07FB6-92EC-DA47-9B0D-EF4D672505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942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200" b="1" dirty="0">
                <a:solidFill>
                  <a:srgbClr val="F39100"/>
                </a:solidFill>
                <a:latin typeface="Montserrat Medium"/>
                <a:cs typeface="Montserrat Medium"/>
              </a:rPr>
              <a:t>30% Workload</a:t>
            </a:r>
          </a:p>
          <a:p>
            <a:pPr>
              <a:lnSpc>
                <a:spcPct val="120000"/>
              </a:lnSpc>
            </a:pPr>
            <a:endParaRPr lang="en-US" sz="1200" b="1" dirty="0">
              <a:solidFill>
                <a:srgbClr val="F39100"/>
              </a:solidFill>
              <a:latin typeface="Montserrat Medium"/>
              <a:cs typeface="Montserrat Medium"/>
            </a:endParaRPr>
          </a:p>
          <a:p>
            <a:pPr>
              <a:lnSpc>
                <a:spcPct val="120000"/>
              </a:lnSpc>
            </a:pPr>
            <a:r>
              <a:rPr lang="en-US" sz="1200" b="1" dirty="0">
                <a:solidFill>
                  <a:srgbClr val="F39100"/>
                </a:solidFill>
                <a:latin typeface="Montserrat Medium"/>
                <a:cs typeface="Montserrat Medium"/>
              </a:rPr>
              <a:t>£116 Million Outsourcing  </a:t>
            </a:r>
            <a:endParaRPr lang="en-US" sz="1200" b="1" dirty="0">
              <a:solidFill>
                <a:schemeClr val="bg1"/>
              </a:solidFill>
              <a:latin typeface="Montserrat Medium"/>
              <a:cs typeface="Montserrat Medium"/>
            </a:endParaRPr>
          </a:p>
          <a:p>
            <a:endParaRPr lang="en-US" dirty="0"/>
          </a:p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26,000,000 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CXRs performed annually in UK</a:t>
            </a:r>
          </a:p>
          <a:p>
            <a:endParaRPr lang="en-US" sz="5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330,000</a:t>
            </a:r>
          </a:p>
          <a:p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Chest X-Rays in the UK have been waiting &gt;30 days to report.</a:t>
            </a:r>
          </a:p>
          <a:p>
            <a:endParaRPr lang="en-US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Growing Volume</a:t>
            </a:r>
          </a:p>
          <a:p>
            <a:pPr marL="257175" indent="-257175">
              <a:buFontTx/>
              <a:buChar char="-"/>
            </a:pP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28% increase in hospital admissions over 10 years</a:t>
            </a:r>
          </a:p>
          <a:p>
            <a:pPr marL="257175" indent="-257175">
              <a:buFontTx/>
              <a:buChar char="-"/>
            </a:pPr>
            <a:endParaRPr lang="en-US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Reduced Resources</a:t>
            </a:r>
          </a:p>
          <a:p>
            <a:pPr marL="257175" indent="-257175">
              <a:buFontTx/>
              <a:buChar char="-"/>
            </a:pP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3 in 5 consultant radiologist vacancies have remained unfilled for a year or more</a:t>
            </a:r>
          </a:p>
          <a:p>
            <a:pPr marL="257175" indent="-257175">
              <a:buFontTx/>
              <a:buChar char="-"/>
            </a:pPr>
            <a:endParaRPr lang="en-US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Increased Costs</a:t>
            </a:r>
          </a:p>
          <a:p>
            <a:pPr marL="257175" indent="-257175">
              <a:buFontTx/>
              <a:buChar char="-"/>
            </a:pP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£157 million/annum spent on radiology outsourcing</a:t>
            </a:r>
          </a:p>
          <a:p>
            <a:endParaRPr lang="en-US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5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07FB6-92EC-DA47-9B0D-EF4D672505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5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Scale </a:t>
            </a:r>
          </a:p>
          <a:p>
            <a:r>
              <a:rPr lang="en-US" dirty="0"/>
              <a:t>Resource need to sit with </a:t>
            </a:r>
            <a:r>
              <a:rPr lang="en-US" dirty="0" err="1"/>
              <a:t>instructure</a:t>
            </a:r>
            <a:r>
              <a:rPr lang="en-US" dirty="0"/>
              <a:t> </a:t>
            </a:r>
          </a:p>
          <a:p>
            <a:r>
              <a:rPr lang="en-US" dirty="0"/>
              <a:t>Equity of access </a:t>
            </a:r>
          </a:p>
          <a:p>
            <a:r>
              <a:rPr lang="en-US" dirty="0" err="1"/>
              <a:t>Infrastrucure</a:t>
            </a:r>
            <a:r>
              <a:rPr lang="en-US" dirty="0"/>
              <a:t> </a:t>
            </a:r>
            <a:r>
              <a:rPr lang="en-US" dirty="0" err="1"/>
              <a:t>capabity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Existing infrastructure leverage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07FB6-92EC-DA47-9B0D-EF4D672505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55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F6DF1B-E6C9-4AB6-90EE-ACB8FE1A187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711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9D463-4272-F246-9B77-3897D5E34CB8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7880-5877-B649-87C9-4E5C6CEE4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31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67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9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94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17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6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27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68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7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400" b="0" i="0">
                <a:solidFill>
                  <a:srgbClr val="E84E1B"/>
                </a:solidFill>
                <a:latin typeface="Montserrat Light"/>
                <a:cs typeface="Montserrat Ligh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-Regular"/>
                <a:cs typeface="Montserrat-Regular"/>
              </a:defRPr>
            </a:lvl1pPr>
            <a:lvl2pPr>
              <a:lnSpc>
                <a:spcPct val="120000"/>
              </a:lnSpc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-Regular"/>
                <a:cs typeface="Montserrat-Regular"/>
              </a:defRPr>
            </a:lvl2pPr>
            <a:lvl3pPr>
              <a:lnSpc>
                <a:spcPct val="120000"/>
              </a:lnSpc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-Regular"/>
                <a:cs typeface="Montserrat-Regular"/>
              </a:defRPr>
            </a:lvl3pPr>
            <a:lvl4pPr>
              <a:lnSpc>
                <a:spcPct val="120000"/>
              </a:lnSpc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-Regular"/>
                <a:cs typeface="Montserrat-Regular"/>
              </a:defRPr>
            </a:lvl4pPr>
            <a:lvl5pPr>
              <a:lnSpc>
                <a:spcPct val="120000"/>
              </a:lnSpc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-Regular"/>
                <a:cs typeface="Montserrat-Regular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 descr="EMQ-mar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69" y="4460551"/>
            <a:ext cx="519206" cy="54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0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9C2A3-727D-904A-8A23-BCB14246F312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721519" cy="273844"/>
          </a:xfrm>
        </p:spPr>
        <p:txBody>
          <a:bodyPr/>
          <a:lstStyle/>
          <a:p>
            <a:fld id="{06A5EA2E-B058-8245-AA8A-E510B0829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3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8"/>
          <p:cNvSpPr>
            <a:spLocks noGrp="1"/>
          </p:cNvSpPr>
          <p:nvPr>
            <p:ph type="title" hasCustomPrompt="1"/>
          </p:nvPr>
        </p:nvSpPr>
        <p:spPr>
          <a:xfrm>
            <a:off x="4518764" y="2319750"/>
            <a:ext cx="3998836" cy="504000"/>
          </a:xfrm>
          <a:prstGeom prst="rect">
            <a:avLst/>
          </a:prstGeom>
        </p:spPr>
        <p:txBody>
          <a:bodyPr vert="horz" anchor="ctr"/>
          <a:lstStyle>
            <a:lvl1pPr algn="r">
              <a:lnSpc>
                <a:spcPct val="90000"/>
              </a:lnSpc>
              <a:defRPr sz="24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dirty="0"/>
              <a:t>Divider title</a:t>
            </a:r>
          </a:p>
        </p:txBody>
      </p:sp>
    </p:spTree>
    <p:extLst>
      <p:ext uri="{BB962C8B-B14F-4D97-AF65-F5344CB8AC3E}">
        <p14:creationId xmlns:p14="http://schemas.microsoft.com/office/powerpoint/2010/main" val="2349976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263E857-0F37-465F-89E9-50924AB15E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E56B630-6476-4B88-9345-662E8D40E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757974-DB5D-4577-AF66-2E4B3764B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9175" y="138114"/>
            <a:ext cx="419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fld id="{B60EEC8A-EB1E-46FF-A81A-D1DD3547197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983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hs_ppt_widescreen_v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" y="0"/>
            <a:ext cx="9139428" cy="514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52308" y="1760086"/>
            <a:ext cx="7886700" cy="99417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4" name="Picture 3" descr="nhs_ppt_widescreen_v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6" t="57139" b="21431"/>
          <a:stretch/>
        </p:blipFill>
        <p:spPr>
          <a:xfrm>
            <a:off x="6717082" y="3936302"/>
            <a:ext cx="2334539" cy="1102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88" y="4342422"/>
            <a:ext cx="1304927" cy="49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28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1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1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16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9D463-4272-F246-9B77-3897D5E34CB8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47880-5877-B649-87C9-4E5C6CEE4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35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70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17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chart" Target="../charts/chart1.xml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chart" Target="../charts/chart2.xml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18" Type="http://schemas.openxmlformats.org/officeDocument/2006/relationships/image" Target="../media/image44.jpeg"/><Relationship Id="rId26" Type="http://schemas.openxmlformats.org/officeDocument/2006/relationships/image" Target="../media/image52.jpeg"/><Relationship Id="rId3" Type="http://schemas.openxmlformats.org/officeDocument/2006/relationships/image" Target="../media/image29.jpg"/><Relationship Id="rId21" Type="http://schemas.openxmlformats.org/officeDocument/2006/relationships/image" Target="../media/image47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5" Type="http://schemas.openxmlformats.org/officeDocument/2006/relationships/image" Target="../media/image51.jpeg"/><Relationship Id="rId2" Type="http://schemas.openxmlformats.org/officeDocument/2006/relationships/image" Target="../media/image28.png"/><Relationship Id="rId16" Type="http://schemas.openxmlformats.org/officeDocument/2006/relationships/image" Target="../media/image42.jpeg"/><Relationship Id="rId20" Type="http://schemas.openxmlformats.org/officeDocument/2006/relationships/image" Target="../media/image46.jpeg"/><Relationship Id="rId29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24" Type="http://schemas.openxmlformats.org/officeDocument/2006/relationships/image" Target="../media/image50.jpeg"/><Relationship Id="rId32" Type="http://schemas.openxmlformats.org/officeDocument/2006/relationships/image" Target="../media/image58.jpeg"/><Relationship Id="rId5" Type="http://schemas.openxmlformats.org/officeDocument/2006/relationships/image" Target="../media/image31.jpg"/><Relationship Id="rId15" Type="http://schemas.openxmlformats.org/officeDocument/2006/relationships/image" Target="../media/image41.jpeg"/><Relationship Id="rId23" Type="http://schemas.openxmlformats.org/officeDocument/2006/relationships/image" Target="../media/image49.jpeg"/><Relationship Id="rId28" Type="http://schemas.openxmlformats.org/officeDocument/2006/relationships/image" Target="../media/image54.jpeg"/><Relationship Id="rId10" Type="http://schemas.openxmlformats.org/officeDocument/2006/relationships/image" Target="../media/image36.jpeg"/><Relationship Id="rId19" Type="http://schemas.openxmlformats.org/officeDocument/2006/relationships/image" Target="../media/image45.jpeg"/><Relationship Id="rId31" Type="http://schemas.openxmlformats.org/officeDocument/2006/relationships/image" Target="../media/image57.jpeg"/><Relationship Id="rId4" Type="http://schemas.openxmlformats.org/officeDocument/2006/relationships/image" Target="../media/image30.jp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Relationship Id="rId22" Type="http://schemas.openxmlformats.org/officeDocument/2006/relationships/image" Target="../media/image48.jpeg"/><Relationship Id="rId27" Type="http://schemas.openxmlformats.org/officeDocument/2006/relationships/image" Target="../media/image53.jpeg"/><Relationship Id="rId30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DEBEB0-2061-B757-8DBF-7C7FA5117A52}"/>
              </a:ext>
            </a:extLst>
          </p:cNvPr>
          <p:cNvSpPr txBox="1"/>
          <p:nvPr/>
        </p:nvSpPr>
        <p:spPr>
          <a:xfrm>
            <a:off x="332347" y="1479176"/>
            <a:ext cx="4821031" cy="2956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3600" b="1" dirty="0">
                <a:solidFill>
                  <a:schemeClr val="bg1"/>
                </a:solidFill>
              </a:rPr>
              <a:t>NHS Scotland Event</a:t>
            </a:r>
            <a:br>
              <a:rPr lang="en-GB" sz="3600" b="1" dirty="0">
                <a:solidFill>
                  <a:schemeClr val="bg1"/>
                </a:solidFill>
              </a:rPr>
            </a:b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GB" sz="2000" b="1" dirty="0">
                <a:solidFill>
                  <a:schemeClr val="bg1"/>
                </a:solidFill>
              </a:rPr>
              <a:t>AI Scotland</a:t>
            </a:r>
          </a:p>
          <a:p>
            <a:pPr>
              <a:lnSpc>
                <a:spcPct val="140000"/>
              </a:lnSpc>
            </a:pPr>
            <a:endParaRPr lang="en-US" sz="2800" b="1" baseline="30000" dirty="0">
              <a:solidFill>
                <a:schemeClr val="bg1"/>
              </a:solidFill>
              <a:latin typeface="Montserrat" pitchFamily="2" charset="77"/>
              <a:cs typeface="Montserrat Light"/>
            </a:endParaRPr>
          </a:p>
          <a:p>
            <a:pPr>
              <a:lnSpc>
                <a:spcPct val="140000"/>
              </a:lnSpc>
            </a:pPr>
            <a:r>
              <a:rPr lang="en-US" sz="2800" b="1" baseline="30000" dirty="0">
                <a:solidFill>
                  <a:schemeClr val="bg1"/>
                </a:solidFill>
                <a:latin typeface="Montserrat" pitchFamily="2" charset="77"/>
                <a:cs typeface="Montserrat Light"/>
              </a:rPr>
              <a:t>Prof David J  Lowe</a:t>
            </a:r>
          </a:p>
          <a:p>
            <a:pPr>
              <a:lnSpc>
                <a:spcPct val="140000"/>
              </a:lnSpc>
            </a:pPr>
            <a:r>
              <a:rPr lang="en-US" sz="2800" b="1" baseline="30000" dirty="0">
                <a:solidFill>
                  <a:schemeClr val="bg1"/>
                </a:solidFill>
                <a:latin typeface="Montserrat" pitchFamily="2" charset="77"/>
                <a:cs typeface="Montserrat Light"/>
              </a:rPr>
              <a:t>Clinical Director - SHIP</a:t>
            </a:r>
          </a:p>
        </p:txBody>
      </p:sp>
    </p:spTree>
    <p:extLst>
      <p:ext uri="{BB962C8B-B14F-4D97-AF65-F5344CB8AC3E}">
        <p14:creationId xmlns:p14="http://schemas.microsoft.com/office/powerpoint/2010/main" val="3855482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CC8F26A-DEED-D945-8598-A2532DC2B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10800000">
            <a:off x="-1588" y="0"/>
            <a:ext cx="5143500" cy="5143500"/>
          </a:xfrm>
          <a:prstGeom prst="rect">
            <a:avLst/>
          </a:prstGeom>
          <a:gradFill flip="none" rotWithShape="1">
            <a:gsLst>
              <a:gs pos="0">
                <a:srgbClr val="F2F2F2">
                  <a:alpha val="0"/>
                </a:srgbClr>
              </a:gs>
              <a:gs pos="100000">
                <a:srgbClr val="000000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7044" y="2002876"/>
            <a:ext cx="2746410" cy="568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lnSpc>
                <a:spcPct val="120000"/>
              </a:lnSpc>
            </a:pPr>
            <a:r>
              <a:rPr lang="en-US" sz="2800" b="1" dirty="0">
                <a:solidFill>
                  <a:prstClr val="white"/>
                </a:solidFill>
                <a:latin typeface="Montserrat Medium"/>
                <a:cs typeface="Montserrat Medium"/>
              </a:rPr>
              <a:t>Osteoporosis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825443" y="777875"/>
            <a:ext cx="3429612" cy="3429612"/>
          </a:xfrm>
          <a:prstGeom prst="rect">
            <a:avLst/>
          </a:prstGeom>
          <a:noFill/>
          <a:ln w="38100" cmpd="sng">
            <a:solidFill>
              <a:srgbClr val="F391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3106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C851E-0929-7F46-B847-9DA513A8A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37C778F7-70F0-6E4E-B113-EEEBCD226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7168" y="0"/>
            <a:ext cx="7428556" cy="5108676"/>
          </a:xfrm>
        </p:spPr>
      </p:pic>
    </p:spTree>
    <p:extLst>
      <p:ext uri="{BB962C8B-B14F-4D97-AF65-F5344CB8AC3E}">
        <p14:creationId xmlns:p14="http://schemas.microsoft.com/office/powerpoint/2010/main" val="2316158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920CA4-A4D6-494E-A8F7-373B54DEB92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000-pgan-cxr14-preset-v2-1gpu-fp32-network-final-ler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3933" y="142437"/>
            <a:ext cx="4897153" cy="489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3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28E411-4B72-CE4A-B940-C4FFEEE771DE}"/>
              </a:ext>
            </a:extLst>
          </p:cNvPr>
          <p:cNvSpPr/>
          <p:nvPr/>
        </p:nvSpPr>
        <p:spPr>
          <a:xfrm rot="10800000">
            <a:off x="-1588" y="0"/>
            <a:ext cx="5143500" cy="5143500"/>
          </a:xfrm>
          <a:prstGeom prst="rect">
            <a:avLst/>
          </a:prstGeom>
          <a:gradFill flip="none" rotWithShape="1">
            <a:gsLst>
              <a:gs pos="0">
                <a:srgbClr val="F2F2F2">
                  <a:alpha val="0"/>
                </a:srgbClr>
              </a:gs>
              <a:gs pos="100000">
                <a:srgbClr val="000000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8C5BBE-9ECC-2D47-850C-AA8AA0F5E505}"/>
              </a:ext>
            </a:extLst>
          </p:cNvPr>
          <p:cNvSpPr txBox="1"/>
          <p:nvPr/>
        </p:nvSpPr>
        <p:spPr>
          <a:xfrm>
            <a:off x="1167044" y="2002876"/>
            <a:ext cx="2746410" cy="57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Montserrat Medium"/>
                <a:cs typeface="Montserrat Medium"/>
              </a:rPr>
              <a:t>Heart Failure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80958F-6060-BD4B-B612-20144982D4BD}"/>
              </a:ext>
            </a:extLst>
          </p:cNvPr>
          <p:cNvSpPr/>
          <p:nvPr/>
        </p:nvSpPr>
        <p:spPr>
          <a:xfrm>
            <a:off x="825443" y="777875"/>
            <a:ext cx="3429612" cy="3429612"/>
          </a:xfrm>
          <a:prstGeom prst="rect">
            <a:avLst/>
          </a:prstGeom>
          <a:noFill/>
          <a:ln w="38100" cmpd="sng">
            <a:solidFill>
              <a:srgbClr val="F391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16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1525153F-5AE4-402C-8E00-66E1A0D734C8}"/>
              </a:ext>
            </a:extLst>
          </p:cNvPr>
          <p:cNvSpPr/>
          <p:nvPr/>
        </p:nvSpPr>
        <p:spPr>
          <a:xfrm>
            <a:off x="6664920" y="1288143"/>
            <a:ext cx="1775805" cy="3855357"/>
          </a:xfrm>
          <a:prstGeom prst="rect">
            <a:avLst/>
          </a:prstGeom>
          <a:solidFill>
            <a:srgbClr val="042148"/>
          </a:solidFill>
          <a:ln>
            <a:solidFill>
              <a:srgbClr val="0421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BCED979-4AB4-4B13-B1DA-43534849A1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932" r="6589"/>
          <a:stretch/>
        </p:blipFill>
        <p:spPr>
          <a:xfrm>
            <a:off x="0" y="0"/>
            <a:ext cx="2970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149D996-BC43-4766-B096-5945FC904635}"/>
              </a:ext>
            </a:extLst>
          </p:cNvPr>
          <p:cNvSpPr/>
          <p:nvPr/>
        </p:nvSpPr>
        <p:spPr>
          <a:xfrm>
            <a:off x="0" y="0"/>
            <a:ext cx="2970000" cy="5143500"/>
          </a:xfrm>
          <a:prstGeom prst="rect">
            <a:avLst/>
          </a:prstGeom>
          <a:solidFill>
            <a:srgbClr val="04214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53F845-0244-4F4F-AED8-A727D88AE833}"/>
              </a:ext>
            </a:extLst>
          </p:cNvPr>
          <p:cNvSpPr txBox="1"/>
          <p:nvPr/>
        </p:nvSpPr>
        <p:spPr>
          <a:xfrm>
            <a:off x="3356838" y="1130981"/>
            <a:ext cx="272249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5">
              <a:defRPr/>
            </a:pPr>
            <a:r>
              <a:rPr lang="en-US" sz="900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The human and financial cost of HF is large and growing worldwide</a:t>
            </a:r>
          </a:p>
          <a:p>
            <a:pPr defTabSz="685835">
              <a:defRPr/>
            </a:pPr>
            <a:endParaRPr lang="en-US" sz="900" dirty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128594" indent="-128594" defTabSz="685835"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HF accounts for 1-2% of healthcare spending in developed countries</a:t>
            </a:r>
          </a:p>
          <a:p>
            <a:pPr marL="128594" indent="-128594" defTabSz="685835"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52% of patients die within 5 years of diagnosis</a:t>
            </a:r>
          </a:p>
          <a:p>
            <a:pPr marL="128594" indent="-128594" defTabSz="685835"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HF prevalence is predicted to rise by 46% by 2030</a:t>
            </a:r>
          </a:p>
          <a:p>
            <a:pPr defTabSz="685835">
              <a:defRPr/>
            </a:pPr>
            <a:endParaRPr lang="en-US" sz="900" dirty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685835">
              <a:defRPr/>
            </a:pPr>
            <a:r>
              <a:rPr lang="en-US" sz="900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HF diagnosis is complex, and often delayed by operational or system level issues</a:t>
            </a:r>
          </a:p>
          <a:p>
            <a:pPr defTabSz="685835">
              <a:defRPr/>
            </a:pPr>
            <a:endParaRPr lang="en-US" sz="900" dirty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128594" indent="-128594" defTabSz="685835"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Communication between primary and secondary care</a:t>
            </a:r>
          </a:p>
          <a:p>
            <a:pPr marL="128594" indent="-128594" defTabSz="685835"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Shortage of echo specialists, long waiting lists         (</a:t>
            </a:r>
            <a:r>
              <a:rPr lang="en-US" sz="900" dirty="0" err="1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eg.</a:t>
            </a:r>
            <a:r>
              <a:rPr lang="en-US" sz="9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UK: 132,000)</a:t>
            </a:r>
          </a:p>
          <a:p>
            <a:pPr marL="128594" indent="-128594" defTabSz="685835"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Variable access to tests such as </a:t>
            </a:r>
            <a:r>
              <a:rPr lang="en-US" sz="900" dirty="0" err="1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NTProBNP</a:t>
            </a:r>
            <a:r>
              <a:rPr lang="en-US" sz="9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or standard Echo Early diagnosis can improve outcomes and reduce costs</a:t>
            </a:r>
          </a:p>
          <a:p>
            <a:pPr defTabSz="685835">
              <a:defRPr/>
            </a:pPr>
            <a:endParaRPr lang="en-US" sz="900" dirty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685835">
              <a:defRPr/>
            </a:pPr>
            <a:r>
              <a:rPr lang="en-US" sz="900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Early diagnosis can improve outcomes and reduce costs</a:t>
            </a:r>
          </a:p>
          <a:p>
            <a:pPr defTabSz="685835">
              <a:defRPr/>
            </a:pPr>
            <a:endParaRPr lang="en-US" sz="900" dirty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128594" indent="-128594" defTabSz="685835"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Today up to 80% of HF diagnoses are made on emergency admission</a:t>
            </a:r>
          </a:p>
          <a:p>
            <a:pPr marL="128594" indent="-128594" defTabSz="685835"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Risk factors can be managed or treated if identified earlier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D6049C-47A8-4447-B63B-7BA89761D2AB}"/>
              </a:ext>
            </a:extLst>
          </p:cNvPr>
          <p:cNvSpPr txBox="1"/>
          <p:nvPr/>
        </p:nvSpPr>
        <p:spPr>
          <a:xfrm>
            <a:off x="3356838" y="528255"/>
            <a:ext cx="2430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5">
              <a:defRPr/>
            </a:pPr>
            <a:r>
              <a:rPr lang="en-US" sz="90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The HF Diagnosis Challenge</a:t>
            </a:r>
          </a:p>
          <a:p>
            <a:pPr defTabSz="685835">
              <a:defRPr/>
            </a:pPr>
            <a:r>
              <a:rPr lang="en-US" sz="150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Worldwide</a:t>
            </a:r>
            <a:endParaRPr lang="en-US" sz="90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E56E1B-1C48-4B3C-8CC4-A8E99AB8D9DD}"/>
              </a:ext>
            </a:extLst>
          </p:cNvPr>
          <p:cNvSpPr txBox="1"/>
          <p:nvPr/>
        </p:nvSpPr>
        <p:spPr>
          <a:xfrm>
            <a:off x="250829" y="182006"/>
            <a:ext cx="3292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5">
              <a:defRPr/>
            </a:pPr>
            <a:r>
              <a:rPr lang="en-US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HF Challenge</a:t>
            </a:r>
            <a:endParaRPr lang="en-GB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5F522B-1072-4776-94B9-019E2A56DCF7}"/>
              </a:ext>
            </a:extLst>
          </p:cNvPr>
          <p:cNvSpPr txBox="1"/>
          <p:nvPr/>
        </p:nvSpPr>
        <p:spPr>
          <a:xfrm>
            <a:off x="250829" y="907271"/>
            <a:ext cx="2430326" cy="784830"/>
          </a:xfrm>
          <a:prstGeom prst="rect">
            <a:avLst/>
          </a:prstGeom>
          <a:solidFill>
            <a:srgbClr val="042148">
              <a:alpha val="45000"/>
            </a:srgbClr>
          </a:solidFill>
        </p:spPr>
        <p:txBody>
          <a:bodyPr wrap="square" rtlCol="0">
            <a:spAutoFit/>
          </a:bodyPr>
          <a:lstStyle/>
          <a:p>
            <a:pPr defTabSz="685835">
              <a:defRPr/>
            </a:pPr>
            <a:r>
              <a:rPr lang="en-US" sz="900">
                <a:solidFill>
                  <a:prstClr val="white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To create a streamlined digital service that can effectively address diagnosis backlogs and reduce waiting lists for </a:t>
            </a:r>
            <a:r>
              <a:rPr lang="en-US" sz="900" err="1">
                <a:solidFill>
                  <a:prstClr val="white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echos</a:t>
            </a:r>
            <a:r>
              <a:rPr lang="en-US" sz="900">
                <a:solidFill>
                  <a:prstClr val="white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in the Glasgow area, while demonstrating new AI technology in the Heart Failure diagnosis pathway.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F0BD07-7F17-46C7-A0B4-936B4338AF7B}"/>
              </a:ext>
            </a:extLst>
          </p:cNvPr>
          <p:cNvSpPr txBox="1"/>
          <p:nvPr/>
        </p:nvSpPr>
        <p:spPr>
          <a:xfrm>
            <a:off x="6591976" y="783506"/>
            <a:ext cx="184874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5">
              <a:defRPr/>
            </a:pPr>
            <a:r>
              <a:rPr lang="en-US" sz="9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en-US" sz="900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OPERA</a:t>
            </a:r>
            <a:r>
              <a:rPr lang="en-US" sz="9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Heart Failure Service</a:t>
            </a:r>
          </a:p>
          <a:p>
            <a:pPr defTabSz="685835">
              <a:defRPr/>
            </a:pPr>
            <a:r>
              <a:rPr lang="en-US" sz="1500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Value Proposition</a:t>
            </a:r>
            <a:endParaRPr lang="en-US" sz="900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2E5A5B-BE5D-4FDD-A28B-805A31CD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rcRect l="2225"/>
          <a:stretch/>
        </p:blipFill>
        <p:spPr>
          <a:xfrm>
            <a:off x="-1" y="2391013"/>
            <a:ext cx="2824963" cy="216694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5E89BD-E5DD-4E89-A7C7-0FAAF25A93E4}"/>
              </a:ext>
            </a:extLst>
          </p:cNvPr>
          <p:cNvGrpSpPr/>
          <p:nvPr/>
        </p:nvGrpSpPr>
        <p:grpSpPr>
          <a:xfrm rot="10800000">
            <a:off x="8437493" y="1288128"/>
            <a:ext cx="699371" cy="3855372"/>
            <a:chOff x="11249989" y="1421212"/>
            <a:chExt cx="932495" cy="514656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F899546-7FF7-4E8B-9882-4E605D30D64F}"/>
                </a:ext>
              </a:extLst>
            </p:cNvPr>
            <p:cNvGrpSpPr/>
            <p:nvPr/>
          </p:nvGrpSpPr>
          <p:grpSpPr>
            <a:xfrm>
              <a:off x="11249989" y="1421212"/>
              <a:ext cx="932495" cy="5146569"/>
              <a:chOff x="8873580" y="1377930"/>
              <a:chExt cx="2476499" cy="5187538"/>
            </a:xfrm>
            <a:solidFill>
              <a:schemeClr val="bg1"/>
            </a:solidFill>
          </p:grpSpPr>
          <p:sp>
            <p:nvSpPr>
              <p:cNvPr id="25" name="Flowchart: Off-page Connector 24">
                <a:extLst>
                  <a:ext uri="{FF2B5EF4-FFF2-40B4-BE49-F238E27FC236}">
                    <a16:creationId xmlns:a16="http://schemas.microsoft.com/office/drawing/2014/main" id="{A4246A84-1C08-429D-BDAC-8B8C3E87961C}"/>
                  </a:ext>
                </a:extLst>
              </p:cNvPr>
              <p:cNvSpPr/>
              <p:nvPr/>
            </p:nvSpPr>
            <p:spPr>
              <a:xfrm rot="10800000">
                <a:off x="8873607" y="1377930"/>
                <a:ext cx="2464997" cy="1332507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8000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0 w 10000"/>
                  <a:gd name="connsiteY5" fmla="*/ 0 h 10000"/>
                  <a:gd name="connsiteX0" fmla="*/ 0 w 10000"/>
                  <a:gd name="connsiteY0" fmla="*/ 0 h 8115"/>
                  <a:gd name="connsiteX1" fmla="*/ 10000 w 10000"/>
                  <a:gd name="connsiteY1" fmla="*/ 0 h 8115"/>
                  <a:gd name="connsiteX2" fmla="*/ 10000 w 10000"/>
                  <a:gd name="connsiteY2" fmla="*/ 8000 h 8115"/>
                  <a:gd name="connsiteX3" fmla="*/ 5108 w 10000"/>
                  <a:gd name="connsiteY3" fmla="*/ 8115 h 8115"/>
                  <a:gd name="connsiteX4" fmla="*/ 0 w 10000"/>
                  <a:gd name="connsiteY4" fmla="*/ 8000 h 8115"/>
                  <a:gd name="connsiteX5" fmla="*/ 0 w 10000"/>
                  <a:gd name="connsiteY5" fmla="*/ 0 h 8115"/>
                  <a:gd name="connsiteX0" fmla="*/ 0 w 10000"/>
                  <a:gd name="connsiteY0" fmla="*/ 0 h 9858"/>
                  <a:gd name="connsiteX1" fmla="*/ 10000 w 10000"/>
                  <a:gd name="connsiteY1" fmla="*/ 0 h 9858"/>
                  <a:gd name="connsiteX2" fmla="*/ 10000 w 10000"/>
                  <a:gd name="connsiteY2" fmla="*/ 9858 h 9858"/>
                  <a:gd name="connsiteX3" fmla="*/ 5108 w 10000"/>
                  <a:gd name="connsiteY3" fmla="*/ 9850 h 9858"/>
                  <a:gd name="connsiteX4" fmla="*/ 0 w 10000"/>
                  <a:gd name="connsiteY4" fmla="*/ 9858 h 9858"/>
                  <a:gd name="connsiteX5" fmla="*/ 0 w 10000"/>
                  <a:gd name="connsiteY5" fmla="*/ 0 h 9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0" h="9858">
                    <a:moveTo>
                      <a:pt x="0" y="0"/>
                    </a:moveTo>
                    <a:lnTo>
                      <a:pt x="10000" y="0"/>
                    </a:lnTo>
                    <a:lnTo>
                      <a:pt x="10000" y="9858"/>
                    </a:lnTo>
                    <a:lnTo>
                      <a:pt x="5108" y="9850"/>
                    </a:lnTo>
                    <a:lnTo>
                      <a:pt x="0" y="98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6"/>
              </a:solidFill>
              <a:ln w="9525">
                <a:solidFill>
                  <a:srgbClr val="0421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en-GB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lowchart: Off-page Connector 23">
                <a:extLst>
                  <a:ext uri="{FF2B5EF4-FFF2-40B4-BE49-F238E27FC236}">
                    <a16:creationId xmlns:a16="http://schemas.microsoft.com/office/drawing/2014/main" id="{7D4EFE52-B716-4103-966A-CF3138288DE6}"/>
                  </a:ext>
                </a:extLst>
              </p:cNvPr>
              <p:cNvSpPr/>
              <p:nvPr/>
            </p:nvSpPr>
            <p:spPr>
              <a:xfrm rot="10800000">
                <a:off x="8873600" y="2444182"/>
                <a:ext cx="2464998" cy="1296000"/>
              </a:xfrm>
              <a:prstGeom prst="flowChartOffpageConnector">
                <a:avLst/>
              </a:prstGeom>
              <a:grpFill/>
              <a:ln w="9525">
                <a:solidFill>
                  <a:srgbClr val="0421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en-GB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lowchart: Off-page Connector 22">
                <a:extLst>
                  <a:ext uri="{FF2B5EF4-FFF2-40B4-BE49-F238E27FC236}">
                    <a16:creationId xmlns:a16="http://schemas.microsoft.com/office/drawing/2014/main" id="{CD3D60DB-3C00-47F6-962C-2CB7FEC10B67}"/>
                  </a:ext>
                </a:extLst>
              </p:cNvPr>
              <p:cNvSpPr/>
              <p:nvPr/>
            </p:nvSpPr>
            <p:spPr>
              <a:xfrm rot="10800000">
                <a:off x="8873607" y="3483454"/>
                <a:ext cx="2464997" cy="1296000"/>
              </a:xfrm>
              <a:prstGeom prst="flowChartOffpageConnector">
                <a:avLst/>
              </a:prstGeom>
              <a:solidFill>
                <a:srgbClr val="74F66A"/>
              </a:solidFill>
              <a:ln w="9525">
                <a:solidFill>
                  <a:srgbClr val="0421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en-GB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lowchart: Off-page Connector 21">
                <a:extLst>
                  <a:ext uri="{FF2B5EF4-FFF2-40B4-BE49-F238E27FC236}">
                    <a16:creationId xmlns:a16="http://schemas.microsoft.com/office/drawing/2014/main" id="{929EE1E3-9BAC-4B9A-910E-9EF54EF98F5C}"/>
                  </a:ext>
                </a:extLst>
              </p:cNvPr>
              <p:cNvSpPr/>
              <p:nvPr/>
            </p:nvSpPr>
            <p:spPr>
              <a:xfrm rot="10800000">
                <a:off x="8873580" y="4513199"/>
                <a:ext cx="2464992" cy="1296000"/>
              </a:xfrm>
              <a:prstGeom prst="flowChartOffpageConnector">
                <a:avLst/>
              </a:prstGeom>
              <a:solidFill>
                <a:srgbClr val="FFFF00"/>
              </a:solidFill>
              <a:ln w="9525">
                <a:solidFill>
                  <a:srgbClr val="0421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en-GB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" name="Flowchart: Off-page Connector 4">
                <a:extLst>
                  <a:ext uri="{FF2B5EF4-FFF2-40B4-BE49-F238E27FC236}">
                    <a16:creationId xmlns:a16="http://schemas.microsoft.com/office/drawing/2014/main" id="{C6804060-15A1-4056-80F4-E5DD869CCF38}"/>
                  </a:ext>
                </a:extLst>
              </p:cNvPr>
              <p:cNvSpPr/>
              <p:nvPr/>
            </p:nvSpPr>
            <p:spPr>
              <a:xfrm rot="10800000">
                <a:off x="8885082" y="5562000"/>
                <a:ext cx="2464997" cy="1003468"/>
              </a:xfrm>
              <a:prstGeom prst="flowChartOffpageConnector">
                <a:avLst/>
              </a:prstGeom>
              <a:grpFill/>
              <a:ln w="9525">
                <a:solidFill>
                  <a:srgbClr val="0421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en-GB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BFB139-CE46-4544-AB1D-D5AC05098BC5}"/>
                </a:ext>
              </a:extLst>
            </p:cNvPr>
            <p:cNvSpPr txBox="1"/>
            <p:nvPr/>
          </p:nvSpPr>
          <p:spPr>
            <a:xfrm rot="16200000">
              <a:off x="11295704" y="5848740"/>
              <a:ext cx="854331" cy="482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35">
                <a:lnSpc>
                  <a:spcPts val="675"/>
                </a:lnSpc>
                <a:defRPr/>
              </a:pPr>
              <a:r>
                <a:rPr lang="en-US" sz="750">
                  <a:solidFill>
                    <a:prstClr val="black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GP presentation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4920E22-EAC7-4977-A6B6-8ADB8ECDFE5A}"/>
                </a:ext>
              </a:extLst>
            </p:cNvPr>
            <p:cNvSpPr txBox="1"/>
            <p:nvPr/>
          </p:nvSpPr>
          <p:spPr>
            <a:xfrm rot="16200000">
              <a:off x="11203918" y="4869941"/>
              <a:ext cx="1057990" cy="3624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35">
                <a:lnSpc>
                  <a:spcPts val="675"/>
                </a:lnSpc>
                <a:defRPr/>
              </a:pPr>
              <a:r>
                <a:rPr lang="en-US" sz="750">
                  <a:solidFill>
                    <a:prstClr val="black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Referral to secondary care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58CE6CB-5842-4AD5-88EB-35DB29C48479}"/>
                </a:ext>
              </a:extLst>
            </p:cNvPr>
            <p:cNvSpPr txBox="1"/>
            <p:nvPr/>
          </p:nvSpPr>
          <p:spPr>
            <a:xfrm rot="16200000">
              <a:off x="11237390" y="3798240"/>
              <a:ext cx="972000" cy="3624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35">
                <a:lnSpc>
                  <a:spcPts val="675"/>
                </a:lnSpc>
                <a:defRPr/>
              </a:pPr>
              <a:r>
                <a:rPr lang="en-US" sz="750">
                  <a:solidFill>
                    <a:prstClr val="black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Diagnostic tests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011E4B7-31AD-40D3-9FD8-ED01748327E7}"/>
                </a:ext>
              </a:extLst>
            </p:cNvPr>
            <p:cNvSpPr txBox="1"/>
            <p:nvPr/>
          </p:nvSpPr>
          <p:spPr>
            <a:xfrm rot="16200000">
              <a:off x="11227866" y="2820755"/>
              <a:ext cx="972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35">
                <a:defRPr/>
              </a:pPr>
              <a:r>
                <a:rPr lang="en-US" sz="750">
                  <a:solidFill>
                    <a:prstClr val="black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Diagnosis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4988034-BBEC-478E-AAA1-A08E5984AFA3}"/>
                </a:ext>
              </a:extLst>
            </p:cNvPr>
            <p:cNvSpPr txBox="1"/>
            <p:nvPr/>
          </p:nvSpPr>
          <p:spPr>
            <a:xfrm rot="16200000">
              <a:off x="11368547" y="1817886"/>
              <a:ext cx="690638" cy="482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35">
                <a:lnSpc>
                  <a:spcPts val="675"/>
                </a:lnSpc>
                <a:defRPr/>
              </a:pPr>
              <a:r>
                <a:rPr lang="en-US" sz="750">
                  <a:solidFill>
                    <a:prstClr val="black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Post-diagnosis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523B25B-A97D-4A21-B3A3-3F01DF40A396}"/>
              </a:ext>
            </a:extLst>
          </p:cNvPr>
          <p:cNvSpPr txBox="1"/>
          <p:nvPr/>
        </p:nvSpPr>
        <p:spPr>
          <a:xfrm>
            <a:off x="6856593" y="4114510"/>
            <a:ext cx="150227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5">
              <a:defRPr/>
            </a:pPr>
            <a:r>
              <a:rPr lang="en-US" sz="900">
                <a:solidFill>
                  <a:srgbClr val="00B0F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Primary care follow-up</a:t>
            </a:r>
          </a:p>
          <a:p>
            <a:pPr defTabSz="685835">
              <a:defRPr/>
            </a:pPr>
            <a:r>
              <a:rPr lang="en-US" sz="90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remains on the HF integrated platform and is accessible to primary care clinicians after diagnosis</a:t>
            </a:r>
            <a:endParaRPr lang="en-GB" sz="90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1FA285-399A-4728-B68B-1C7287C4BE53}"/>
              </a:ext>
            </a:extLst>
          </p:cNvPr>
          <p:cNvSpPr txBox="1"/>
          <p:nvPr/>
        </p:nvSpPr>
        <p:spPr>
          <a:xfrm>
            <a:off x="6845661" y="2815222"/>
            <a:ext cx="15022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5">
              <a:defRPr/>
            </a:pPr>
            <a:r>
              <a:rPr lang="en-US" sz="900" dirty="0">
                <a:solidFill>
                  <a:srgbClr val="74F66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Data dashboards</a:t>
            </a:r>
          </a:p>
          <a:p>
            <a:pPr defTabSz="685835">
              <a:defRPr/>
            </a:pPr>
            <a:r>
              <a:rPr lang="en-US" sz="9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Relevant EHR data and diagnostics are available to clinicians across primary and secondary care (no manual entry)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29F91F-EAB7-46A4-8111-393534FF17D8}"/>
              </a:ext>
            </a:extLst>
          </p:cNvPr>
          <p:cNvSpPr txBox="1"/>
          <p:nvPr/>
        </p:nvSpPr>
        <p:spPr>
          <a:xfrm>
            <a:off x="6803821" y="1468420"/>
            <a:ext cx="1502273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5">
              <a:defRPr/>
            </a:pPr>
            <a:r>
              <a:rPr lang="en-US" sz="900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Easy referrals</a:t>
            </a:r>
          </a:p>
          <a:p>
            <a:pPr defTabSz="685835">
              <a:defRPr/>
            </a:pPr>
            <a:r>
              <a:rPr lang="en-US" sz="9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Integrated with secondary HF service to prevent miscommunication. Referral process within the platform</a:t>
            </a:r>
          </a:p>
          <a:p>
            <a:pPr defTabSz="685835">
              <a:defRPr/>
            </a:pPr>
            <a:r>
              <a:rPr lang="en-US" sz="9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ensures fewer errors, delays and missed appointments</a:t>
            </a:r>
          </a:p>
        </p:txBody>
      </p:sp>
      <p:pic>
        <p:nvPicPr>
          <p:cNvPr id="40" name="Picture 39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BB632D32-4381-464C-8022-BC3A3BB07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196" y="61239"/>
            <a:ext cx="1524064" cy="59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4B66BB-A891-4348-934F-009405FCD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06" r="4793"/>
          <a:stretch/>
        </p:blipFill>
        <p:spPr>
          <a:xfrm>
            <a:off x="2979805" y="3488"/>
            <a:ext cx="6163244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4DC845-E37E-4996-8215-54D9CD63D540}"/>
              </a:ext>
            </a:extLst>
          </p:cNvPr>
          <p:cNvSpPr txBox="1"/>
          <p:nvPr/>
        </p:nvSpPr>
        <p:spPr>
          <a:xfrm>
            <a:off x="244286" y="1008516"/>
            <a:ext cx="1898559" cy="90024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defTabSz="685835">
              <a:defRPr/>
            </a:pPr>
            <a:r>
              <a:rPr lang="en-GB" sz="90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Screening </a:t>
            </a:r>
            <a:endParaRPr lang="en-US" sz="90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 defTabSz="685835">
              <a:defRPr/>
            </a:pPr>
            <a:r>
              <a:rPr lang="en-GB" sz="900">
                <a:solidFill>
                  <a:prstClr val="black"/>
                </a:solidFill>
                <a:latin typeface="Segoe UI Light" panose="020B0502040204020203" pitchFamily="34" charset="0"/>
                <a:ea typeface="Helvetica Neue" panose="02000503000000020004" pitchFamily="2" charset="0"/>
                <a:cs typeface="Segoe UI Light" panose="020B0502040204020203" pitchFamily="34" charset="0"/>
              </a:rPr>
              <a:t/>
            </a:r>
            <a:br>
              <a:rPr lang="en-GB" sz="900">
                <a:solidFill>
                  <a:prstClr val="black"/>
                </a:solidFill>
                <a:latin typeface="Segoe UI Light" panose="020B0502040204020203" pitchFamily="34" charset="0"/>
                <a:ea typeface="Helvetica Neue" panose="02000503000000020004" pitchFamily="2" charset="0"/>
                <a:cs typeface="Segoe UI Light" panose="020B0502040204020203" pitchFamily="34" charset="0"/>
              </a:rPr>
            </a:br>
            <a:r>
              <a:rPr lang="en-GB" sz="900">
                <a:solidFill>
                  <a:prstClr val="black"/>
                </a:solidFill>
                <a:latin typeface="Segoe UI Light" panose="020B0502040204020203" pitchFamily="34" charset="0"/>
                <a:ea typeface="Helvetica Neue" panose="02000503000000020004" pitchFamily="2" charset="0"/>
                <a:cs typeface="Segoe UI Light" panose="020B0502040204020203" pitchFamily="34" charset="0"/>
              </a:rPr>
              <a:t>Delivers Heart Failure screening service to support centralised data collection and workflow across nurse specialist and cardiologists . </a:t>
            </a:r>
            <a:endParaRPr lang="en-US" sz="90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C190AA-507E-4BEB-9440-758498D3CF34}"/>
              </a:ext>
            </a:extLst>
          </p:cNvPr>
          <p:cNvSpPr txBox="1"/>
          <p:nvPr/>
        </p:nvSpPr>
        <p:spPr>
          <a:xfrm>
            <a:off x="244286" y="2030744"/>
            <a:ext cx="1898559" cy="76174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defTabSz="685835">
              <a:defRPr/>
            </a:pPr>
            <a:r>
              <a:rPr lang="en-GB" sz="90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Patient App  </a:t>
            </a:r>
          </a:p>
          <a:p>
            <a:pPr defTabSz="685835">
              <a:defRPr/>
            </a:pPr>
            <a:r>
              <a:rPr lang="en-GB" sz="900">
                <a:solidFill>
                  <a:prstClr val="black"/>
                </a:solidFill>
                <a:latin typeface="Segoe UI Light" panose="020B0502040204020203" pitchFamily="34" charset="0"/>
                <a:ea typeface="Helvetica Neue" panose="02000503000000020004" pitchFamily="2" charset="0"/>
                <a:cs typeface="Segoe UI Light" panose="020B0502040204020203" pitchFamily="34" charset="0"/>
              </a:rPr>
              <a:t/>
            </a:r>
            <a:br>
              <a:rPr lang="en-GB" sz="900">
                <a:solidFill>
                  <a:prstClr val="black"/>
                </a:solidFill>
                <a:latin typeface="Segoe UI Light" panose="020B0502040204020203" pitchFamily="34" charset="0"/>
                <a:ea typeface="Helvetica Neue" panose="02000503000000020004" pitchFamily="2" charset="0"/>
                <a:cs typeface="Segoe UI Light" panose="020B0502040204020203" pitchFamily="34" charset="0"/>
              </a:rPr>
            </a:br>
            <a:r>
              <a:rPr lang="en-GB" sz="900">
                <a:solidFill>
                  <a:prstClr val="black"/>
                </a:solidFill>
                <a:latin typeface="Segoe UI Light" panose="020B0502040204020203" pitchFamily="34" charset="0"/>
                <a:ea typeface="Helvetica Neue" panose="02000503000000020004" pitchFamily="2" charset="0"/>
                <a:cs typeface="Segoe UI Light" panose="020B0502040204020203" pitchFamily="34" charset="0"/>
              </a:rPr>
              <a:t>Patient can contribute data in advance of f2f appointment to speed 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2F6A68-269F-4A6A-8F4A-B0BF4AB0F799}"/>
              </a:ext>
            </a:extLst>
          </p:cNvPr>
          <p:cNvSpPr txBox="1"/>
          <p:nvPr/>
        </p:nvSpPr>
        <p:spPr>
          <a:xfrm>
            <a:off x="244286" y="2810597"/>
            <a:ext cx="1898559" cy="103874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defTabSz="685835">
              <a:defRPr/>
            </a:pPr>
            <a:r>
              <a:rPr lang="en-GB" sz="90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Workflow </a:t>
            </a:r>
          </a:p>
          <a:p>
            <a:pPr defTabSz="685835">
              <a:defRPr/>
            </a:pPr>
            <a:r>
              <a:rPr lang="en-GB" sz="900">
                <a:solidFill>
                  <a:prstClr val="black"/>
                </a:solidFill>
                <a:latin typeface="Segoe UI Light" panose="020B0502040204020203" pitchFamily="34" charset="0"/>
                <a:ea typeface="Helvetica Neue" panose="02000503000000020004" pitchFamily="2" charset="0"/>
                <a:cs typeface="Segoe UI Light" panose="020B0502040204020203" pitchFamily="34" charset="0"/>
              </a:rPr>
              <a:t/>
            </a:r>
            <a:br>
              <a:rPr lang="en-GB" sz="900">
                <a:solidFill>
                  <a:prstClr val="black"/>
                </a:solidFill>
                <a:latin typeface="Segoe UI Light" panose="020B0502040204020203" pitchFamily="34" charset="0"/>
                <a:ea typeface="Helvetica Neue" panose="02000503000000020004" pitchFamily="2" charset="0"/>
                <a:cs typeface="Segoe UI Light" panose="020B0502040204020203" pitchFamily="34" charset="0"/>
              </a:rPr>
            </a:br>
            <a:r>
              <a:rPr lang="en-GB" sz="900">
                <a:solidFill>
                  <a:prstClr val="black"/>
                </a:solidFill>
                <a:latin typeface="Segoe UI Light" panose="020B0502040204020203" pitchFamily="34" charset="0"/>
                <a:ea typeface="Helvetica Neue" panose="02000503000000020004" pitchFamily="2" charset="0"/>
                <a:cs typeface="Segoe UI Light" panose="020B0502040204020203" pitchFamily="34" charset="0"/>
              </a:rPr>
              <a:t>Nurse specialist collects clinical data as part of f2f appointment. </a:t>
            </a:r>
          </a:p>
          <a:p>
            <a:pPr defTabSz="685835">
              <a:defRPr/>
            </a:pPr>
            <a:r>
              <a:rPr lang="en-GB" sz="900">
                <a:solidFill>
                  <a:prstClr val="black"/>
                </a:solidFill>
                <a:latin typeface="Segoe UI Light" panose="020B0502040204020203" pitchFamily="34" charset="0"/>
                <a:ea typeface="Helvetica Neue" panose="02000503000000020004" pitchFamily="2" charset="0"/>
                <a:cs typeface="Segoe UI Light" panose="020B0502040204020203" pitchFamily="34" charset="0"/>
              </a:rPr>
              <a:t>Patient sent for tests and test results can be either integrated or re-keyed into system for cardiologist review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980630-AB7D-4027-BED3-199A805DBA99}"/>
              </a:ext>
            </a:extLst>
          </p:cNvPr>
          <p:cNvSpPr txBox="1"/>
          <p:nvPr/>
        </p:nvSpPr>
        <p:spPr>
          <a:xfrm>
            <a:off x="244286" y="3954010"/>
            <a:ext cx="1898559" cy="90024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defTabSz="685835">
              <a:defRPr/>
            </a:pPr>
            <a:r>
              <a:rPr lang="en-GB" sz="90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Outcome Letter </a:t>
            </a:r>
          </a:p>
          <a:p>
            <a:pPr defTabSz="685835">
              <a:defRPr/>
            </a:pPr>
            <a:r>
              <a:rPr lang="en-GB" sz="900">
                <a:solidFill>
                  <a:prstClr val="black"/>
                </a:solidFill>
                <a:latin typeface="Segoe UI Light" panose="020B0502040204020203" pitchFamily="34" charset="0"/>
                <a:ea typeface="Helvetica Neue" panose="02000503000000020004" pitchFamily="2" charset="0"/>
                <a:cs typeface="Segoe UI Light" panose="020B0502040204020203" pitchFamily="34" charset="0"/>
              </a:rPr>
              <a:t/>
            </a:r>
            <a:br>
              <a:rPr lang="en-GB" sz="900">
                <a:solidFill>
                  <a:prstClr val="black"/>
                </a:solidFill>
                <a:latin typeface="Segoe UI Light" panose="020B0502040204020203" pitchFamily="34" charset="0"/>
                <a:ea typeface="Helvetica Neue" panose="02000503000000020004" pitchFamily="2" charset="0"/>
                <a:cs typeface="Segoe UI Light" panose="020B0502040204020203" pitchFamily="34" charset="0"/>
              </a:rPr>
            </a:br>
            <a:r>
              <a:rPr lang="en-GB" sz="900">
                <a:solidFill>
                  <a:prstClr val="black"/>
                </a:solidFill>
                <a:latin typeface="Segoe UI Light" panose="020B0502040204020203" pitchFamily="34" charset="0"/>
                <a:ea typeface="Helvetica Neue" panose="02000503000000020004" pitchFamily="2" charset="0"/>
                <a:cs typeface="Segoe UI Light" panose="020B0502040204020203" pitchFamily="34" charset="0"/>
              </a:rPr>
              <a:t>Letter for GP and Patient record auto generated by system and can be downloaded or automatically sent to EHR &amp; GP Systems.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30EEAE-E69C-4D4C-82CA-928446A54FE6}"/>
              </a:ext>
            </a:extLst>
          </p:cNvPr>
          <p:cNvSpPr txBox="1"/>
          <p:nvPr/>
        </p:nvSpPr>
        <p:spPr>
          <a:xfrm>
            <a:off x="244285" y="198569"/>
            <a:ext cx="2590355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835">
              <a:defRPr/>
            </a:pPr>
            <a:r>
              <a:rPr lang="en-US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/>
              </a:rPr>
              <a:t>OPERA </a:t>
            </a:r>
            <a:br>
              <a:rPr lang="en-US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/>
              </a:rPr>
            </a:br>
            <a:r>
              <a:rPr lang="en-US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/>
              </a:rPr>
              <a:t>Heart Failure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1B8791-363A-4369-9451-84926C5A6521}"/>
              </a:ext>
            </a:extLst>
          </p:cNvPr>
          <p:cNvSpPr txBox="1"/>
          <p:nvPr/>
        </p:nvSpPr>
        <p:spPr>
          <a:xfrm>
            <a:off x="3020479" y="91662"/>
            <a:ext cx="3479420" cy="369332"/>
          </a:xfrm>
          <a:prstGeom prst="rect">
            <a:avLst/>
          </a:prstGeom>
          <a:solidFill>
            <a:srgbClr val="0A2143">
              <a:alpha val="40000"/>
            </a:srgbClr>
          </a:solidFill>
        </p:spPr>
        <p:txBody>
          <a:bodyPr wrap="square">
            <a:spAutoFit/>
          </a:bodyPr>
          <a:lstStyle/>
          <a:p>
            <a:pPr defTabSz="457223"/>
            <a:r>
              <a:rPr lang="en-US" sz="9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Developed with NHS GGC, Supported by </a:t>
            </a:r>
            <a:r>
              <a:rPr lang="en-US" sz="900" dirty="0" err="1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AstraZenca</a:t>
            </a:r>
            <a:r>
              <a:rPr lang="en-US" sz="9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Roche and DHI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D1759D2-3DC1-404F-9972-9A3D86B8AA61}"/>
              </a:ext>
            </a:extLst>
          </p:cNvPr>
          <p:cNvGrpSpPr/>
          <p:nvPr/>
        </p:nvGrpSpPr>
        <p:grpSpPr>
          <a:xfrm>
            <a:off x="3349188" y="950503"/>
            <a:ext cx="2414615" cy="665355"/>
            <a:chOff x="3613704" y="-2343844"/>
            <a:chExt cx="2644836" cy="88714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285B598-8BD4-4586-AA57-280CB369B923}"/>
                </a:ext>
              </a:extLst>
            </p:cNvPr>
            <p:cNvSpPr txBox="1"/>
            <p:nvPr/>
          </p:nvSpPr>
          <p:spPr>
            <a:xfrm>
              <a:off x="3613704" y="-1918369"/>
              <a:ext cx="2560327" cy="46166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defTabSz="685835">
                <a:defRPr/>
              </a:pPr>
              <a:r>
                <a:rPr lang="en-US" sz="900">
                  <a:solidFill>
                    <a:prstClr val="white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Calibri"/>
                </a:rPr>
                <a:t>Reduction</a:t>
              </a:r>
              <a:r>
                <a:rPr lang="en-US" sz="900">
                  <a:solidFill>
                    <a:prstClr val="white"/>
                  </a:solidFill>
                  <a:latin typeface="Segoe UI Light"/>
                  <a:cs typeface="Calibri"/>
                </a:rPr>
                <a:t> in diagnostic waiting times within 4 months of service use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DBBF84C-F21C-4AEF-9CE3-1E3AC3DF9382}"/>
                </a:ext>
              </a:extLst>
            </p:cNvPr>
            <p:cNvSpPr txBox="1"/>
            <p:nvPr/>
          </p:nvSpPr>
          <p:spPr>
            <a:xfrm>
              <a:off x="3613704" y="-2343844"/>
              <a:ext cx="264483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defTabSz="685835">
                <a:defRPr/>
              </a:pPr>
              <a:r>
                <a:rPr lang="en-US" sz="1500" spc="-75" dirty="0">
                  <a:solidFill>
                    <a:srgbClr val="FFFF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12 months → &lt; 12 weeks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12A7A07-F6FC-45C9-974C-97887F2E56E3}"/>
              </a:ext>
            </a:extLst>
          </p:cNvPr>
          <p:cNvSpPr txBox="1"/>
          <p:nvPr/>
        </p:nvSpPr>
        <p:spPr>
          <a:xfrm>
            <a:off x="7534088" y="4854257"/>
            <a:ext cx="1608962" cy="1754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835">
              <a:lnSpc>
                <a:spcPts val="900"/>
              </a:lnSpc>
              <a:defRPr/>
            </a:pPr>
            <a:r>
              <a:rPr lang="en-US" sz="675" i="1" err="1">
                <a:solidFill>
                  <a:srgbClr val="9CB8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Digifest</a:t>
            </a:r>
            <a:r>
              <a:rPr lang="en-US" sz="675" i="1">
                <a:solidFill>
                  <a:srgbClr val="9CB8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2021, </a:t>
            </a:r>
            <a:r>
              <a:rPr lang="en-US" sz="675" i="1" err="1">
                <a:solidFill>
                  <a:srgbClr val="9CB8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eposter</a:t>
            </a:r>
            <a:r>
              <a:rPr lang="en-US" sz="675" i="1">
                <a:solidFill>
                  <a:srgbClr val="9CB8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Murphy, et al.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F11CD5-7153-472C-8890-4DA1F0D21B63}"/>
              </a:ext>
            </a:extLst>
          </p:cNvPr>
          <p:cNvGrpSpPr/>
          <p:nvPr/>
        </p:nvGrpSpPr>
        <p:grpSpPr>
          <a:xfrm>
            <a:off x="3065738" y="1916082"/>
            <a:ext cx="1628771" cy="1313821"/>
            <a:chOff x="6688370" y="2388031"/>
            <a:chExt cx="2171695" cy="1751761"/>
          </a:xfrm>
        </p:grpSpPr>
        <p:graphicFrame>
          <p:nvGraphicFramePr>
            <p:cNvPr id="46" name="Chart 45">
              <a:extLst>
                <a:ext uri="{FF2B5EF4-FFF2-40B4-BE49-F238E27FC236}">
                  <a16:creationId xmlns:a16="http://schemas.microsoft.com/office/drawing/2014/main" id="{A1B4E204-4889-49F3-B83B-90B6D121A129}"/>
                </a:ext>
              </a:extLst>
            </p:cNvPr>
            <p:cNvGraphicFramePr/>
            <p:nvPr/>
          </p:nvGraphicFramePr>
          <p:xfrm>
            <a:off x="6688370" y="2388031"/>
            <a:ext cx="2171695" cy="17517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6B604CD-F223-4D82-8AE7-699AB545BE94}"/>
                </a:ext>
              </a:extLst>
            </p:cNvPr>
            <p:cNvSpPr txBox="1"/>
            <p:nvPr/>
          </p:nvSpPr>
          <p:spPr>
            <a:xfrm>
              <a:off x="7233161" y="2904615"/>
              <a:ext cx="1085922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5">
                <a:defRPr/>
              </a:pPr>
              <a:r>
                <a:rPr lang="en-GB" sz="1350" b="1">
                  <a:solidFill>
                    <a:prstClr val="white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30%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C360A57-01C8-43B4-8E46-4287FFDA1047}"/>
                </a:ext>
              </a:extLst>
            </p:cNvPr>
            <p:cNvSpPr txBox="1"/>
            <p:nvPr/>
          </p:nvSpPr>
          <p:spPr>
            <a:xfrm>
              <a:off x="7145587" y="3180148"/>
              <a:ext cx="122626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5">
                <a:lnSpc>
                  <a:spcPts val="900"/>
                </a:lnSpc>
                <a:defRPr/>
              </a:pPr>
              <a:r>
                <a:rPr lang="en-GB" sz="900">
                  <a:solidFill>
                    <a:prstClr val="white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Fewer in-person diagnostic referrals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E0C3A1B-75BA-47BA-9592-9BEC86CA145D}"/>
              </a:ext>
            </a:extLst>
          </p:cNvPr>
          <p:cNvGrpSpPr/>
          <p:nvPr/>
        </p:nvGrpSpPr>
        <p:grpSpPr>
          <a:xfrm>
            <a:off x="4680592" y="1914840"/>
            <a:ext cx="1628771" cy="1313821"/>
            <a:chOff x="6365746" y="2482611"/>
            <a:chExt cx="2171695" cy="1751761"/>
          </a:xfrm>
        </p:grpSpPr>
        <p:graphicFrame>
          <p:nvGraphicFramePr>
            <p:cNvPr id="50" name="Chart 49">
              <a:extLst>
                <a:ext uri="{FF2B5EF4-FFF2-40B4-BE49-F238E27FC236}">
                  <a16:creationId xmlns:a16="http://schemas.microsoft.com/office/drawing/2014/main" id="{7419177F-DE11-499E-B261-996D84FEB55B}"/>
                </a:ext>
              </a:extLst>
            </p:cNvPr>
            <p:cNvGraphicFramePr/>
            <p:nvPr/>
          </p:nvGraphicFramePr>
          <p:xfrm>
            <a:off x="6365746" y="2482611"/>
            <a:ext cx="2171695" cy="17517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E56E686-436A-4DE7-A0FB-E736A053DC06}"/>
                </a:ext>
              </a:extLst>
            </p:cNvPr>
            <p:cNvGrpSpPr/>
            <p:nvPr/>
          </p:nvGrpSpPr>
          <p:grpSpPr>
            <a:xfrm>
              <a:off x="6841520" y="3000851"/>
              <a:ext cx="1212186" cy="676101"/>
              <a:chOff x="6350161" y="3959984"/>
              <a:chExt cx="1212186" cy="676101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B49B2DC-3DAE-4781-BFDD-49C8D2B20AC2}"/>
                  </a:ext>
                </a:extLst>
              </p:cNvPr>
              <p:cNvSpPr txBox="1"/>
              <p:nvPr/>
            </p:nvSpPr>
            <p:spPr>
              <a:xfrm>
                <a:off x="6350161" y="4235976"/>
                <a:ext cx="1212186" cy="40010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685835">
                  <a:lnSpc>
                    <a:spcPts val="900"/>
                  </a:lnSpc>
                  <a:defRPr/>
                </a:pPr>
                <a:r>
                  <a:rPr lang="en-US" sz="900" spc="-45">
                    <a:solidFill>
                      <a:prstClr val="white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Management plans </a:t>
                </a:r>
                <a:r>
                  <a:rPr lang="en-US" sz="900">
                    <a:solidFill>
                      <a:prstClr val="white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delivered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9BF830A-12CF-48BD-B042-CF8873EB8DB1}"/>
                  </a:ext>
                </a:extLst>
              </p:cNvPr>
              <p:cNvSpPr txBox="1"/>
              <p:nvPr/>
            </p:nvSpPr>
            <p:spPr>
              <a:xfrm>
                <a:off x="6418573" y="3959984"/>
                <a:ext cx="1085922" cy="400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85835">
                  <a:defRPr/>
                </a:pPr>
                <a:r>
                  <a:rPr lang="en-GB" sz="1350" b="1">
                    <a:solidFill>
                      <a:prstClr val="white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  <a:cs typeface="Segoe UI" panose="020B0502040204020203" pitchFamily="34" charset="0"/>
                  </a:rPr>
                  <a:t>2x</a:t>
                </a:r>
              </a:p>
            </p:txBody>
          </p:sp>
        </p:grpSp>
      </p:grpSp>
      <p:pic>
        <p:nvPicPr>
          <p:cNvPr id="51" name="Graphic 50" descr="Leaf outline">
            <a:extLst>
              <a:ext uri="{FF2B5EF4-FFF2-40B4-BE49-F238E27FC236}">
                <a16:creationId xmlns:a16="http://schemas.microsoft.com/office/drawing/2014/main" id="{2497F7B8-898E-44D4-BC9D-E992009E5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66189" y="1705085"/>
            <a:ext cx="594000" cy="594000"/>
          </a:xfrm>
          <a:prstGeom prst="rect">
            <a:avLst/>
          </a:prstGeom>
        </p:spPr>
      </p:pic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80E2E92-957A-4834-87CD-980A32C24E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89"/>
          <a:stretch/>
        </p:blipFill>
        <p:spPr>
          <a:xfrm>
            <a:off x="2225736" y="3406450"/>
            <a:ext cx="1965901" cy="1736105"/>
          </a:xfrm>
          <a:prstGeom prst="rect">
            <a:avLst/>
          </a:prstGeom>
        </p:spPr>
      </p:pic>
      <p:pic>
        <p:nvPicPr>
          <p:cNvPr id="53" name="Picture 5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76DABD7-751C-4198-ACA4-0BA9B720F4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25"/>
          <a:stretch/>
        </p:blipFill>
        <p:spPr>
          <a:xfrm>
            <a:off x="3630511" y="3943546"/>
            <a:ext cx="2570264" cy="1193749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73D3E61-343E-493E-9EE2-E701A1C2348D}"/>
              </a:ext>
            </a:extLst>
          </p:cNvPr>
          <p:cNvCxnSpPr>
            <a:cxnSpLocks/>
          </p:cNvCxnSpPr>
          <p:nvPr/>
        </p:nvCxnSpPr>
        <p:spPr>
          <a:xfrm>
            <a:off x="301414" y="1237109"/>
            <a:ext cx="1620000" cy="0"/>
          </a:xfrm>
          <a:prstGeom prst="line">
            <a:avLst/>
          </a:prstGeom>
          <a:ln cap="rnd">
            <a:solidFill>
              <a:srgbClr val="00B0F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DB2B269-8181-4A34-BA1F-C816350DF81B}"/>
              </a:ext>
            </a:extLst>
          </p:cNvPr>
          <p:cNvCxnSpPr>
            <a:cxnSpLocks/>
          </p:cNvCxnSpPr>
          <p:nvPr/>
        </p:nvCxnSpPr>
        <p:spPr>
          <a:xfrm>
            <a:off x="295821" y="2252666"/>
            <a:ext cx="1620000" cy="0"/>
          </a:xfrm>
          <a:prstGeom prst="line">
            <a:avLst/>
          </a:prstGeom>
          <a:ln cap="rnd">
            <a:solidFill>
              <a:srgbClr val="00B0F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1758BA2-7FC8-4A1F-B8CC-C2A6B30A458C}"/>
              </a:ext>
            </a:extLst>
          </p:cNvPr>
          <p:cNvCxnSpPr>
            <a:cxnSpLocks/>
          </p:cNvCxnSpPr>
          <p:nvPr/>
        </p:nvCxnSpPr>
        <p:spPr>
          <a:xfrm>
            <a:off x="289406" y="4176892"/>
            <a:ext cx="1620000" cy="0"/>
          </a:xfrm>
          <a:prstGeom prst="line">
            <a:avLst/>
          </a:prstGeom>
          <a:ln cap="rnd">
            <a:solidFill>
              <a:srgbClr val="00B0F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851F6B3-7687-4B42-9BB5-E9BEE17B2214}"/>
              </a:ext>
            </a:extLst>
          </p:cNvPr>
          <p:cNvCxnSpPr>
            <a:cxnSpLocks/>
          </p:cNvCxnSpPr>
          <p:nvPr/>
        </p:nvCxnSpPr>
        <p:spPr>
          <a:xfrm>
            <a:off x="290187" y="3030338"/>
            <a:ext cx="1620000" cy="0"/>
          </a:xfrm>
          <a:prstGeom prst="line">
            <a:avLst/>
          </a:prstGeom>
          <a:ln cap="rnd">
            <a:solidFill>
              <a:srgbClr val="00B0F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C8E007F2-9598-D34D-9A47-62DE57296D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1311" y="137039"/>
            <a:ext cx="684778" cy="68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8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93756F1-EF14-4D50-916D-8FC135E061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11" b="11552"/>
          <a:stretch/>
        </p:blipFill>
        <p:spPr>
          <a:xfrm>
            <a:off x="6105399" y="726879"/>
            <a:ext cx="3038603" cy="441662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0C0EE83-36A1-4031-B21A-27965DDCA24A}"/>
              </a:ext>
            </a:extLst>
          </p:cNvPr>
          <p:cNvSpPr txBox="1"/>
          <p:nvPr/>
        </p:nvSpPr>
        <p:spPr>
          <a:xfrm>
            <a:off x="244285" y="198569"/>
            <a:ext cx="2590355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835">
              <a:defRPr/>
            </a:pPr>
            <a:r>
              <a:rPr lang="en-US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/>
              </a:rPr>
              <a:t>OPERA HF Service Workflow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C9D7AF-F3E1-4B24-87C7-8051234349A1}"/>
              </a:ext>
            </a:extLst>
          </p:cNvPr>
          <p:cNvGrpSpPr/>
          <p:nvPr/>
        </p:nvGrpSpPr>
        <p:grpSpPr>
          <a:xfrm rot="5400000">
            <a:off x="4049028" y="-3128193"/>
            <a:ext cx="734300" cy="8832353"/>
            <a:chOff x="11247866" y="1457428"/>
            <a:chExt cx="930299" cy="540057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7A31E22-905E-4209-B0BA-0CE94A7844B8}"/>
                </a:ext>
              </a:extLst>
            </p:cNvPr>
            <p:cNvGrpSpPr/>
            <p:nvPr/>
          </p:nvGrpSpPr>
          <p:grpSpPr>
            <a:xfrm>
              <a:off x="11247866" y="1457428"/>
              <a:ext cx="930299" cy="5400571"/>
              <a:chOff x="8867938" y="1414435"/>
              <a:chExt cx="2470666" cy="5443564"/>
            </a:xfrm>
            <a:solidFill>
              <a:schemeClr val="bg1"/>
            </a:solidFill>
          </p:grpSpPr>
          <p:sp>
            <p:nvSpPr>
              <p:cNvPr id="39" name="Flowchart: Off-page Connector 38">
                <a:extLst>
                  <a:ext uri="{FF2B5EF4-FFF2-40B4-BE49-F238E27FC236}">
                    <a16:creationId xmlns:a16="http://schemas.microsoft.com/office/drawing/2014/main" id="{7BB86750-0B35-464F-8C21-F0F4ABD22144}"/>
                  </a:ext>
                </a:extLst>
              </p:cNvPr>
              <p:cNvSpPr/>
              <p:nvPr/>
            </p:nvSpPr>
            <p:spPr>
              <a:xfrm rot="10800000">
                <a:off x="8873607" y="1414435"/>
                <a:ext cx="2464997" cy="1296000"/>
              </a:xfrm>
              <a:prstGeom prst="flowChartOffpageConnector">
                <a:avLst/>
              </a:prstGeom>
              <a:solidFill>
                <a:srgbClr val="00B0F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en-GB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lowchart: Off-page Connector 39">
                <a:extLst>
                  <a:ext uri="{FF2B5EF4-FFF2-40B4-BE49-F238E27FC236}">
                    <a16:creationId xmlns:a16="http://schemas.microsoft.com/office/drawing/2014/main" id="{953E5F21-E4E1-43FE-96B3-941EEA20C433}"/>
                  </a:ext>
                </a:extLst>
              </p:cNvPr>
              <p:cNvSpPr/>
              <p:nvPr/>
            </p:nvSpPr>
            <p:spPr>
              <a:xfrm rot="10800000">
                <a:off x="8873600" y="2444182"/>
                <a:ext cx="2464998" cy="1296000"/>
              </a:xfrm>
              <a:prstGeom prst="flowChartOffpageConnector">
                <a:avLst/>
              </a:prstGeom>
              <a:solidFill>
                <a:srgbClr val="02F4C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en-GB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lowchart: Off-page Connector 40">
                <a:extLst>
                  <a:ext uri="{FF2B5EF4-FFF2-40B4-BE49-F238E27FC236}">
                    <a16:creationId xmlns:a16="http://schemas.microsoft.com/office/drawing/2014/main" id="{964A1B48-9FCD-49DB-A8F4-9CB6EF76217F}"/>
                  </a:ext>
                </a:extLst>
              </p:cNvPr>
              <p:cNvSpPr/>
              <p:nvPr/>
            </p:nvSpPr>
            <p:spPr>
              <a:xfrm rot="10800000">
                <a:off x="8873607" y="3483454"/>
                <a:ext cx="2464997" cy="1296000"/>
              </a:xfrm>
              <a:prstGeom prst="flowChartOffpageConnector">
                <a:avLst/>
              </a:prstGeom>
              <a:solidFill>
                <a:srgbClr val="74F66A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en-GB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Flowchart: Off-page Connector 41">
                <a:extLst>
                  <a:ext uri="{FF2B5EF4-FFF2-40B4-BE49-F238E27FC236}">
                    <a16:creationId xmlns:a16="http://schemas.microsoft.com/office/drawing/2014/main" id="{E4F02F54-102C-4781-BF0D-B7AD097939A1}"/>
                  </a:ext>
                </a:extLst>
              </p:cNvPr>
              <p:cNvSpPr/>
              <p:nvPr/>
            </p:nvSpPr>
            <p:spPr>
              <a:xfrm rot="10800000">
                <a:off x="8873580" y="4513199"/>
                <a:ext cx="2464992" cy="1296000"/>
              </a:xfrm>
              <a:prstGeom prst="flowChartOffpageConnector">
                <a:avLst/>
              </a:prstGeom>
              <a:solidFill>
                <a:srgbClr val="D5F66A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en-GB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Flowchart: Off-page Connector 42">
                <a:extLst>
                  <a:ext uri="{FF2B5EF4-FFF2-40B4-BE49-F238E27FC236}">
                    <a16:creationId xmlns:a16="http://schemas.microsoft.com/office/drawing/2014/main" id="{B3A67E11-B650-463C-82FC-8E90DC9791F0}"/>
                  </a:ext>
                </a:extLst>
              </p:cNvPr>
              <p:cNvSpPr/>
              <p:nvPr/>
            </p:nvSpPr>
            <p:spPr>
              <a:xfrm rot="10800000">
                <a:off x="8867938" y="5561999"/>
                <a:ext cx="2464998" cy="1296000"/>
              </a:xfrm>
              <a:prstGeom prst="flowChartOffpageConnector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en-GB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29D9A73-34CA-4615-8F15-8B2209298D5D}"/>
                </a:ext>
              </a:extLst>
            </p:cNvPr>
            <p:cNvSpPr txBox="1"/>
            <p:nvPr/>
          </p:nvSpPr>
          <p:spPr>
            <a:xfrm rot="16200000">
              <a:off x="11161881" y="6006720"/>
              <a:ext cx="1079077" cy="4094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35">
                <a:defRPr/>
              </a:pPr>
              <a:r>
                <a:rPr lang="en-US" sz="750">
                  <a:solidFill>
                    <a:prstClr val="black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Patient referred to HF Service is sent a registration link by the clinical team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F011871-F4CE-4195-9CC7-068208BCA73A}"/>
                </a:ext>
              </a:extLst>
            </p:cNvPr>
            <p:cNvSpPr txBox="1"/>
            <p:nvPr/>
          </p:nvSpPr>
          <p:spPr>
            <a:xfrm rot="16200000">
              <a:off x="11332563" y="4831454"/>
              <a:ext cx="822279" cy="5556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35">
                <a:defRPr/>
              </a:pPr>
              <a:r>
                <a:rPr lang="en-US" sz="750">
                  <a:solidFill>
                    <a:prstClr val="black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Patient shares info and answers PROs to complete a self-assessment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9D3370A-CF49-4900-85D7-667A532DC04D}"/>
                </a:ext>
              </a:extLst>
            </p:cNvPr>
            <p:cNvSpPr txBox="1"/>
            <p:nvPr/>
          </p:nvSpPr>
          <p:spPr>
            <a:xfrm rot="16200000">
              <a:off x="11309322" y="2777067"/>
              <a:ext cx="868758" cy="5556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35">
                <a:defRPr/>
              </a:pPr>
              <a:r>
                <a:rPr lang="en-US" sz="750">
                  <a:solidFill>
                    <a:prstClr val="black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Clinicians review and respond with outcome and arrange further actions as required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51361FD-AD91-4B4F-A011-C6662D55ED13}"/>
                </a:ext>
              </a:extLst>
            </p:cNvPr>
            <p:cNvSpPr txBox="1"/>
            <p:nvPr/>
          </p:nvSpPr>
          <p:spPr>
            <a:xfrm rot="16200000">
              <a:off x="11325064" y="1819204"/>
              <a:ext cx="837272" cy="4094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35">
                <a:defRPr/>
              </a:pPr>
              <a:r>
                <a:rPr lang="en-US" sz="750">
                  <a:solidFill>
                    <a:prstClr val="black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A letter is generated and sent to the patient’s EHR and GP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C695EE6-D669-46E3-ACF5-0B4F43C0BC3F}"/>
                </a:ext>
              </a:extLst>
            </p:cNvPr>
            <p:cNvSpPr txBox="1"/>
            <p:nvPr/>
          </p:nvSpPr>
          <p:spPr>
            <a:xfrm rot="16200000">
              <a:off x="11255601" y="3852268"/>
              <a:ext cx="992664" cy="4094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35">
                <a:defRPr/>
              </a:pPr>
              <a:r>
                <a:rPr lang="en-US" sz="750">
                  <a:solidFill>
                    <a:prstClr val="black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Clinicians access their full clinical dashboard integrating shared data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49651602-1342-4B78-A3A1-CA37E5C899B2}"/>
              </a:ext>
            </a:extLst>
          </p:cNvPr>
          <p:cNvSpPr txBox="1"/>
          <p:nvPr/>
        </p:nvSpPr>
        <p:spPr>
          <a:xfrm>
            <a:off x="3041094" y="1937801"/>
            <a:ext cx="2502782" cy="1454244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defTabSz="685835">
              <a:defRPr/>
            </a:pPr>
            <a:r>
              <a:rPr lang="en-GB" sz="90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Clinician Interface</a:t>
            </a:r>
          </a:p>
          <a:p>
            <a:pPr marL="214323" indent="-214323" defTabSz="685835">
              <a:buFont typeface="Arial" panose="020B0604020202020204" pitchFamily="34" charset="0"/>
              <a:buChar char="•"/>
              <a:defRPr/>
            </a:pPr>
            <a:endParaRPr lang="en-GB" sz="90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685835">
              <a:defRPr/>
            </a:pPr>
            <a:r>
              <a:rPr lang="en-US" sz="90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The heart failure screening and virtual management service supports:</a:t>
            </a:r>
          </a:p>
          <a:p>
            <a:pPr defTabSz="685835">
              <a:defRPr/>
            </a:pPr>
            <a:endParaRPr lang="en-US" sz="90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14323" indent="-148836" defTabSz="685835">
              <a:buFont typeface="Arial" panose="020B0604020202020204" pitchFamily="34" charset="0"/>
              <a:buChar char="•"/>
              <a:defRPr/>
            </a:pPr>
            <a:r>
              <a:rPr lang="en-US" sz="90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Clinical exam data entry</a:t>
            </a:r>
          </a:p>
          <a:p>
            <a:pPr marL="214323" indent="-148836" defTabSz="685835">
              <a:buFont typeface="Arial" panose="020B0604020202020204" pitchFamily="34" charset="0"/>
              <a:buChar char="•"/>
              <a:defRPr/>
            </a:pPr>
            <a:r>
              <a:rPr lang="en-US" sz="90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Appointment management</a:t>
            </a:r>
          </a:p>
          <a:p>
            <a:pPr marL="214323" indent="-148836" defTabSz="685835">
              <a:buFont typeface="Arial" panose="020B0604020202020204" pitchFamily="34" charset="0"/>
              <a:buChar char="•"/>
              <a:defRPr/>
            </a:pPr>
            <a:r>
              <a:rPr lang="en-US" sz="90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Case workflow and management</a:t>
            </a:r>
          </a:p>
          <a:p>
            <a:pPr marL="214323" indent="-148836" defTabSz="685835">
              <a:buFont typeface="Arial" panose="020B0604020202020204" pitchFamily="34" charset="0"/>
              <a:buChar char="•"/>
              <a:defRPr/>
            </a:pPr>
            <a:r>
              <a:rPr lang="en-US" sz="90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Patient and EHR data integrations</a:t>
            </a:r>
          </a:p>
          <a:p>
            <a:pPr marL="214323" indent="-148836" defTabSz="685835">
              <a:buFont typeface="Arial" panose="020B0604020202020204" pitchFamily="34" charset="0"/>
              <a:buChar char="•"/>
              <a:defRPr/>
            </a:pPr>
            <a:r>
              <a:rPr lang="en-US" sz="90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AI echocardiogram integration</a:t>
            </a:r>
            <a:endParaRPr lang="en-GB" sz="90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5D0628-DC9F-4044-BFFD-CF917CA67670}"/>
              </a:ext>
            </a:extLst>
          </p:cNvPr>
          <p:cNvSpPr txBox="1"/>
          <p:nvPr/>
        </p:nvSpPr>
        <p:spPr>
          <a:xfrm>
            <a:off x="244287" y="1937801"/>
            <a:ext cx="2372977" cy="117724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defTabSz="685835">
              <a:defRPr/>
            </a:pPr>
            <a:r>
              <a:rPr lang="en-GB" sz="90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Integration of handheld echo</a:t>
            </a:r>
          </a:p>
          <a:p>
            <a:pPr defTabSz="685835">
              <a:defRPr/>
            </a:pPr>
            <a:endParaRPr lang="en-US" sz="90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685835">
              <a:defRPr/>
            </a:pPr>
            <a:r>
              <a:rPr lang="en-US" sz="90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AI assisted echo exam and image analysis can be performed in much less time than a full stack echo and requires far less training.</a:t>
            </a:r>
          </a:p>
          <a:p>
            <a:pPr defTabSz="685835">
              <a:defRPr/>
            </a:pPr>
            <a:endParaRPr lang="en-US" sz="90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685835">
              <a:defRPr/>
            </a:pPr>
            <a:r>
              <a:rPr lang="en-US" sz="90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Potential to greatly improve access to echo in the community </a:t>
            </a:r>
            <a:endParaRPr lang="en-GB" sz="90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1E846C-7367-47DB-88ED-1232508529DC}"/>
              </a:ext>
            </a:extLst>
          </p:cNvPr>
          <p:cNvSpPr txBox="1"/>
          <p:nvPr/>
        </p:nvSpPr>
        <p:spPr>
          <a:xfrm>
            <a:off x="243110" y="3392618"/>
            <a:ext cx="2102802" cy="1454244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defTabSz="685835">
              <a:defRPr/>
            </a:pPr>
            <a:r>
              <a:rPr lang="en-GB" sz="90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New pathways unlocked</a:t>
            </a:r>
          </a:p>
          <a:p>
            <a:pPr defTabSz="685835">
              <a:defRPr/>
            </a:pPr>
            <a:endParaRPr lang="en-US" sz="90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685835">
              <a:defRPr/>
            </a:pPr>
            <a:r>
              <a:rPr lang="en-US" sz="90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digital service across the HF pathway integrates siloed systems, reduces manual work and time between touchpoints</a:t>
            </a:r>
          </a:p>
          <a:p>
            <a:pPr defTabSz="685835">
              <a:defRPr/>
            </a:pPr>
            <a:endParaRPr lang="en-US" sz="90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685835">
              <a:defRPr/>
            </a:pPr>
            <a:r>
              <a:rPr lang="en-US" sz="90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All relevant data to make quick and accurate diagnoses is presented to clinicians at the right time</a:t>
            </a:r>
            <a:endParaRPr lang="en-GB" sz="90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FB8156-585D-453D-89B9-B93BA6FA0529}"/>
              </a:ext>
            </a:extLst>
          </p:cNvPr>
          <p:cNvGrpSpPr/>
          <p:nvPr/>
        </p:nvGrpSpPr>
        <p:grpSpPr>
          <a:xfrm>
            <a:off x="2303709" y="3745269"/>
            <a:ext cx="3916078" cy="1199663"/>
            <a:chOff x="3127883" y="4892824"/>
            <a:chExt cx="5221437" cy="159955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046A9DA-4B84-4FE0-A26E-4D527364C545}"/>
                </a:ext>
              </a:extLst>
            </p:cNvPr>
            <p:cNvGrpSpPr/>
            <p:nvPr/>
          </p:nvGrpSpPr>
          <p:grpSpPr>
            <a:xfrm>
              <a:off x="3127883" y="4892824"/>
              <a:ext cx="5221437" cy="732980"/>
              <a:chOff x="1733254" y="3068159"/>
              <a:chExt cx="5221437" cy="943056"/>
            </a:xfrm>
          </p:grpSpPr>
          <p:sp>
            <p:nvSpPr>
              <p:cNvPr id="44" name="Flowchart: Off-page Connector 43">
                <a:extLst>
                  <a:ext uri="{FF2B5EF4-FFF2-40B4-BE49-F238E27FC236}">
                    <a16:creationId xmlns:a16="http://schemas.microsoft.com/office/drawing/2014/main" id="{818FEE60-157D-4AEA-9DBC-6AD510ED54BF}"/>
                  </a:ext>
                </a:extLst>
              </p:cNvPr>
              <p:cNvSpPr/>
              <p:nvPr/>
            </p:nvSpPr>
            <p:spPr>
              <a:xfrm rot="16200000">
                <a:off x="5848485" y="2892152"/>
                <a:ext cx="928164" cy="1284248"/>
              </a:xfrm>
              <a:prstGeom prst="flowChartOffpageConnector">
                <a:avLst/>
              </a:prstGeom>
              <a:solidFill>
                <a:schemeClr val="bg1"/>
              </a:solidFill>
              <a:ln w="9525">
                <a:solidFill>
                  <a:srgbClr val="0421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en-GB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B49963E-CC8D-4D32-9AF3-13D1FE09CF37}"/>
                  </a:ext>
                </a:extLst>
              </p:cNvPr>
              <p:cNvGrpSpPr/>
              <p:nvPr/>
            </p:nvGrpSpPr>
            <p:grpSpPr>
              <a:xfrm rot="5400000">
                <a:off x="3734692" y="1066721"/>
                <a:ext cx="943056" cy="4945931"/>
                <a:chOff x="11247740" y="1713658"/>
                <a:chExt cx="943056" cy="4951774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B2B51F60-B7BA-4E26-84D9-D33900802F07}"/>
                    </a:ext>
                  </a:extLst>
                </p:cNvPr>
                <p:cNvGrpSpPr/>
                <p:nvPr/>
              </p:nvGrpSpPr>
              <p:grpSpPr>
                <a:xfrm>
                  <a:off x="11247740" y="2479043"/>
                  <a:ext cx="930422" cy="4186389"/>
                  <a:chOff x="8867610" y="2444182"/>
                  <a:chExt cx="2470994" cy="4219715"/>
                </a:xfrm>
                <a:solidFill>
                  <a:schemeClr val="bg1"/>
                </a:solidFill>
              </p:grpSpPr>
              <p:sp>
                <p:nvSpPr>
                  <p:cNvPr id="29" name="Flowchart: Off-page Connector 28">
                    <a:extLst>
                      <a:ext uri="{FF2B5EF4-FFF2-40B4-BE49-F238E27FC236}">
                        <a16:creationId xmlns:a16="http://schemas.microsoft.com/office/drawing/2014/main" id="{EAB08F16-4474-4FBC-81A8-77BAC5BF17C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873600" y="2444182"/>
                    <a:ext cx="2464998" cy="1296000"/>
                  </a:xfrm>
                  <a:prstGeom prst="flowChartOffpageConnector">
                    <a:avLst/>
                  </a:prstGeom>
                  <a:grpFill/>
                  <a:ln w="9525">
                    <a:solidFill>
                      <a:srgbClr val="04214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35">
                      <a:defRPr/>
                    </a:pPr>
                    <a:endParaRPr lang="en-GB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0" name="Flowchart: Off-page Connector 29">
                    <a:extLst>
                      <a:ext uri="{FF2B5EF4-FFF2-40B4-BE49-F238E27FC236}">
                        <a16:creationId xmlns:a16="http://schemas.microsoft.com/office/drawing/2014/main" id="{4472CCC9-AE4D-4354-A24C-A5E65EF0DE8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873607" y="3483454"/>
                    <a:ext cx="2464997" cy="1296000"/>
                  </a:xfrm>
                  <a:prstGeom prst="flowChartOffpageConnector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04214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35">
                      <a:defRPr/>
                    </a:pPr>
                    <a:endParaRPr lang="en-GB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1" name="Flowchart: Off-page Connector 30">
                    <a:extLst>
                      <a:ext uri="{FF2B5EF4-FFF2-40B4-BE49-F238E27FC236}">
                        <a16:creationId xmlns:a16="http://schemas.microsoft.com/office/drawing/2014/main" id="{40875C74-0DA1-4070-B0A5-9CBFCB0E6A7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873580" y="4513199"/>
                    <a:ext cx="2464992" cy="1296000"/>
                  </a:xfrm>
                  <a:prstGeom prst="flowChartOffpageConnector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04214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35">
                      <a:defRPr/>
                    </a:pPr>
                    <a:endParaRPr lang="en-GB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2" name="Flowchart: Off-page Connector 31">
                    <a:extLst>
                      <a:ext uri="{FF2B5EF4-FFF2-40B4-BE49-F238E27FC236}">
                        <a16:creationId xmlns:a16="http://schemas.microsoft.com/office/drawing/2014/main" id="{018DE202-531D-41E9-92F3-75C88572C19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867610" y="5535003"/>
                    <a:ext cx="2464991" cy="1128894"/>
                  </a:xfrm>
                  <a:prstGeom prst="flowChartOffpageConnector">
                    <a:avLst/>
                  </a:prstGeom>
                  <a:grpFill/>
                  <a:ln w="9525">
                    <a:solidFill>
                      <a:srgbClr val="04214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35">
                      <a:defRPr/>
                    </a:pPr>
                    <a:endParaRPr lang="en-GB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58C8819-B85C-4E35-916C-E3A2A90306AE}"/>
                    </a:ext>
                  </a:extLst>
                </p:cNvPr>
                <p:cNvSpPr txBox="1"/>
                <p:nvPr/>
              </p:nvSpPr>
              <p:spPr>
                <a:xfrm rot="16200000">
                  <a:off x="11325497" y="5895416"/>
                  <a:ext cx="1073646" cy="4663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685835">
                    <a:lnSpc>
                      <a:spcPts val="675"/>
                    </a:lnSpc>
                    <a:defRPr/>
                  </a:pPr>
                  <a:r>
                    <a:rPr lang="en-US" sz="750">
                      <a:solidFill>
                        <a:prstClr val="black"/>
                      </a:solidFill>
                      <a:latin typeface="Segoe UI Light" panose="020B0502040204020203" pitchFamily="34" charset="0"/>
                      <a:ea typeface="Segoe UI Black" panose="020B0A02040204020203" pitchFamily="34" charset="0"/>
                      <a:cs typeface="Segoe UI Light" panose="020B0502040204020203" pitchFamily="34" charset="0"/>
                    </a:rPr>
                    <a:t>GP presentation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11FFC8F-9461-4C30-93EB-957F5DEA69A5}"/>
                    </a:ext>
                  </a:extLst>
                </p:cNvPr>
                <p:cNvSpPr txBox="1"/>
                <p:nvPr/>
              </p:nvSpPr>
              <p:spPr>
                <a:xfrm rot="16200000">
                  <a:off x="11274615" y="4817996"/>
                  <a:ext cx="1057990" cy="4663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685835">
                    <a:lnSpc>
                      <a:spcPts val="675"/>
                    </a:lnSpc>
                    <a:defRPr/>
                  </a:pPr>
                  <a:r>
                    <a:rPr lang="en-US" sz="750">
                      <a:solidFill>
                        <a:prstClr val="black"/>
                      </a:solidFill>
                      <a:latin typeface="Segoe UI Light" panose="020B0502040204020203" pitchFamily="34" charset="0"/>
                      <a:ea typeface="Segoe UI Black" panose="020B0A02040204020203" pitchFamily="34" charset="0"/>
                      <a:cs typeface="Segoe UI Light" panose="020B0502040204020203" pitchFamily="34" charset="0"/>
                    </a:rPr>
                    <a:t>Referral to secondary care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5449660-0AB7-4A6F-829E-2244466A3361}"/>
                    </a:ext>
                  </a:extLst>
                </p:cNvPr>
                <p:cNvSpPr txBox="1"/>
                <p:nvPr/>
              </p:nvSpPr>
              <p:spPr>
                <a:xfrm rot="16200000">
                  <a:off x="11336216" y="3807983"/>
                  <a:ext cx="1057990" cy="4663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685835">
                    <a:lnSpc>
                      <a:spcPts val="675"/>
                    </a:lnSpc>
                    <a:defRPr/>
                  </a:pPr>
                  <a:r>
                    <a:rPr lang="en-US" sz="750">
                      <a:solidFill>
                        <a:prstClr val="black"/>
                      </a:solidFill>
                      <a:latin typeface="Segoe UI Light" panose="020B0502040204020203" pitchFamily="34" charset="0"/>
                      <a:ea typeface="Segoe UI Black" panose="020B0A02040204020203" pitchFamily="34" charset="0"/>
                      <a:cs typeface="Segoe UI Light" panose="020B0502040204020203" pitchFamily="34" charset="0"/>
                    </a:rPr>
                    <a:t>Diagnostic tests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2297461-27E3-4363-9901-6F03ECC6B329}"/>
                    </a:ext>
                  </a:extLst>
                </p:cNvPr>
                <p:cNvSpPr txBox="1"/>
                <p:nvPr/>
              </p:nvSpPr>
              <p:spPr>
                <a:xfrm rot="16200000">
                  <a:off x="11260141" y="2781059"/>
                  <a:ext cx="972000" cy="356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685835">
                    <a:defRPr/>
                  </a:pPr>
                  <a:r>
                    <a:rPr lang="en-US" sz="750">
                      <a:solidFill>
                        <a:prstClr val="black"/>
                      </a:solidFill>
                      <a:latin typeface="Segoe UI Light" panose="020B0502040204020203" pitchFamily="34" charset="0"/>
                      <a:ea typeface="Segoe UI Black" panose="020B0A02040204020203" pitchFamily="34" charset="0"/>
                      <a:cs typeface="Segoe UI Light" panose="020B0502040204020203" pitchFamily="34" charset="0"/>
                    </a:rPr>
                    <a:t>Diagnosis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A8923AB-3CEE-4848-806C-5E1D247FA2D1}"/>
                    </a:ext>
                  </a:extLst>
                </p:cNvPr>
                <p:cNvSpPr txBox="1"/>
                <p:nvPr/>
              </p:nvSpPr>
              <p:spPr>
                <a:xfrm rot="16200000">
                  <a:off x="11535288" y="1748787"/>
                  <a:ext cx="690638" cy="62037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685835">
                    <a:lnSpc>
                      <a:spcPts val="675"/>
                    </a:lnSpc>
                    <a:defRPr/>
                  </a:pPr>
                  <a:r>
                    <a:rPr lang="en-US" sz="750">
                      <a:solidFill>
                        <a:prstClr val="black"/>
                      </a:solidFill>
                      <a:latin typeface="Segoe UI Light" panose="020B0502040204020203" pitchFamily="34" charset="0"/>
                      <a:ea typeface="Segoe UI Black" panose="020B0A02040204020203" pitchFamily="34" charset="0"/>
                      <a:cs typeface="Segoe UI Light" panose="020B0502040204020203" pitchFamily="34" charset="0"/>
                    </a:rPr>
                    <a:t>Post-diagnosis</a:t>
                  </a:r>
                </a:p>
              </p:txBody>
            </p:sp>
          </p:grp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917A88D-C95A-42D2-9F19-FC90BD7EA9D2}"/>
                </a:ext>
              </a:extLst>
            </p:cNvPr>
            <p:cNvSpPr txBox="1"/>
            <p:nvPr/>
          </p:nvSpPr>
          <p:spPr>
            <a:xfrm>
              <a:off x="3256398" y="6030710"/>
              <a:ext cx="850284" cy="461666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pPr algn="ctr" defTabSz="685835">
                <a:defRPr/>
              </a:pPr>
              <a:r>
                <a:rPr lang="en-GB" sz="900">
                  <a:solidFill>
                    <a:prstClr val="black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AI echo</a:t>
              </a:r>
            </a:p>
            <a:p>
              <a:pPr algn="ctr" defTabSz="685835">
                <a:defRPr/>
              </a:pPr>
              <a:r>
                <a:rPr lang="en-GB" sz="900">
                  <a:solidFill>
                    <a:prstClr val="black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possible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CDA1893-03B1-409A-94D7-9FF2F774FFA5}"/>
                </a:ext>
              </a:extLst>
            </p:cNvPr>
            <p:cNvCxnSpPr>
              <a:stCxn id="45" idx="0"/>
              <a:endCxn id="32" idx="1"/>
            </p:cNvCxnSpPr>
            <p:nvPr/>
          </p:nvCxnSpPr>
          <p:spPr>
            <a:xfrm flipV="1">
              <a:off x="3681540" y="5614227"/>
              <a:ext cx="5673" cy="416483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C1DE0BE-9C60-49E1-A076-DFDC2A1C096D}"/>
                </a:ext>
              </a:extLst>
            </p:cNvPr>
            <p:cNvSpPr txBox="1"/>
            <p:nvPr/>
          </p:nvSpPr>
          <p:spPr>
            <a:xfrm>
              <a:off x="5212219" y="6013498"/>
              <a:ext cx="850284" cy="461666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pPr algn="ctr" defTabSz="685835">
                <a:defRPr/>
              </a:pPr>
              <a:r>
                <a:rPr lang="en-GB" sz="900">
                  <a:solidFill>
                    <a:prstClr val="black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AI echo</a:t>
              </a:r>
            </a:p>
            <a:p>
              <a:pPr algn="ctr" defTabSz="685835">
                <a:defRPr/>
              </a:pPr>
              <a:r>
                <a:rPr lang="en-GB" sz="900">
                  <a:solidFill>
                    <a:prstClr val="black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possible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4DF6280-B5BE-4D87-8349-BF5C601E944E}"/>
                </a:ext>
              </a:extLst>
            </p:cNvPr>
            <p:cNvCxnSpPr>
              <a:cxnSpLocks/>
              <a:stCxn id="46" idx="0"/>
              <a:endCxn id="30" idx="1"/>
            </p:cNvCxnSpPr>
            <p:nvPr/>
          </p:nvCxnSpPr>
          <p:spPr>
            <a:xfrm flipV="1">
              <a:off x="5637362" y="5615985"/>
              <a:ext cx="0" cy="397514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81F3C3B-D28D-4AB8-BCB0-F10EF574597A}"/>
                </a:ext>
              </a:extLst>
            </p:cNvPr>
            <p:cNvSpPr txBox="1"/>
            <p:nvPr/>
          </p:nvSpPr>
          <p:spPr>
            <a:xfrm>
              <a:off x="7278193" y="6030710"/>
              <a:ext cx="850284" cy="461666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pPr algn="ctr" defTabSz="685835">
                <a:defRPr/>
              </a:pPr>
              <a:r>
                <a:rPr lang="en-GB" sz="900">
                  <a:solidFill>
                    <a:prstClr val="black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AI echo</a:t>
              </a:r>
            </a:p>
            <a:p>
              <a:pPr algn="ctr" defTabSz="685835">
                <a:defRPr/>
              </a:pPr>
              <a:r>
                <a:rPr lang="en-GB" sz="900">
                  <a:solidFill>
                    <a:prstClr val="black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possible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DA99545-A194-4576-AA64-D770C4B3DA9E}"/>
                </a:ext>
              </a:extLst>
            </p:cNvPr>
            <p:cNvCxnSpPr>
              <a:cxnSpLocks/>
              <a:stCxn id="48" idx="0"/>
              <a:endCxn id="44" idx="1"/>
            </p:cNvCxnSpPr>
            <p:nvPr/>
          </p:nvCxnSpPr>
          <p:spPr>
            <a:xfrm flipV="1">
              <a:off x="7703336" y="5615811"/>
              <a:ext cx="3860" cy="414899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Picture 49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1BD15791-4F79-AA41-945C-8C076A5E9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720" y="101374"/>
            <a:ext cx="1597672" cy="625504"/>
          </a:xfrm>
          <a:prstGeom prst="rect">
            <a:avLst/>
          </a:prstGeom>
        </p:spPr>
      </p:pic>
      <p:pic>
        <p:nvPicPr>
          <p:cNvPr id="51" name="Picture 2" descr="Cardiovascular Testing | Roche">
            <a:extLst>
              <a:ext uri="{FF2B5EF4-FFF2-40B4-BE49-F238E27FC236}">
                <a16:creationId xmlns:a16="http://schemas.microsoft.com/office/drawing/2014/main" id="{A91BEF6E-E8B3-6141-90D4-F0C92EF08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196" y="1778600"/>
            <a:ext cx="1011850" cy="184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DF4D20B9-E6CC-734D-A31E-AF8EF759B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436" y="61239"/>
            <a:ext cx="1844824" cy="722267"/>
          </a:xfrm>
          <a:prstGeom prst="rect">
            <a:avLst/>
          </a:prstGeom>
        </p:spPr>
      </p:pic>
      <p:pic>
        <p:nvPicPr>
          <p:cNvPr id="54" name="Picture 53" descr="Logo&#10;&#10;Description automatically generated">
            <a:extLst>
              <a:ext uri="{FF2B5EF4-FFF2-40B4-BE49-F238E27FC236}">
                <a16:creationId xmlns:a16="http://schemas.microsoft.com/office/drawing/2014/main" id="{E7A5B150-47DB-EA49-8E6F-0276596197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058" y="101374"/>
            <a:ext cx="717806" cy="71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09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8C1016-74DB-8747-A12E-0D98E93AB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C1B3CB47-7508-4D4F-964C-F8F1EA441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714750"/>
            <a:ext cx="3328254" cy="68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7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"/>
    </mc:Choice>
    <mc:Fallback xmlns="">
      <p:transition spd="slow" advTm="1303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70"/>
          <p:cNvGrpSpPr/>
          <p:nvPr/>
        </p:nvGrpSpPr>
        <p:grpSpPr>
          <a:xfrm>
            <a:off x="514351" y="514350"/>
            <a:ext cx="2822618" cy="570412"/>
            <a:chOff x="0" y="0"/>
            <a:chExt cx="7526982" cy="1521098"/>
          </a:xfrm>
        </p:grpSpPr>
        <p:sp>
          <p:nvSpPr>
            <p:cNvPr id="71" name="TextBox 71"/>
            <p:cNvSpPr txBox="1"/>
            <p:nvPr/>
          </p:nvSpPr>
          <p:spPr>
            <a:xfrm>
              <a:off x="0" y="445469"/>
              <a:ext cx="7526982" cy="832194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defTabSz="457223">
                <a:lnSpc>
                  <a:spcPts val="2400"/>
                </a:lnSpc>
              </a:pPr>
              <a:r>
                <a:rPr lang="en-US" sz="2400" dirty="0">
                  <a:solidFill>
                    <a:srgbClr val="004685"/>
                  </a:solidFill>
                  <a:latin typeface="Calibri"/>
                </a:rPr>
                <a:t>Thanks</a:t>
              </a:r>
            </a:p>
          </p:txBody>
        </p:sp>
        <p:sp>
          <p:nvSpPr>
            <p:cNvPr id="72" name="AutoShape 72"/>
            <p:cNvSpPr/>
            <p:nvPr/>
          </p:nvSpPr>
          <p:spPr>
            <a:xfrm>
              <a:off x="0" y="0"/>
              <a:ext cx="7526982" cy="0"/>
            </a:xfrm>
            <a:prstGeom prst="line">
              <a:avLst/>
            </a:prstGeom>
            <a:ln w="203200" cap="flat">
              <a:solidFill>
                <a:srgbClr val="00468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3" name="AutoShape 73"/>
            <p:cNvSpPr/>
            <p:nvPr/>
          </p:nvSpPr>
          <p:spPr>
            <a:xfrm>
              <a:off x="0" y="1521098"/>
              <a:ext cx="7526982" cy="0"/>
            </a:xfrm>
            <a:prstGeom prst="line">
              <a:avLst/>
            </a:prstGeom>
            <a:ln w="38100" cap="flat">
              <a:solidFill>
                <a:srgbClr val="004685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76" name="Picture 75" descr="Logo&#10;&#10;Description automatically generated with medium confidence">
            <a:extLst>
              <a:ext uri="{FF2B5EF4-FFF2-40B4-BE49-F238E27FC236}">
                <a16:creationId xmlns:a16="http://schemas.microsoft.com/office/drawing/2014/main" id="{3C7568C4-707E-9F4F-8A50-AAC655FA1D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07" r="-1920" b="33280"/>
          <a:stretch/>
        </p:blipFill>
        <p:spPr>
          <a:xfrm>
            <a:off x="2705954" y="1317599"/>
            <a:ext cx="1701799" cy="358178"/>
          </a:xfrm>
          <a:prstGeom prst="rect">
            <a:avLst/>
          </a:prstGeom>
        </p:spPr>
      </p:pic>
      <p:pic>
        <p:nvPicPr>
          <p:cNvPr id="77" name="Picture 76" descr="Text&#10;&#10;Description automatically generated with medium confidence">
            <a:extLst>
              <a:ext uri="{FF2B5EF4-FFF2-40B4-BE49-F238E27FC236}">
                <a16:creationId xmlns:a16="http://schemas.microsoft.com/office/drawing/2014/main" id="{83E6D941-6BBC-6F45-9A7B-5A9E9852F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68" y="1342394"/>
            <a:ext cx="1928885" cy="36166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276F81F-BC3B-D741-83B2-86ACA18F0E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43" t="2666" r="13522" b="1431"/>
          <a:stretch/>
        </p:blipFill>
        <p:spPr>
          <a:xfrm>
            <a:off x="2896316" y="2716259"/>
            <a:ext cx="666000" cy="666000"/>
          </a:xfrm>
          <a:prstGeom prst="ellipse">
            <a:avLst/>
          </a:prstGeom>
          <a:ln w="73025">
            <a:solidFill>
              <a:schemeClr val="accent5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D3061D-EB8B-EC43-933C-D84B5001E1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09" t="63" r="1255" b="-63"/>
          <a:stretch/>
        </p:blipFill>
        <p:spPr>
          <a:xfrm>
            <a:off x="2920316" y="3722399"/>
            <a:ext cx="666000" cy="666000"/>
          </a:xfrm>
          <a:prstGeom prst="ellipse">
            <a:avLst/>
          </a:prstGeom>
          <a:ln w="76200">
            <a:gradFill>
              <a:gsLst>
                <a:gs pos="0">
                  <a:srgbClr val="003D6E"/>
                </a:gs>
                <a:gs pos="57000">
                  <a:srgbClr val="00A4EA"/>
                </a:gs>
                <a:gs pos="100000">
                  <a:srgbClr val="003D6E"/>
                </a:gs>
              </a:gsLst>
              <a:lin ang="5400000" scaled="1"/>
            </a:gra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6F6962-11A0-8E42-80BB-C9B4028367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3815" y="3701756"/>
            <a:ext cx="666000" cy="666000"/>
          </a:xfrm>
          <a:prstGeom prst="ellipse">
            <a:avLst/>
          </a:prstGeom>
          <a:ln w="88900">
            <a:gradFill>
              <a:gsLst>
                <a:gs pos="0">
                  <a:srgbClr val="003D6E"/>
                </a:gs>
                <a:gs pos="57000">
                  <a:srgbClr val="00A4EA"/>
                </a:gs>
                <a:gs pos="100000">
                  <a:srgbClr val="003D6E"/>
                </a:gs>
              </a:gsLst>
              <a:lin ang="5400000" scaled="1"/>
            </a:gra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B698AC-6CF9-BF49-B9DC-448C42ABDF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1847" y="2663509"/>
            <a:ext cx="666000" cy="666000"/>
          </a:xfrm>
          <a:prstGeom prst="ellipse">
            <a:avLst/>
          </a:prstGeom>
          <a:ln w="88900">
            <a:gradFill>
              <a:gsLst>
                <a:gs pos="0">
                  <a:srgbClr val="003D6E"/>
                </a:gs>
                <a:gs pos="57000">
                  <a:srgbClr val="00A4EA"/>
                </a:gs>
                <a:gs pos="100000">
                  <a:srgbClr val="003D6E"/>
                </a:gs>
              </a:gsLst>
              <a:lin ang="5400000" scaled="1"/>
            </a:gra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A5BB33-A811-4645-BB2C-DF966028BD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1847" y="3700469"/>
            <a:ext cx="666000" cy="666000"/>
          </a:xfrm>
          <a:prstGeom prst="ellipse">
            <a:avLst/>
          </a:prstGeom>
          <a:ln w="88900">
            <a:gradFill>
              <a:gsLst>
                <a:gs pos="0">
                  <a:srgbClr val="003D6E"/>
                </a:gs>
                <a:gs pos="57000">
                  <a:srgbClr val="00A4EA"/>
                </a:gs>
                <a:gs pos="100000">
                  <a:srgbClr val="003D6E"/>
                </a:gs>
              </a:gsLst>
              <a:lin ang="5400000" scaled="1"/>
            </a:gra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96EB22-8ED5-8544-8309-77B84E3CC34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14"/>
          <a:stretch/>
        </p:blipFill>
        <p:spPr>
          <a:xfrm>
            <a:off x="7448132" y="3693611"/>
            <a:ext cx="666000" cy="666000"/>
          </a:xfrm>
          <a:prstGeom prst="ellipse">
            <a:avLst/>
          </a:prstGeom>
          <a:solidFill>
            <a:schemeClr val="bg1"/>
          </a:solidFill>
          <a:ln w="88900">
            <a:solidFill>
              <a:srgbClr val="00A4EA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A692A5-116C-6045-B96D-117F612ED5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3654" y="3693611"/>
            <a:ext cx="666000" cy="666000"/>
          </a:xfrm>
          <a:prstGeom prst="ellipse">
            <a:avLst/>
          </a:prstGeom>
          <a:ln w="88900">
            <a:gradFill>
              <a:gsLst>
                <a:gs pos="0">
                  <a:srgbClr val="003D6E"/>
                </a:gs>
                <a:gs pos="57000">
                  <a:srgbClr val="00A4EA"/>
                </a:gs>
                <a:gs pos="100000">
                  <a:srgbClr val="003D6E"/>
                </a:gs>
              </a:gsLst>
              <a:lin ang="5400000" scaled="1"/>
            </a:gra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12111D-7C67-4E4F-97A2-83C29AF0CA5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9176" y="3694432"/>
            <a:ext cx="666000" cy="666000"/>
          </a:xfrm>
          <a:prstGeom prst="ellipse">
            <a:avLst/>
          </a:prstGeom>
          <a:ln w="88900">
            <a:gradFill>
              <a:gsLst>
                <a:gs pos="0">
                  <a:srgbClr val="003D6E"/>
                </a:gs>
                <a:gs pos="57000">
                  <a:srgbClr val="00A4EA"/>
                </a:gs>
                <a:gs pos="100000">
                  <a:srgbClr val="003D6E"/>
                </a:gs>
              </a:gsLst>
              <a:lin ang="5400000" scaled="1"/>
            </a:gra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77AF60-FBE8-4340-A578-DF81BF63BD8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5174" y="2674670"/>
            <a:ext cx="666000" cy="666000"/>
          </a:xfrm>
          <a:prstGeom prst="ellipse">
            <a:avLst/>
          </a:prstGeom>
          <a:solidFill>
            <a:schemeClr val="bg1"/>
          </a:solidFill>
          <a:ln w="88900">
            <a:solidFill>
              <a:srgbClr val="00A4EA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C5A0C5-B770-0F48-9309-5F40373F0FF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5020" y="2695045"/>
            <a:ext cx="666000" cy="666000"/>
          </a:xfrm>
          <a:prstGeom prst="ellipse">
            <a:avLst/>
          </a:prstGeom>
          <a:ln w="88900">
            <a:solidFill>
              <a:srgbClr val="00A4EA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A7095D1-CEA1-874F-A0D7-0F87C5EB23B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"/>
          <a:stretch/>
        </p:blipFill>
        <p:spPr>
          <a:xfrm>
            <a:off x="7449963" y="2708667"/>
            <a:ext cx="666000" cy="666000"/>
          </a:xfrm>
          <a:prstGeom prst="ellipse">
            <a:avLst/>
          </a:prstGeom>
          <a:ln w="88900">
            <a:solidFill>
              <a:srgbClr val="00A4EA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C768A2-FCAB-FE44-9E3B-134FD27BE66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8"/>
          <a:stretch/>
        </p:blipFill>
        <p:spPr>
          <a:xfrm>
            <a:off x="6566290" y="2708667"/>
            <a:ext cx="666000" cy="666000"/>
          </a:xfrm>
          <a:prstGeom prst="ellipse">
            <a:avLst/>
          </a:prstGeom>
          <a:solidFill>
            <a:schemeClr val="bg1"/>
          </a:solidFill>
          <a:ln w="88900">
            <a:solidFill>
              <a:srgbClr val="00A4EA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90CD866-0DE1-694E-948A-839EDD8B010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5858" y="906398"/>
            <a:ext cx="665737" cy="665737"/>
          </a:xfrm>
          <a:prstGeom prst="ellipse">
            <a:avLst/>
          </a:prstGeom>
          <a:ln w="88900">
            <a:gradFill>
              <a:gsLst>
                <a:gs pos="0">
                  <a:srgbClr val="003D6E"/>
                </a:gs>
                <a:gs pos="57000">
                  <a:srgbClr val="00A4EA"/>
                </a:gs>
                <a:gs pos="100000">
                  <a:srgbClr val="003D6E"/>
                </a:gs>
              </a:gsLst>
              <a:lin ang="5400000" scaled="1"/>
            </a:gra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FDC007A-1FB2-BA4B-A989-29C7DE69C426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035" y="2718966"/>
            <a:ext cx="666000" cy="663293"/>
          </a:xfrm>
          <a:prstGeom prst="ellipse">
            <a:avLst/>
          </a:prstGeom>
          <a:solidFill>
            <a:schemeClr val="bg1"/>
          </a:solidFill>
          <a:ln w="88900">
            <a:solidFill>
              <a:srgbClr val="00A4EA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BA4A5A4-88DF-CD42-A5B4-3DF15778A6B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5020" y="1703294"/>
            <a:ext cx="666000" cy="666000"/>
          </a:xfrm>
          <a:prstGeom prst="ellipse">
            <a:avLst/>
          </a:prstGeom>
          <a:ln w="88900">
            <a:gradFill>
              <a:gsLst>
                <a:gs pos="0">
                  <a:srgbClr val="003D6E"/>
                </a:gs>
                <a:gs pos="57000">
                  <a:srgbClr val="00A4EA"/>
                </a:gs>
                <a:gs pos="100000">
                  <a:srgbClr val="003D6E"/>
                </a:gs>
              </a:gsLst>
              <a:lin ang="5400000" scaled="1"/>
            </a:gra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94846F4-3447-B147-9834-B4C34F4D8FD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8132" y="1732065"/>
            <a:ext cx="666000" cy="666000"/>
          </a:xfrm>
          <a:prstGeom prst="ellipse">
            <a:avLst/>
          </a:prstGeom>
          <a:ln w="88900">
            <a:solidFill>
              <a:srgbClr val="00A4EA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7286A5-4CBF-ED46-8C32-FBA7BFD2C8CE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87"/>
          <a:stretch/>
        </p:blipFill>
        <p:spPr>
          <a:xfrm>
            <a:off x="1110362" y="2708667"/>
            <a:ext cx="666000" cy="666000"/>
          </a:xfrm>
          <a:prstGeom prst="ellipse">
            <a:avLst/>
          </a:prstGeom>
          <a:ln w="88900">
            <a:gradFill>
              <a:gsLst>
                <a:gs pos="0">
                  <a:srgbClr val="003D6E"/>
                </a:gs>
                <a:gs pos="57000">
                  <a:srgbClr val="00A4EA"/>
                </a:gs>
                <a:gs pos="100000">
                  <a:srgbClr val="003D6E"/>
                </a:gs>
              </a:gsLst>
              <a:lin ang="5400000" scaled="1"/>
            </a:gra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059A5BF-BFA8-3B49-A91F-CF385EE7FB0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1061" y="1782957"/>
            <a:ext cx="666000" cy="666000"/>
          </a:xfrm>
          <a:prstGeom prst="ellipse">
            <a:avLst/>
          </a:prstGeom>
          <a:ln w="88900">
            <a:solidFill>
              <a:srgbClr val="00A4EA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632E39A-4864-F948-9B24-2CB188EFD241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4179" y="851290"/>
            <a:ext cx="666000" cy="666000"/>
          </a:xfrm>
          <a:prstGeom prst="ellipse">
            <a:avLst/>
          </a:prstGeom>
          <a:ln w="88900">
            <a:gradFill>
              <a:gsLst>
                <a:gs pos="0">
                  <a:srgbClr val="003D6E"/>
                </a:gs>
                <a:gs pos="57000">
                  <a:srgbClr val="00A4EA"/>
                </a:gs>
                <a:gs pos="100000">
                  <a:srgbClr val="003D6E"/>
                </a:gs>
              </a:gsLst>
              <a:lin ang="5400000" scaled="1"/>
            </a:gra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192CFE9-8733-634B-A4D5-1BD073A9B946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3830" y="3694619"/>
            <a:ext cx="666000" cy="666000"/>
          </a:xfrm>
          <a:prstGeom prst="ellipse">
            <a:avLst/>
          </a:prstGeom>
          <a:ln w="88900">
            <a:gradFill>
              <a:gsLst>
                <a:gs pos="0">
                  <a:srgbClr val="003D6E"/>
                </a:gs>
                <a:gs pos="57000">
                  <a:srgbClr val="00A4EA"/>
                </a:gs>
                <a:gs pos="100000">
                  <a:srgbClr val="003D6E"/>
                </a:gs>
              </a:gsLst>
              <a:lin ang="5400000" scaled="1"/>
            </a:gra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316B326-39B3-2647-A8DD-5DD6EDADD49D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078" y="2647207"/>
            <a:ext cx="666000" cy="693464"/>
          </a:xfrm>
          <a:prstGeom prst="ellipse">
            <a:avLst/>
          </a:prstGeom>
          <a:ln w="88900">
            <a:gradFill>
              <a:gsLst>
                <a:gs pos="0">
                  <a:srgbClr val="003D6E"/>
                </a:gs>
                <a:gs pos="57000">
                  <a:srgbClr val="00A4EA"/>
                </a:gs>
                <a:gs pos="100000">
                  <a:srgbClr val="003D6E"/>
                </a:gs>
              </a:gsLst>
              <a:lin ang="5400000" scaled="1"/>
            </a:gra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ADF511E-B994-5940-AA4B-750DA3852E31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1847" y="1712318"/>
            <a:ext cx="666000" cy="666000"/>
          </a:xfrm>
          <a:prstGeom prst="ellipse">
            <a:avLst/>
          </a:prstGeom>
          <a:ln w="88900">
            <a:solidFill>
              <a:srgbClr val="00A4EA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C6B4706-D67E-D345-A635-84C09EF10AB1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1654" y="3722399"/>
            <a:ext cx="666000" cy="666000"/>
          </a:xfrm>
          <a:prstGeom prst="ellipse">
            <a:avLst/>
          </a:prstGeom>
          <a:solidFill>
            <a:schemeClr val="bg1"/>
          </a:solidFill>
          <a:ln w="88900">
            <a:solidFill>
              <a:srgbClr val="00A4EA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6F5435-25CF-C645-85E4-A282195734FB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0860" y="1779718"/>
            <a:ext cx="666000" cy="666000"/>
          </a:xfrm>
          <a:prstGeom prst="ellipse">
            <a:avLst/>
          </a:prstGeom>
          <a:solidFill>
            <a:schemeClr val="bg1"/>
          </a:solidFill>
          <a:ln w="88900">
            <a:gradFill>
              <a:gsLst>
                <a:gs pos="100000">
                  <a:srgbClr val="003D6E"/>
                </a:gs>
                <a:gs pos="0">
                  <a:srgbClr val="004685"/>
                </a:gs>
                <a:gs pos="50000">
                  <a:srgbClr val="00A4EA"/>
                </a:gs>
              </a:gsLst>
              <a:lin ang="2700000" scaled="0"/>
            </a:gra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AADACE1-9EE3-304F-BBF6-0AD4E4FD124E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718" y="3714964"/>
            <a:ext cx="666000" cy="666000"/>
          </a:xfrm>
          <a:prstGeom prst="ellipse">
            <a:avLst/>
          </a:prstGeom>
          <a:ln w="88900">
            <a:gradFill>
              <a:gsLst>
                <a:gs pos="0">
                  <a:srgbClr val="003D6E"/>
                </a:gs>
                <a:gs pos="57000">
                  <a:srgbClr val="00A4EA"/>
                </a:gs>
                <a:gs pos="100000">
                  <a:srgbClr val="003D6E"/>
                </a:gs>
              </a:gsLst>
              <a:lin ang="5400000" scaled="1"/>
            </a:gra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BC3900D-F954-514A-A98B-9F7E622F7861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5990" y="3722399"/>
            <a:ext cx="666000" cy="666000"/>
          </a:xfrm>
          <a:prstGeom prst="ellipse">
            <a:avLst/>
          </a:prstGeom>
          <a:solidFill>
            <a:schemeClr val="bg1"/>
          </a:solidFill>
          <a:ln w="88900">
            <a:gradFill>
              <a:gsLst>
                <a:gs pos="100000">
                  <a:srgbClr val="003D6E"/>
                </a:gs>
                <a:gs pos="0">
                  <a:srgbClr val="004685"/>
                </a:gs>
                <a:gs pos="50000">
                  <a:srgbClr val="00A4EA"/>
                </a:gs>
              </a:gsLst>
              <a:lin ang="2700000" scaled="0"/>
            </a:gra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B0D8038-E774-CA40-BD43-C6E689A5B92E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2728" y="845948"/>
            <a:ext cx="666000" cy="666000"/>
          </a:xfrm>
          <a:prstGeom prst="ellipse">
            <a:avLst/>
          </a:prstGeom>
          <a:solidFill>
            <a:schemeClr val="bg1"/>
          </a:solidFill>
          <a:ln w="88900">
            <a:gradFill>
              <a:gsLst>
                <a:gs pos="100000">
                  <a:srgbClr val="003D6E"/>
                </a:gs>
                <a:gs pos="0">
                  <a:srgbClr val="004685"/>
                </a:gs>
                <a:gs pos="50000">
                  <a:srgbClr val="00A4EA"/>
                </a:gs>
              </a:gsLst>
              <a:lin ang="2700000" scaled="0"/>
            </a:gra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5231FA2-CA20-5A43-895F-5B042E2C6BEA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439" y="2660939"/>
            <a:ext cx="666000" cy="666000"/>
          </a:xfrm>
          <a:prstGeom prst="ellipse">
            <a:avLst/>
          </a:prstGeom>
          <a:ln w="88900">
            <a:solidFill>
              <a:srgbClr val="00A4EA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6554136-5634-1B48-B598-2AABFFA33F1C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8409" y="851290"/>
            <a:ext cx="666000" cy="666000"/>
          </a:xfrm>
          <a:prstGeom prst="ellipse">
            <a:avLst/>
          </a:prstGeom>
          <a:ln w="88900">
            <a:gradFill>
              <a:gsLst>
                <a:gs pos="0">
                  <a:srgbClr val="004685"/>
                </a:gs>
                <a:gs pos="65000">
                  <a:srgbClr val="00A4EA"/>
                </a:gs>
                <a:gs pos="100000">
                  <a:srgbClr val="004685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"/>
    </mc:Choice>
    <mc:Fallback xmlns="">
      <p:transition spd="slow" advTm="218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38200" y="857250"/>
            <a:ext cx="3569048" cy="1090767"/>
            <a:chOff x="0" y="0"/>
            <a:chExt cx="6882808" cy="2908710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4197060" cy="0"/>
            </a:xfrm>
            <a:prstGeom prst="line">
              <a:avLst/>
            </a:prstGeom>
            <a:ln w="203200" cap="flat">
              <a:solidFill>
                <a:srgbClr val="F4F4F4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>
              <a:off x="0" y="1897272"/>
              <a:ext cx="4197060" cy="0"/>
            </a:xfrm>
            <a:prstGeom prst="line">
              <a:avLst/>
            </a:prstGeom>
            <a:ln w="38100" cap="flat">
              <a:solidFill>
                <a:srgbClr val="F4F4F4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483568"/>
              <a:ext cx="6882808" cy="1178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23">
                <a:lnSpc>
                  <a:spcPts val="3403"/>
                </a:lnSpc>
              </a:pPr>
              <a:r>
                <a:rPr lang="en-US" sz="3401" dirty="0">
                  <a:solidFill>
                    <a:srgbClr val="FFFFFF"/>
                  </a:solidFill>
                  <a:latin typeface="Calibri"/>
                </a:rPr>
                <a:t>Contact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459356"/>
              <a:ext cx="6726201" cy="4493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23">
                <a:lnSpc>
                  <a:spcPts val="1400"/>
                </a:lnSpc>
                <a:spcBef>
                  <a:spcPct val="0"/>
                </a:spcBef>
              </a:pPr>
              <a:endParaRPr lang="en-US" sz="1000" dirty="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19201" y="3253663"/>
            <a:ext cx="2976368" cy="553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23">
              <a:lnSpc>
                <a:spcPts val="2250"/>
              </a:lnSpc>
            </a:pPr>
            <a:r>
              <a:rPr lang="en-US" sz="14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SHIP@gov.scot</a:t>
            </a:r>
          </a:p>
          <a:p>
            <a:pPr defTabSz="457223">
              <a:lnSpc>
                <a:spcPts val="2249"/>
              </a:lnSpc>
            </a:pPr>
            <a:r>
              <a:rPr lang="en-US" sz="14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@</a:t>
            </a:r>
            <a:r>
              <a:rPr lang="en-US" sz="1400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djlmed</a:t>
            </a:r>
            <a:r>
              <a:rPr lang="en-US" sz="14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4536" y="1948016"/>
            <a:ext cx="3924300" cy="912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23">
              <a:lnSpc>
                <a:spcPts val="1750"/>
              </a:lnSpc>
            </a:pPr>
            <a:r>
              <a:rPr lang="en-US" sz="1400" b="1" dirty="0">
                <a:solidFill>
                  <a:srgbClr val="FFFFFF"/>
                </a:solidFill>
                <a:latin typeface="Calibri"/>
              </a:rPr>
              <a:t>Professor David Lowe</a:t>
            </a:r>
          </a:p>
          <a:p>
            <a:pPr defTabSz="457223">
              <a:lnSpc>
                <a:spcPts val="1750"/>
              </a:lnSpc>
            </a:pPr>
            <a:r>
              <a:rPr lang="en-US" sz="1400" dirty="0">
                <a:solidFill>
                  <a:srgbClr val="FFFFFF"/>
                </a:solidFill>
                <a:latin typeface="Calibri"/>
              </a:rPr>
              <a:t>Consultant Emergency Medicine </a:t>
            </a:r>
          </a:p>
          <a:p>
            <a:pPr defTabSz="457223">
              <a:lnSpc>
                <a:spcPts val="1750"/>
              </a:lnSpc>
            </a:pPr>
            <a:r>
              <a:rPr lang="en-GB" sz="1400" dirty="0">
                <a:solidFill>
                  <a:srgbClr val="FFFFFF"/>
                </a:solidFill>
                <a:latin typeface="Calibri"/>
              </a:rPr>
              <a:t>National Clinical Director </a:t>
            </a:r>
          </a:p>
          <a:p>
            <a:pPr defTabSz="457223">
              <a:lnSpc>
                <a:spcPts val="1750"/>
              </a:lnSpc>
            </a:pPr>
            <a:r>
              <a:rPr lang="en-GB" sz="1400" dirty="0">
                <a:solidFill>
                  <a:srgbClr val="FFFFFF"/>
                </a:solidFill>
                <a:latin typeface="Calibri"/>
              </a:rPr>
              <a:t>Health Innovation Partnership (ScotGov)</a:t>
            </a:r>
            <a:endParaRPr lang="en-US" sz="14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4537" y="3313017"/>
            <a:ext cx="168763" cy="132556"/>
          </a:xfrm>
          <a:prstGeom prst="rect">
            <a:avLst/>
          </a:prstGeom>
        </p:spPr>
      </p:pic>
      <p:sp>
        <p:nvSpPr>
          <p:cNvPr id="13" name="Freeform: Shape 24"/>
          <p:cNvSpPr/>
          <p:nvPr/>
        </p:nvSpPr>
        <p:spPr>
          <a:xfrm>
            <a:off x="898038" y="3608091"/>
            <a:ext cx="168763" cy="144759"/>
          </a:xfrm>
          <a:custGeom>
            <a:avLst/>
            <a:gdLst/>
            <a:ahLst/>
            <a:cxnLst/>
            <a:rect l="l" t="t" r="r" b="b"/>
            <a:pathLst>
              <a:path w="201030" h="163285">
                <a:moveTo>
                  <a:pt x="139165" y="0"/>
                </a:moveTo>
                <a:cubicBezTo>
                  <a:pt x="145139" y="39"/>
                  <a:pt x="150699" y="1203"/>
                  <a:pt x="155843" y="3492"/>
                </a:cubicBezTo>
                <a:cubicBezTo>
                  <a:pt x="160988" y="5780"/>
                  <a:pt x="165463" y="8953"/>
                  <a:pt x="169269" y="13011"/>
                </a:cubicBezTo>
                <a:cubicBezTo>
                  <a:pt x="173938" y="12110"/>
                  <a:pt x="178471" y="10819"/>
                  <a:pt x="182869" y="9137"/>
                </a:cubicBezTo>
                <a:cubicBezTo>
                  <a:pt x="187267" y="7454"/>
                  <a:pt x="191450" y="5429"/>
                  <a:pt x="195418" y="3061"/>
                </a:cubicBezTo>
                <a:cubicBezTo>
                  <a:pt x="193858" y="7874"/>
                  <a:pt x="191525" y="12217"/>
                  <a:pt x="188418" y="16089"/>
                </a:cubicBezTo>
                <a:cubicBezTo>
                  <a:pt x="185311" y="19961"/>
                  <a:pt x="181607" y="23188"/>
                  <a:pt x="177305" y="25768"/>
                </a:cubicBezTo>
                <a:cubicBezTo>
                  <a:pt x="181458" y="25311"/>
                  <a:pt x="185524" y="24535"/>
                  <a:pt x="189502" y="23440"/>
                </a:cubicBezTo>
                <a:cubicBezTo>
                  <a:pt x="193481" y="22345"/>
                  <a:pt x="197323" y="20995"/>
                  <a:pt x="201030" y="19390"/>
                </a:cubicBezTo>
                <a:cubicBezTo>
                  <a:pt x="198216" y="23483"/>
                  <a:pt x="195075" y="27320"/>
                  <a:pt x="191607" y="30903"/>
                </a:cubicBezTo>
                <a:cubicBezTo>
                  <a:pt x="188139" y="34485"/>
                  <a:pt x="184392" y="37749"/>
                  <a:pt x="180366" y="40693"/>
                </a:cubicBezTo>
                <a:cubicBezTo>
                  <a:pt x="180472" y="42479"/>
                  <a:pt x="180515" y="44265"/>
                  <a:pt x="180494" y="46051"/>
                </a:cubicBezTo>
                <a:cubicBezTo>
                  <a:pt x="180475" y="59854"/>
                  <a:pt x="177921" y="73620"/>
                  <a:pt x="172832" y="87349"/>
                </a:cubicBezTo>
                <a:cubicBezTo>
                  <a:pt x="167743" y="101078"/>
                  <a:pt x="160231" y="113660"/>
                  <a:pt x="150295" y="125095"/>
                </a:cubicBezTo>
                <a:cubicBezTo>
                  <a:pt x="140358" y="136530"/>
                  <a:pt x="128110" y="145707"/>
                  <a:pt x="113550" y="152627"/>
                </a:cubicBezTo>
                <a:cubicBezTo>
                  <a:pt x="98990" y="159548"/>
                  <a:pt x="82230" y="163100"/>
                  <a:pt x="63268" y="163285"/>
                </a:cubicBezTo>
                <a:cubicBezTo>
                  <a:pt x="51560" y="163248"/>
                  <a:pt x="40377" y="161632"/>
                  <a:pt x="29721" y="158438"/>
                </a:cubicBezTo>
                <a:cubicBezTo>
                  <a:pt x="19065" y="155243"/>
                  <a:pt x="9158" y="150693"/>
                  <a:pt x="0" y="144788"/>
                </a:cubicBezTo>
                <a:cubicBezTo>
                  <a:pt x="1650" y="144977"/>
                  <a:pt x="3293" y="145110"/>
                  <a:pt x="4927" y="145187"/>
                </a:cubicBezTo>
                <a:cubicBezTo>
                  <a:pt x="6561" y="145264"/>
                  <a:pt x="8235" y="145301"/>
                  <a:pt x="9950" y="145298"/>
                </a:cubicBezTo>
                <a:cubicBezTo>
                  <a:pt x="19623" y="145258"/>
                  <a:pt x="28786" y="143712"/>
                  <a:pt x="37438" y="140658"/>
                </a:cubicBezTo>
                <a:cubicBezTo>
                  <a:pt x="46091" y="137604"/>
                  <a:pt x="53978" y="133283"/>
                  <a:pt x="61100" y="127694"/>
                </a:cubicBezTo>
                <a:cubicBezTo>
                  <a:pt x="51897" y="127357"/>
                  <a:pt x="43866" y="124587"/>
                  <a:pt x="37008" y="119386"/>
                </a:cubicBezTo>
                <a:cubicBezTo>
                  <a:pt x="30149" y="114185"/>
                  <a:pt x="25339" y="107430"/>
                  <a:pt x="22578" y="99119"/>
                </a:cubicBezTo>
                <a:cubicBezTo>
                  <a:pt x="25108" y="99523"/>
                  <a:pt x="27701" y="99736"/>
                  <a:pt x="30359" y="99757"/>
                </a:cubicBezTo>
                <a:cubicBezTo>
                  <a:pt x="32214" y="99754"/>
                  <a:pt x="34053" y="99632"/>
                  <a:pt x="35876" y="99390"/>
                </a:cubicBezTo>
                <a:cubicBezTo>
                  <a:pt x="37699" y="99148"/>
                  <a:pt x="39474" y="98803"/>
                  <a:pt x="41201" y="98354"/>
                </a:cubicBezTo>
                <a:cubicBezTo>
                  <a:pt x="31565" y="96246"/>
                  <a:pt x="23699" y="91531"/>
                  <a:pt x="17603" y="84210"/>
                </a:cubicBezTo>
                <a:cubicBezTo>
                  <a:pt x="11507" y="76888"/>
                  <a:pt x="8361" y="68123"/>
                  <a:pt x="8164" y="57915"/>
                </a:cubicBezTo>
                <a:cubicBezTo>
                  <a:pt x="8164" y="57846"/>
                  <a:pt x="8164" y="57761"/>
                  <a:pt x="8164" y="57660"/>
                </a:cubicBezTo>
                <a:cubicBezTo>
                  <a:pt x="8164" y="57559"/>
                  <a:pt x="8164" y="57474"/>
                  <a:pt x="8164" y="57405"/>
                </a:cubicBezTo>
                <a:cubicBezTo>
                  <a:pt x="10917" y="58946"/>
                  <a:pt x="13861" y="60169"/>
                  <a:pt x="16997" y="61072"/>
                </a:cubicBezTo>
                <a:cubicBezTo>
                  <a:pt x="20133" y="61976"/>
                  <a:pt x="23396" y="62497"/>
                  <a:pt x="26787" y="62635"/>
                </a:cubicBezTo>
                <a:cubicBezTo>
                  <a:pt x="21167" y="58861"/>
                  <a:pt x="16718" y="54003"/>
                  <a:pt x="13441" y="48060"/>
                </a:cubicBezTo>
                <a:cubicBezTo>
                  <a:pt x="10165" y="42118"/>
                  <a:pt x="8491" y="35538"/>
                  <a:pt x="8419" y="28319"/>
                </a:cubicBezTo>
                <a:cubicBezTo>
                  <a:pt x="8430" y="24487"/>
                  <a:pt x="8918" y="20830"/>
                  <a:pt x="9886" y="17349"/>
                </a:cubicBezTo>
                <a:cubicBezTo>
                  <a:pt x="10853" y="13867"/>
                  <a:pt x="12235" y="10593"/>
                  <a:pt x="14032" y="7526"/>
                </a:cubicBezTo>
                <a:cubicBezTo>
                  <a:pt x="24308" y="20150"/>
                  <a:pt x="36729" y="30238"/>
                  <a:pt x="51294" y="37791"/>
                </a:cubicBezTo>
                <a:cubicBezTo>
                  <a:pt x="65859" y="45344"/>
                  <a:pt x="81756" y="49628"/>
                  <a:pt x="98984" y="50644"/>
                </a:cubicBezTo>
                <a:cubicBezTo>
                  <a:pt x="98325" y="47561"/>
                  <a:pt x="97985" y="44414"/>
                  <a:pt x="97964" y="41204"/>
                </a:cubicBezTo>
                <a:cubicBezTo>
                  <a:pt x="98050" y="33547"/>
                  <a:pt x="99919" y="26622"/>
                  <a:pt x="103572" y="20429"/>
                </a:cubicBezTo>
                <a:cubicBezTo>
                  <a:pt x="107225" y="14237"/>
                  <a:pt x="112146" y="9306"/>
                  <a:pt x="118335" y="5636"/>
                </a:cubicBezTo>
                <a:cubicBezTo>
                  <a:pt x="124525" y="1967"/>
                  <a:pt x="131468" y="88"/>
                  <a:pt x="13916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tr-TR" sz="45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0"/>
    </mc:Choice>
    <mc:Fallback xmlns="">
      <p:transition spd="slow" advTm="469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2B3891-EC1B-E343-9645-D0FADD433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" y="-1"/>
            <a:ext cx="9144001" cy="51869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72037" y="777875"/>
            <a:ext cx="3429612" cy="3429612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2347" y="1479176"/>
            <a:ext cx="4821031" cy="2956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3600" b="1" dirty="0">
                <a:solidFill>
                  <a:schemeClr val="bg1"/>
                </a:solidFill>
              </a:rPr>
              <a:t>NHS Scotland Event</a:t>
            </a:r>
            <a:br>
              <a:rPr lang="en-GB" sz="3600" b="1" dirty="0">
                <a:solidFill>
                  <a:schemeClr val="bg1"/>
                </a:solidFill>
              </a:rPr>
            </a:b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GB" sz="2000" b="1" dirty="0">
                <a:solidFill>
                  <a:schemeClr val="bg1"/>
                </a:solidFill>
              </a:rPr>
              <a:t>AI Scotland</a:t>
            </a:r>
          </a:p>
          <a:p>
            <a:pPr>
              <a:lnSpc>
                <a:spcPct val="140000"/>
              </a:lnSpc>
            </a:pPr>
            <a:endParaRPr lang="en-US" sz="2800" b="1" baseline="30000" dirty="0">
              <a:solidFill>
                <a:schemeClr val="bg1"/>
              </a:solidFill>
              <a:latin typeface="Montserrat" pitchFamily="2" charset="77"/>
              <a:cs typeface="Montserrat Light"/>
            </a:endParaRPr>
          </a:p>
          <a:p>
            <a:pPr>
              <a:lnSpc>
                <a:spcPct val="140000"/>
              </a:lnSpc>
            </a:pPr>
            <a:r>
              <a:rPr lang="en-US" sz="2800" b="1" baseline="30000" dirty="0">
                <a:solidFill>
                  <a:schemeClr val="bg1"/>
                </a:solidFill>
                <a:latin typeface="Montserrat" pitchFamily="2" charset="77"/>
                <a:cs typeface="Montserrat Light"/>
              </a:rPr>
              <a:t>Prof David J  Lowe</a:t>
            </a:r>
          </a:p>
          <a:p>
            <a:pPr>
              <a:lnSpc>
                <a:spcPct val="140000"/>
              </a:lnSpc>
            </a:pPr>
            <a:r>
              <a:rPr lang="en-US" sz="2800" b="1" baseline="30000" dirty="0">
                <a:solidFill>
                  <a:schemeClr val="bg1"/>
                </a:solidFill>
                <a:latin typeface="Montserrat" pitchFamily="2" charset="77"/>
                <a:cs typeface="Montserrat Light"/>
              </a:rPr>
              <a:t>Clinical Director - SHIP</a:t>
            </a:r>
          </a:p>
        </p:txBody>
      </p:sp>
    </p:spTree>
    <p:extLst>
      <p:ext uri="{BB962C8B-B14F-4D97-AF65-F5344CB8AC3E}">
        <p14:creationId xmlns:p14="http://schemas.microsoft.com/office/powerpoint/2010/main" val="1443476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EBD427-4F53-F64F-8339-34BAC89EF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" y="-1"/>
            <a:ext cx="9141387" cy="51435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0800000">
            <a:off x="-1588" y="0"/>
            <a:ext cx="5143500" cy="5143500"/>
          </a:xfrm>
          <a:prstGeom prst="rect">
            <a:avLst/>
          </a:prstGeom>
          <a:gradFill flip="none" rotWithShape="1">
            <a:gsLst>
              <a:gs pos="0">
                <a:srgbClr val="F2F2F2">
                  <a:alpha val="0"/>
                </a:srgbClr>
              </a:gs>
              <a:gs pos="100000">
                <a:srgbClr val="000000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67044" y="2028781"/>
            <a:ext cx="2746410" cy="57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Montserrat Medium"/>
                <a:cs typeface="Montserrat Medium"/>
              </a:rPr>
              <a:t>Rising Demand</a:t>
            </a:r>
          </a:p>
        </p:txBody>
      </p:sp>
      <p:sp>
        <p:nvSpPr>
          <p:cNvPr id="6" name="Rectangle 5"/>
          <p:cNvSpPr/>
          <p:nvPr/>
        </p:nvSpPr>
        <p:spPr>
          <a:xfrm>
            <a:off x="825443" y="777875"/>
            <a:ext cx="3429612" cy="3429612"/>
          </a:xfrm>
          <a:prstGeom prst="rect">
            <a:avLst/>
          </a:prstGeom>
          <a:noFill/>
          <a:ln w="38100" cmpd="sng">
            <a:solidFill>
              <a:srgbClr val="E5007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02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37EA8FBE-1C69-C84B-A51B-D63771450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72" y="1"/>
            <a:ext cx="9162172" cy="52224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0800000">
            <a:off x="0" y="0"/>
            <a:ext cx="5143500" cy="5143500"/>
          </a:xfrm>
          <a:prstGeom prst="rect">
            <a:avLst/>
          </a:prstGeom>
          <a:gradFill flip="none" rotWithShape="1">
            <a:gsLst>
              <a:gs pos="0">
                <a:srgbClr val="F2F2F2">
                  <a:alpha val="0"/>
                </a:srgbClr>
              </a:gs>
              <a:gs pos="100000">
                <a:srgbClr val="000000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86036" y="2205230"/>
            <a:ext cx="3069019" cy="57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E5007E"/>
                </a:solidFill>
                <a:latin typeface="Montserrat Medium"/>
                <a:cs typeface="Montserrat Medium"/>
              </a:rPr>
              <a:t>Data</a:t>
            </a:r>
          </a:p>
        </p:txBody>
      </p:sp>
      <p:sp>
        <p:nvSpPr>
          <p:cNvPr id="6" name="Rectangle 5"/>
          <p:cNvSpPr/>
          <p:nvPr/>
        </p:nvSpPr>
        <p:spPr>
          <a:xfrm>
            <a:off x="825443" y="777875"/>
            <a:ext cx="3429612" cy="3429612"/>
          </a:xfrm>
          <a:prstGeom prst="rect">
            <a:avLst/>
          </a:prstGeom>
          <a:noFill/>
          <a:ln w="38100" cmpd="sng">
            <a:solidFill>
              <a:srgbClr val="E5007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3D982D-96DD-D54B-8B20-6CE9D6D7F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464315"/>
            <a:ext cx="422685" cy="43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75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eeing What Others Don't">
            <a:extLst>
              <a:ext uri="{FF2B5EF4-FFF2-40B4-BE49-F238E27FC236}">
                <a16:creationId xmlns:a16="http://schemas.microsoft.com/office/drawing/2014/main" id="{19AA51F3-1B2E-3B4F-A40B-1D1A408AF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07" y="1721506"/>
            <a:ext cx="7414172" cy="195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877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721767" y="1466903"/>
            <a:ext cx="1492892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49" marR="3810" indent="953" algn="ctr" defTabSz="457189"/>
            <a:r>
              <a:rPr sz="1200" spc="-8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Who </a:t>
            </a:r>
            <a:r>
              <a:rPr sz="1200" spc="-4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among my  </a:t>
            </a:r>
            <a:r>
              <a:rPr sz="1200" spc="-8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population </a:t>
            </a:r>
            <a:r>
              <a:rPr sz="1200" spc="-4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is </a:t>
            </a:r>
            <a:r>
              <a:rPr sz="1200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at </a:t>
            </a:r>
            <a:r>
              <a:rPr sz="1200" spc="-8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highest  risk?</a:t>
            </a:r>
            <a:endParaRPr sz="1200" dirty="0">
              <a:solidFill>
                <a:prstClr val="black"/>
              </a:solidFill>
              <a:latin typeface="Museo Sans 500" charset="0"/>
              <a:ea typeface="Museo Sans 500" charset="0"/>
              <a:cs typeface="Museo Sans 500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94254" y="1474474"/>
            <a:ext cx="1919786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3381" marR="3810" indent="-464333" algn="ctr" defTabSz="457189"/>
            <a:r>
              <a:rPr sz="1200" spc="-8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What </a:t>
            </a:r>
            <a:r>
              <a:rPr sz="1200" spc="-11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are </a:t>
            </a:r>
            <a:r>
              <a:rPr sz="1200" spc="-4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the </a:t>
            </a:r>
            <a:r>
              <a:rPr sz="1200" spc="-8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drivers </a:t>
            </a:r>
            <a:endParaRPr lang="en-US" sz="1200" spc="-8" dirty="0">
              <a:solidFill>
                <a:srgbClr val="6F2F9F"/>
              </a:solidFill>
              <a:latin typeface="Museo Sans 500" charset="0"/>
              <a:ea typeface="Museo Sans 500" charset="0"/>
              <a:cs typeface="Museo Sans 500" charset="0"/>
            </a:endParaRPr>
          </a:p>
          <a:p>
            <a:pPr marL="473381" marR="3810" indent="-464333" algn="ctr" defTabSz="457189"/>
            <a:r>
              <a:rPr sz="1200" spc="-11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of</a:t>
            </a:r>
            <a:r>
              <a:rPr lang="en-US" sz="1200" spc="-11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 </a:t>
            </a:r>
            <a:r>
              <a:rPr sz="1200" spc="-4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my  </a:t>
            </a:r>
            <a:r>
              <a:rPr sz="1200" spc="-8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future</a:t>
            </a:r>
            <a:r>
              <a:rPr sz="1200" spc="-41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 </a:t>
            </a:r>
            <a:r>
              <a:rPr sz="1200" spc="-8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costs?</a:t>
            </a:r>
            <a:endParaRPr sz="1200" dirty="0">
              <a:solidFill>
                <a:prstClr val="black"/>
              </a:solidFill>
              <a:latin typeface="Museo Sans 500" charset="0"/>
              <a:ea typeface="Museo Sans 500" charset="0"/>
              <a:cs typeface="Museo Sans 500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50170" y="1474474"/>
            <a:ext cx="2009063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3357" marR="3810" indent="-224309" algn="ctr" defTabSz="457189"/>
            <a:r>
              <a:rPr sz="1200" spc="-8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When to</a:t>
            </a:r>
            <a:r>
              <a:rPr sz="1200" spc="-45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 </a:t>
            </a:r>
            <a:r>
              <a:rPr sz="1200" spc="-8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proactively  </a:t>
            </a:r>
            <a:endParaRPr lang="en-US" sz="1200" spc="-8">
              <a:solidFill>
                <a:srgbClr val="6F2F9F"/>
              </a:solidFill>
              <a:latin typeface="Museo Sans 500" charset="0"/>
              <a:ea typeface="Museo Sans 500" charset="0"/>
              <a:cs typeface="Museo Sans 500" charset="0"/>
            </a:endParaRPr>
          </a:p>
          <a:p>
            <a:pPr marL="233357" marR="3810" indent="-224309" algn="ctr" defTabSz="457189"/>
            <a:r>
              <a:rPr sz="1200" spc="-8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mitigate</a:t>
            </a:r>
            <a:r>
              <a:rPr sz="1200" spc="-41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 </a:t>
            </a:r>
            <a:r>
              <a:rPr sz="1200" spc="-8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risk?</a:t>
            </a:r>
            <a:endParaRPr sz="1200" dirty="0">
              <a:solidFill>
                <a:prstClr val="black"/>
              </a:solidFill>
              <a:latin typeface="Museo Sans 500" charset="0"/>
              <a:ea typeface="Museo Sans 500" charset="0"/>
              <a:cs typeface="Museo Sans 500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95364" y="1466903"/>
            <a:ext cx="161305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indent="-476" algn="ctr" defTabSz="457189"/>
            <a:r>
              <a:rPr sz="1200" spc="-4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How can </a:t>
            </a:r>
            <a:r>
              <a:rPr sz="1200" spc="-8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we </a:t>
            </a:r>
            <a:r>
              <a:rPr sz="1200" spc="-4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optimize  </a:t>
            </a:r>
            <a:r>
              <a:rPr sz="1200" spc="-8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care </a:t>
            </a:r>
            <a:r>
              <a:rPr sz="1200" spc="-4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for </a:t>
            </a:r>
            <a:r>
              <a:rPr sz="1200" spc="-8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outcomes, </a:t>
            </a:r>
            <a:r>
              <a:rPr sz="1200" spc="-4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cost, and</a:t>
            </a:r>
            <a:r>
              <a:rPr sz="1200" spc="-64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 </a:t>
            </a:r>
            <a:r>
              <a:rPr sz="1200" spc="-11" dirty="0">
                <a:solidFill>
                  <a:srgbClr val="6F2F9F"/>
                </a:solidFill>
                <a:latin typeface="Museo Sans 500" charset="0"/>
                <a:ea typeface="Museo Sans 500" charset="0"/>
                <a:cs typeface="Museo Sans 500" charset="0"/>
              </a:rPr>
              <a:t>quality?</a:t>
            </a:r>
            <a:endParaRPr sz="1200" dirty="0">
              <a:solidFill>
                <a:prstClr val="black"/>
              </a:solidFill>
              <a:latin typeface="Museo Sans 500" charset="0"/>
              <a:ea typeface="Museo Sans 500" charset="0"/>
              <a:cs typeface="Museo Sans 500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1766" y="3584560"/>
            <a:ext cx="1531620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241" marR="3810" indent="-16193" algn="ctr" defTabSz="457189"/>
            <a:r>
              <a:rPr sz="900" spc="-4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Predict </a:t>
            </a:r>
            <a:r>
              <a:rPr sz="900" spc="-8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Population </a:t>
            </a:r>
            <a:r>
              <a:rPr sz="900" spc="-4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Health Risk  </a:t>
            </a:r>
            <a:r>
              <a:rPr sz="900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by </a:t>
            </a:r>
            <a:r>
              <a:rPr sz="900" spc="-4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identifying future patterns  </a:t>
            </a:r>
            <a:r>
              <a:rPr sz="900" spc="-8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of </a:t>
            </a:r>
            <a:r>
              <a:rPr sz="900" spc="-4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clinical </a:t>
            </a:r>
            <a:r>
              <a:rPr sz="900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and cost</a:t>
            </a:r>
            <a:r>
              <a:rPr sz="900" spc="-79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 </a:t>
            </a:r>
            <a:r>
              <a:rPr sz="900" spc="-4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outcomes.</a:t>
            </a:r>
            <a:endParaRPr sz="900" dirty="0">
              <a:solidFill>
                <a:prstClr val="black">
                  <a:lumMod val="75000"/>
                  <a:lumOff val="25000"/>
                </a:prstClr>
              </a:solidFill>
              <a:latin typeface="Museo Sans 300" charset="0"/>
              <a:ea typeface="Museo Sans 300" charset="0"/>
              <a:cs typeface="Museo Sans 300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81098" y="3584560"/>
            <a:ext cx="159067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algn="ctr" defTabSz="457189"/>
            <a:r>
              <a:rPr sz="900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Model the complex </a:t>
            </a:r>
            <a:r>
              <a:rPr sz="900" spc="-4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interplay</a:t>
            </a:r>
            <a:r>
              <a:rPr sz="900" spc="-124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 </a:t>
            </a:r>
            <a:r>
              <a:rPr sz="900" spc="-8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of  </a:t>
            </a:r>
            <a:r>
              <a:rPr sz="900" spc="-4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disease progression </a:t>
            </a:r>
            <a:r>
              <a:rPr sz="900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and  </a:t>
            </a:r>
            <a:r>
              <a:rPr sz="900" spc="-4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utilization </a:t>
            </a:r>
            <a:r>
              <a:rPr sz="900" spc="-8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to </a:t>
            </a:r>
            <a:r>
              <a:rPr sz="900" spc="-4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anticipate chronic  </a:t>
            </a:r>
            <a:r>
              <a:rPr sz="900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and </a:t>
            </a:r>
            <a:r>
              <a:rPr sz="900" spc="-4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critical</a:t>
            </a:r>
            <a:r>
              <a:rPr sz="900" spc="-45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 </a:t>
            </a:r>
            <a:r>
              <a:rPr sz="900" spc="-8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illness.</a:t>
            </a:r>
            <a:endParaRPr sz="900">
              <a:solidFill>
                <a:prstClr val="black">
                  <a:lumMod val="75000"/>
                  <a:lumOff val="25000"/>
                </a:prstClr>
              </a:solidFill>
              <a:latin typeface="Museo Sans 300" charset="0"/>
              <a:ea typeface="Museo Sans 300" charset="0"/>
              <a:cs typeface="Museo Sans 300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04150" y="3584560"/>
            <a:ext cx="155019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algn="ctr" defTabSz="457189"/>
            <a:r>
              <a:rPr sz="900" spc="-4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Optimize Care Coordination</a:t>
            </a:r>
            <a:r>
              <a:rPr sz="900" spc="-68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 </a:t>
            </a:r>
            <a:r>
              <a:rPr sz="900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at  </a:t>
            </a:r>
            <a:r>
              <a:rPr sz="900" spc="-4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out-patient, in-patient </a:t>
            </a:r>
            <a:r>
              <a:rPr sz="900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and  </a:t>
            </a:r>
            <a:r>
              <a:rPr sz="900" spc="-4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home care </a:t>
            </a:r>
            <a:r>
              <a:rPr sz="900" spc="-8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levels </a:t>
            </a:r>
            <a:r>
              <a:rPr sz="900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by </a:t>
            </a:r>
            <a:r>
              <a:rPr sz="900" spc="-4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using  predictive risk</a:t>
            </a:r>
            <a:r>
              <a:rPr sz="900" spc="-34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 </a:t>
            </a:r>
            <a:r>
              <a:rPr sz="900" spc="-4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stratification</a:t>
            </a:r>
            <a:endParaRPr sz="900">
              <a:solidFill>
                <a:prstClr val="black">
                  <a:lumMod val="75000"/>
                  <a:lumOff val="25000"/>
                </a:prstClr>
              </a:solidFill>
              <a:latin typeface="Museo Sans 300" charset="0"/>
              <a:ea typeface="Museo Sans 300" charset="0"/>
              <a:cs typeface="Museo Sans 300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06234" y="3584562"/>
            <a:ext cx="1499711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49" marR="3810" indent="-476" algn="ctr" defTabSz="457189"/>
            <a:r>
              <a:rPr sz="900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Identify and </a:t>
            </a:r>
            <a:r>
              <a:rPr sz="900" spc="-4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intervene </a:t>
            </a:r>
            <a:r>
              <a:rPr sz="900" spc="-8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to  </a:t>
            </a:r>
            <a:r>
              <a:rPr sz="900" spc="-4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reduce </a:t>
            </a:r>
            <a:r>
              <a:rPr sz="900" spc="-8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variation </a:t>
            </a:r>
            <a:r>
              <a:rPr sz="900" spc="-4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in</a:t>
            </a:r>
            <a:r>
              <a:rPr sz="900" spc="-38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 </a:t>
            </a:r>
            <a:r>
              <a:rPr sz="900" spc="-4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outcomes,  </a:t>
            </a:r>
            <a:r>
              <a:rPr sz="900" spc="-8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quality, </a:t>
            </a:r>
            <a:r>
              <a:rPr sz="900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and </a:t>
            </a:r>
            <a:r>
              <a:rPr sz="900" spc="-4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cost</a:t>
            </a:r>
            <a:r>
              <a:rPr sz="900" spc="-60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 </a:t>
            </a:r>
            <a:r>
              <a:rPr sz="900" spc="-4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300" charset="0"/>
                <a:ea typeface="Museo Sans 300" charset="0"/>
                <a:cs typeface="Museo Sans 300" charset="0"/>
              </a:rPr>
              <a:t>measures.</a:t>
            </a:r>
            <a:endParaRPr sz="900">
              <a:solidFill>
                <a:prstClr val="black">
                  <a:lumMod val="75000"/>
                  <a:lumOff val="25000"/>
                </a:prstClr>
              </a:solidFill>
              <a:latin typeface="Museo Sans 300" charset="0"/>
              <a:ea typeface="Museo Sans 300" charset="0"/>
              <a:cs typeface="Museo Sans 300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1696" y="346727"/>
            <a:ext cx="54971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2100" dirty="0">
                <a:solidFill>
                  <a:prstClr val="black">
                    <a:lumMod val="85000"/>
                    <a:lumOff val="15000"/>
                  </a:prstClr>
                </a:solidFill>
                <a:latin typeface="Museo Sans 100" charset="0"/>
                <a:ea typeface="Museo Sans 100" charset="0"/>
                <a:cs typeface="Museo Sans 100" charset="0"/>
              </a:rPr>
              <a:t>Answer </a:t>
            </a:r>
            <a:r>
              <a:rPr lang="en-US" sz="2100" dirty="0">
                <a:solidFill>
                  <a:prstClr val="black">
                    <a:lumMod val="85000"/>
                    <a:lumOff val="15000"/>
                  </a:prstClr>
                </a:solidFill>
                <a:latin typeface="Museo Sans 500" charset="0"/>
                <a:ea typeface="Museo Sans 500" charset="0"/>
                <a:cs typeface="Museo Sans 500" charset="0"/>
              </a:rPr>
              <a:t>THE HARDER QUESTIONS</a:t>
            </a:r>
            <a:endParaRPr lang="en-US" sz="2100" b="1" dirty="0">
              <a:solidFill>
                <a:prstClr val="black">
                  <a:lumMod val="85000"/>
                  <a:lumOff val="15000"/>
                </a:prstClr>
              </a:solidFill>
              <a:latin typeface="Museo Sans 500" charset="0"/>
              <a:ea typeface="Museo Sans 500" charset="0"/>
              <a:cs typeface="Museo Sans 500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15" y="2210630"/>
            <a:ext cx="1228725" cy="10763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395" y="2134430"/>
            <a:ext cx="1333500" cy="11525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075" y="2439230"/>
            <a:ext cx="857250" cy="8477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504" y="2429705"/>
            <a:ext cx="1228725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43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E922AE-EB7A-9348-819A-6C56C3B8FD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233" y="0"/>
            <a:ext cx="9148465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52B7E4-D8DD-E74F-9BFE-3C61BBF09DEC}"/>
              </a:ext>
            </a:extLst>
          </p:cNvPr>
          <p:cNvSpPr txBox="1"/>
          <p:nvPr/>
        </p:nvSpPr>
        <p:spPr>
          <a:xfrm>
            <a:off x="283464" y="475489"/>
            <a:ext cx="62179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NHS is on an unsustainable course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Growing Volume</a:t>
            </a:r>
          </a:p>
          <a:p>
            <a:pPr marL="257168" indent="-257168"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28% increase in hospital admissions over 10 years</a:t>
            </a:r>
          </a:p>
          <a:p>
            <a:pPr marL="257168" indent="-257168">
              <a:buFontTx/>
              <a:buChar char="-"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Reduced Resources</a:t>
            </a:r>
          </a:p>
          <a:p>
            <a:pPr marL="257168" indent="-257168"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3 in 5 consultant radiologist vacancies have remained unfilled for a year or more</a:t>
            </a:r>
          </a:p>
          <a:p>
            <a:pPr marL="257168" indent="-257168">
              <a:buFontTx/>
              <a:buChar char="-"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Increased Costs</a:t>
            </a:r>
          </a:p>
          <a:p>
            <a:pPr marL="257168" indent="-257168"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£157 million/annum spent on radiology outsourcing</a:t>
            </a:r>
          </a:p>
          <a:p>
            <a:pPr marL="257168" indent="-257168">
              <a:buFontTx/>
              <a:buChar char="-"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869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920CA4-A4D6-494E-A8F7-373B54DEB92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000-pgan-cxr14-preset-v2-1gpu-fp32-network-final-ler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3934" y="142438"/>
            <a:ext cx="4897153" cy="489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8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A83CDD-57BF-754A-9640-F626B9CA84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233" y="1"/>
            <a:ext cx="9146233" cy="514224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854F1F-0A8A-354D-B25A-7BACF1CE83C2}"/>
              </a:ext>
            </a:extLst>
          </p:cNvPr>
          <p:cNvCxnSpPr/>
          <p:nvPr/>
        </p:nvCxnSpPr>
        <p:spPr>
          <a:xfrm flipV="1">
            <a:off x="277034" y="194167"/>
            <a:ext cx="0" cy="3193256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43D5A70-F56D-F54E-82B5-9CA01B7FA521}"/>
              </a:ext>
            </a:extLst>
          </p:cNvPr>
          <p:cNvSpPr txBox="1"/>
          <p:nvPr/>
        </p:nvSpPr>
        <p:spPr>
          <a:xfrm>
            <a:off x="716375" y="387050"/>
            <a:ext cx="632987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Actionable Insight </a:t>
            </a:r>
            <a:endParaRPr lang="en-US" sz="788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00BD0-94EE-214F-B207-989DE44A106E}"/>
              </a:ext>
            </a:extLst>
          </p:cNvPr>
          <p:cNvSpPr txBox="1"/>
          <p:nvPr/>
        </p:nvSpPr>
        <p:spPr>
          <a:xfrm>
            <a:off x="716376" y="1633097"/>
            <a:ext cx="64683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Can we identify Normal Radiographs?</a:t>
            </a: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Can we integrate into Clinical Workflow?</a:t>
            </a: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How do we monitor and evaluate performance? 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449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10905</TotalTime>
  <Words>1108</Words>
  <Application>Microsoft Office PowerPoint</Application>
  <PresentationFormat>On-screen Show (16:9)</PresentationFormat>
  <Paragraphs>224</Paragraphs>
  <Slides>19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Arial</vt:lpstr>
      <vt:lpstr>Calibri</vt:lpstr>
      <vt:lpstr>Calibri Light</vt:lpstr>
      <vt:lpstr>Century Gothic</vt:lpstr>
      <vt:lpstr>Helvetica Neue</vt:lpstr>
      <vt:lpstr>Montserrat</vt:lpstr>
      <vt:lpstr>Montserrat Light</vt:lpstr>
      <vt:lpstr>Montserrat Medium</vt:lpstr>
      <vt:lpstr>Montserrat-Regular</vt:lpstr>
      <vt:lpstr>Museo Sans 100</vt:lpstr>
      <vt:lpstr>Museo Sans 300</vt:lpstr>
      <vt:lpstr>Museo Sans 500</vt:lpstr>
      <vt:lpstr>Segoe UI</vt:lpstr>
      <vt:lpstr>Segoe UI Black</vt:lpstr>
      <vt:lpstr>Segoe UI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Stuart Glegg</dc:creator>
  <cp:lastModifiedBy>Howitt F (Fiona)</cp:lastModifiedBy>
  <cp:revision>236</cp:revision>
  <dcterms:created xsi:type="dcterms:W3CDTF">2018-05-30T14:46:57Z</dcterms:created>
  <dcterms:modified xsi:type="dcterms:W3CDTF">2022-07-06T11:28:55Z</dcterms:modified>
</cp:coreProperties>
</file>