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4216" r:id="rId3"/>
    <p:sldId id="4217" r:id="rId4"/>
    <p:sldId id="4218" r:id="rId5"/>
    <p:sldId id="421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 Patel" initials="NP" lastIdx="6" clrIdx="0"/>
  <p:cmAuthor id="2" name="fiona.fleming" initials="f" lastIdx="8" clrIdx="1">
    <p:extLst>
      <p:ext uri="{19B8F6BF-5375-455C-9EA6-DF929625EA0E}">
        <p15:presenceInfo xmlns:p15="http://schemas.microsoft.com/office/powerpoint/2012/main" userId="fiona.fleming" providerId="None"/>
      </p:ext>
    </p:extLst>
  </p:cmAuthor>
  <p:cmAuthor id="3" name="Malcolm Chalmers" initials="MC" lastIdx="6" clrIdx="2">
    <p:extLst>
      <p:ext uri="{19B8F6BF-5375-455C-9EA6-DF929625EA0E}">
        <p15:presenceInfo xmlns:p15="http://schemas.microsoft.com/office/powerpoint/2012/main" userId="S::malcolm.chalmers@shil.co.uk::19582601-86a9-4931-af49-e702524e35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882"/>
    <a:srgbClr val="FFC72D"/>
    <a:srgbClr val="028999"/>
    <a:srgbClr val="074783"/>
    <a:srgbClr val="053F76"/>
    <a:srgbClr val="C2C2C2"/>
    <a:srgbClr val="F1F1F1"/>
    <a:srgbClr val="076FA0"/>
    <a:srgbClr val="115F93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5F944-20E0-334A-A515-59B04F145897}" v="9" dt="2022-06-07T20:27:15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6327"/>
  </p:normalViewPr>
  <p:slideViewPr>
    <p:cSldViewPr snapToGrid="0" snapToObjects="1">
      <p:cViewPr varScale="1">
        <p:scale>
          <a:sx n="39" d="100"/>
          <a:sy n="39" d="100"/>
        </p:scale>
        <p:origin x="11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BB4E3-74CB-EC41-9BA4-499FF8D8CAE5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02318-F6F2-2348-AD18-E57FD3C3E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02318-F6F2-2348-AD18-E57FD3C3E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02318-F6F2-2348-AD18-E57FD3C3E2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02318-F6F2-2348-AD18-E57FD3C3E2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6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02318-F6F2-2348-AD18-E57FD3C3E2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3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49105C-76E9-E84E-B276-480B1EE7EC71}"/>
              </a:ext>
            </a:extLst>
          </p:cNvPr>
          <p:cNvSpPr txBox="1"/>
          <p:nvPr userDrawn="1"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503998" rIns="720000" rtlCol="0">
            <a:spAutoFit/>
          </a:bodyPr>
          <a:lstStyle/>
          <a:p>
            <a:pPr algn="l"/>
            <a:r>
              <a:rPr lang="en-GB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Scottish Health and Industry Partnership (SHIP) | </a:t>
            </a:r>
            <a:r>
              <a:rPr kumimoji="0" lang="en-US" sz="1200" b="0" i="0" u="none" strike="noStrike" kern="1200" cap="none" spc="3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ship@gov.scot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38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92DE-0537-1543-9FC0-627BEA30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BF1F0-1633-7C41-9A58-0943C8E27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2F275-481C-CB4B-BF09-1A8C1B46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42C1-91B9-6641-BBB8-35B49596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2F3B-5566-144A-ADEB-21D908C8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1B1EE-4900-B74E-A22A-9DB9A8847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03377-7C6E-1448-8013-600586217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38C5C-9F39-324E-A202-B2D9C404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F926-4662-8C49-82C7-FB33D584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F4D2-A6B9-3F4B-895B-96B146A7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9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433" y="6789059"/>
            <a:ext cx="122064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6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385" y="5789896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1176-8571-E44D-94BE-2330FF45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0406-446A-CA4A-8CF9-474703CE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BEC5D-51B3-434C-8AD3-220BBE57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8B617-12F5-D740-A074-3BEA2BE2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43A8F-1B92-2D46-BF94-0599A312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2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E8BE-0BFF-B14F-9E08-6E466677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65671-2226-F040-9280-BD301BC8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107E-B6C2-8F4F-975F-A916B13F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D294-8BB1-7648-A31A-DD72AFD9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1F86F-2130-BC44-9091-8AA7E675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83BD-6887-8B46-9118-3A5EEBBF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4231C-B2B0-D445-8866-D08E2B895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42493-3C70-C945-8350-3F6C8A003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924B6-2F3E-9C4D-AFC1-1F8B93DE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450C5-40E5-9448-A3DC-CC2E7A0C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B95CF-597E-5243-91AC-0E04C53C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44F4-6E90-9845-94E0-C9135DA7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A0F98-CC8D-3B4A-A438-6831E93A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45E7E-F49C-7B40-AA6B-45D9B92C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456CC-6273-6D44-B3F6-84A06B19E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9CC3C-105B-5C43-B577-A291FDFE1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AF43F-00DA-F846-A23D-2B8F4E78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7E30D-5726-BF40-9EDD-755FAEFA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E4A43-401D-8343-A3C3-54ECB4B5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DF7D-AED5-F147-ADEB-52492D3F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E8024-E5E7-FD44-AFF8-5D43A9D0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46F42-15C1-9345-AF0A-BFCED5CA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86D16-BC9E-6B49-9D1F-B3E595F8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10458-5B14-764D-88D2-CDB85378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59715-F9F8-CA40-AE19-1C3975B2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1A69-D13D-5247-9FBD-C24EC139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D7C8-079D-EC43-A8A7-DDB6E737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AE3F-EF8F-C54B-90C6-CBCFA1C9D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4EEE7-7B45-0A45-934B-CFF496CA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DAEBE-A878-0047-B387-CD4D641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4CBD1-A12C-664F-A0C6-FB815410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1EBBB-7EC2-2649-B9CE-A4302454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C065-F0FD-594B-817A-D61C659D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D97C3-36C8-6941-960B-823BBF343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7F84A-3FFD-B145-86D8-4459E3F4E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1757A-1219-594F-93E8-08C87683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6C453-F0D2-ED4A-9E2D-47976ACE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D4F43-07F5-8945-8F8D-87B746A3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25B38-D4A4-3C41-ACF9-C2BBAABD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76515-2403-9B46-B38B-E87C937BD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F483D-854E-774D-915F-7ABEBC576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AA3E-6B3D-F741-910E-1C6E8B2B739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712E-AFC8-FF4A-877C-15AF277F7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3521F-B67A-0B41-86A2-AC3AC65AE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2718-DDF8-F140-96F8-B7CDA973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3.svg"/><Relationship Id="rId19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B4A431B-B4E2-CD5F-A5B6-967848E48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09" y="1452474"/>
            <a:ext cx="10515600" cy="132556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496888" defTabSz="609630"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National AI Hub for Life Sciences, Health &amp; Care</a:t>
            </a:r>
          </a:p>
          <a:p>
            <a:pPr defTabSz="609630">
              <a:defRPr/>
            </a:pPr>
            <a:endParaRPr lang="en-US" sz="4800" b="1" dirty="0">
              <a:solidFill>
                <a:prstClr val="white"/>
              </a:solidFill>
              <a:latin typeface="Calibri"/>
            </a:endParaRPr>
          </a:p>
          <a:p>
            <a:pPr defTabSz="609630">
              <a:defRPr/>
            </a:pP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E096B-9D4F-C5B6-9002-BF329D13A4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0" r="1280"/>
          <a:stretch/>
        </p:blipFill>
        <p:spPr>
          <a:xfrm>
            <a:off x="549222" y="2358801"/>
            <a:ext cx="2133279" cy="2133279"/>
          </a:xfrm>
          <a:prstGeom prst="ellipse">
            <a:avLst/>
          </a:prstGeom>
          <a:ln w="730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74EA1-0438-916B-C406-E3BE5DCC070E}"/>
              </a:ext>
            </a:extLst>
          </p:cNvPr>
          <p:cNvSpPr txBox="1"/>
          <p:nvPr/>
        </p:nvSpPr>
        <p:spPr>
          <a:xfrm>
            <a:off x="2768058" y="3075728"/>
            <a:ext cx="3647209" cy="748923"/>
          </a:xfrm>
          <a:prstGeom prst="rect">
            <a:avLst/>
          </a:prstGeom>
          <a:noFill/>
        </p:spPr>
        <p:txBody>
          <a:bodyPr wrap="square" lIns="180000" tIns="0" rIns="36000" bIns="0" rtlCol="0">
            <a:spAutoFit/>
          </a:bodyPr>
          <a:lstStyle/>
          <a:p>
            <a:pPr defTabSz="609630">
              <a:spcAft>
                <a:spcPts val="60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JD Blackwood</a:t>
            </a:r>
          </a:p>
          <a:p>
            <a:pPr defTabSz="609630">
              <a:defRPr/>
            </a:pPr>
            <a:r>
              <a:rPr lang="en-US" dirty="0">
                <a:solidFill>
                  <a:prstClr val="white"/>
                </a:solidFill>
              </a:rPr>
              <a:t>SHIP AI Lead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49EDBE3-B319-8C7A-D6D4-B45F115C9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4" y="5301850"/>
            <a:ext cx="4437672" cy="917118"/>
          </a:xfrm>
          <a:prstGeom prst="rect">
            <a:avLst/>
          </a:prstGeom>
        </p:spPr>
      </p:pic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92BD006-DD19-2405-83A1-4F44FFB65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93" y="5301850"/>
            <a:ext cx="2759373" cy="917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F77A1-F6B5-8EC6-2DD4-2FC2D0CFF249}"/>
              </a:ext>
            </a:extLst>
          </p:cNvPr>
          <p:cNvSpPr txBox="1"/>
          <p:nvPr/>
        </p:nvSpPr>
        <p:spPr>
          <a:xfrm>
            <a:off x="0" y="6584863"/>
            <a:ext cx="12192000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503998" rIns="720000" rtlCol="0">
            <a:spAutoFit/>
          </a:bodyPr>
          <a:lstStyle/>
          <a:p>
            <a:pPr algn="l"/>
            <a:r>
              <a:rPr lang="en-GB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Scottish Health and Industry Partnership (SHIP) | </a:t>
            </a:r>
            <a:r>
              <a:rPr kumimoji="0" lang="en-US" sz="1200" b="0" i="0" u="none" strike="noStrike" kern="1200" cap="none" spc="3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ship@gov.scot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48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62BE35-DD12-4E49-B91C-04B9713B32EA}"/>
              </a:ext>
            </a:extLst>
          </p:cNvPr>
          <p:cNvSpPr/>
          <p:nvPr/>
        </p:nvSpPr>
        <p:spPr>
          <a:xfrm>
            <a:off x="0" y="0"/>
            <a:ext cx="12192000" cy="6794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72000" rtlCol="0" anchor="ctr"/>
          <a:lstStyle/>
          <a:p>
            <a:r>
              <a:rPr lang="en-US" sz="3200" b="1" dirty="0"/>
              <a:t>Why is an AI Hub needed</a:t>
            </a:r>
            <a:endParaRPr lang="en-US" sz="3200" b="1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2BC87-CC3F-263E-34E0-4B14666F03DE}"/>
              </a:ext>
            </a:extLst>
          </p:cNvPr>
          <p:cNvSpPr txBox="1"/>
          <p:nvPr/>
        </p:nvSpPr>
        <p:spPr>
          <a:xfrm>
            <a:off x="558799" y="1725870"/>
            <a:ext cx="11054052" cy="378565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285750" indent="-285750" defTabSz="914424"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The</a:t>
            </a:r>
            <a:r>
              <a:rPr lang="en-GB" b="1" spc="-40" dirty="0">
                <a:solidFill>
                  <a:srgbClr val="18899A"/>
                </a:solidFill>
                <a:latin typeface="Arial" panose="020B0604020202020204" pitchFamily="34" charset="0"/>
              </a:rPr>
              <a:t> </a:t>
            </a:r>
            <a:r>
              <a:rPr lang="en-GB" b="1" spc="-40" dirty="0">
                <a:solidFill>
                  <a:srgbClr val="073F76"/>
                </a:solidFill>
                <a:latin typeface="Arial" panose="020B0604020202020204" pitchFamily="34" charset="0"/>
              </a:rPr>
              <a:t>use of AI is critical </a:t>
            </a: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- the NHS cannot address demand through human effort alone</a:t>
            </a:r>
          </a:p>
          <a:p>
            <a:pPr marL="285750" indent="-285750" defTabSz="914424"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Adoption of AI is slow - </a:t>
            </a:r>
            <a:r>
              <a:rPr lang="en-GB" b="1" spc="-40" dirty="0">
                <a:solidFill>
                  <a:srgbClr val="073F76"/>
                </a:solidFill>
                <a:latin typeface="Arial" panose="020B0604020202020204" pitchFamily="34" charset="0"/>
              </a:rPr>
              <a:t>we must accelerate delivery </a:t>
            </a: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of all aspects of the ecosystem</a:t>
            </a:r>
          </a:p>
          <a:p>
            <a:pPr marL="285750" indent="-285750" defTabSz="914424"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We could move quickly if we had the </a:t>
            </a:r>
            <a:r>
              <a:rPr lang="en-GB" b="1" spc="-40" dirty="0">
                <a:solidFill>
                  <a:srgbClr val="073F76"/>
                </a:solidFill>
                <a:latin typeface="Arial" panose="020B0604020202020204" pitchFamily="34" charset="0"/>
              </a:rPr>
              <a:t>infrastructure to deliver AI sustainably and at scale</a:t>
            </a:r>
          </a:p>
          <a:p>
            <a:pPr marL="285750" indent="-285750" defTabSz="914424"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Innovation is a complex and uncoordinated landscape - but we can </a:t>
            </a:r>
            <a:r>
              <a:rPr lang="en-GB" b="1" spc="-40" dirty="0">
                <a:solidFill>
                  <a:srgbClr val="073F76"/>
                </a:solidFill>
                <a:latin typeface="Arial" panose="020B0604020202020204" pitchFamily="34" charset="0"/>
              </a:rPr>
              <a:t>focus and amplify </a:t>
            </a: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what already exists</a:t>
            </a:r>
          </a:p>
          <a:p>
            <a:pPr marL="285750" indent="-285750" defTabSz="914424"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AI is a specialist field - we should </a:t>
            </a:r>
            <a:r>
              <a:rPr lang="en-GB" b="1" spc="-40" dirty="0">
                <a:solidFill>
                  <a:srgbClr val="073F76"/>
                </a:solidFill>
                <a:latin typeface="Arial" panose="020B0604020202020204" pitchFamily="34" charset="0"/>
              </a:rPr>
              <a:t>plug the gaps in support </a:t>
            </a: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for industry and the public sector</a:t>
            </a:r>
          </a:p>
          <a:p>
            <a:pPr marL="285750" indent="-285750" defTabSz="914424"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Scotland has a world-leading research sector - need to </a:t>
            </a:r>
            <a:r>
              <a:rPr lang="en-GB" b="1" spc="-40" dirty="0">
                <a:solidFill>
                  <a:srgbClr val="073F76"/>
                </a:solidFill>
                <a:latin typeface="Arial" panose="020B0604020202020204" pitchFamily="34" charset="0"/>
              </a:rPr>
              <a:t>convert more research into commercial opportunity</a:t>
            </a:r>
          </a:p>
          <a:p>
            <a:pPr marL="285750" indent="-285750" defTabSz="914424"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AI in health and social care is a </a:t>
            </a:r>
            <a:r>
              <a:rPr lang="en-GB" b="1" spc="-40" dirty="0">
                <a:solidFill>
                  <a:srgbClr val="073F76"/>
                </a:solidFill>
                <a:latin typeface="Arial" panose="020B0604020202020204" pitchFamily="34" charset="0"/>
              </a:rPr>
              <a:t>manageable proposition </a:t>
            </a:r>
            <a:r>
              <a:rPr lang="en-GB" spc="-40" dirty="0">
                <a:solidFill>
                  <a:srgbClr val="18899A"/>
                </a:solidFill>
                <a:latin typeface="Arial" panose="020B0604020202020204" pitchFamily="34" charset="0"/>
              </a:rPr>
              <a:t>worthy of the cluster-based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6329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62BE35-DD12-4E49-B91C-04B9713B32EA}"/>
              </a:ext>
            </a:extLst>
          </p:cNvPr>
          <p:cNvSpPr/>
          <p:nvPr/>
        </p:nvSpPr>
        <p:spPr>
          <a:xfrm>
            <a:off x="0" y="0"/>
            <a:ext cx="12192000" cy="6794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72000" rtlCol="0" anchor="ctr"/>
          <a:lstStyle/>
          <a:p>
            <a:r>
              <a:rPr lang="en-US" sz="3200" b="1" dirty="0"/>
              <a:t>What will the AI Hub do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55ABA-A1AE-E38A-1121-8E48E2F3F7E1}"/>
              </a:ext>
            </a:extLst>
          </p:cNvPr>
          <p:cNvSpPr txBox="1"/>
          <p:nvPr/>
        </p:nvSpPr>
        <p:spPr>
          <a:xfrm>
            <a:off x="1269183" y="1604650"/>
            <a:ext cx="4436385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Design health &amp; care AI innovation and delivery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architecture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- once for Scotland</a:t>
            </a:r>
            <a:endParaRPr lang="en-GB" sz="1600" spc="-40">
              <a:solidFill>
                <a:srgbClr val="004685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12908-07DD-0FA8-71A2-99558CFDCD6D}"/>
              </a:ext>
            </a:extLst>
          </p:cNvPr>
          <p:cNvSpPr txBox="1"/>
          <p:nvPr/>
        </p:nvSpPr>
        <p:spPr>
          <a:xfrm>
            <a:off x="1269184" y="2465297"/>
            <a:ext cx="4436385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Deploy and manage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national AI infrastructure and platforms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 – democratising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9B78F-A598-C50A-062A-2BA3CE04D233}"/>
              </a:ext>
            </a:extLst>
          </p:cNvPr>
          <p:cNvSpPr txBox="1"/>
          <p:nvPr/>
        </p:nvSpPr>
        <p:spPr>
          <a:xfrm>
            <a:off x="1269184" y="3331043"/>
            <a:ext cx="4436385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Streamlined access to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data at scale,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for AI delivery 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– integration with research &amp; clinical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F8D43-2D2B-C9C3-5E1B-2E09466D7F6E}"/>
              </a:ext>
            </a:extLst>
          </p:cNvPr>
          <p:cNvSpPr txBox="1"/>
          <p:nvPr/>
        </p:nvSpPr>
        <p:spPr>
          <a:xfrm>
            <a:off x="1269184" y="4177808"/>
            <a:ext cx="4436385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 dirty="0">
                <a:solidFill>
                  <a:srgbClr val="004685"/>
                </a:solidFill>
                <a:latin typeface="Arial" panose="020B0604020202020204" pitchFamily="34" charset="0"/>
              </a:rPr>
              <a:t>National, full-lifecycle AI </a:t>
            </a:r>
            <a:r>
              <a:rPr lang="en-GB" sz="1600" b="1" spc="-40" dirty="0">
                <a:solidFill>
                  <a:srgbClr val="004685"/>
                </a:solidFill>
                <a:latin typeface="Arial" panose="020B0604020202020204" pitchFamily="34" charset="0"/>
              </a:rPr>
              <a:t>advisory, education and support service </a:t>
            </a:r>
            <a:r>
              <a:rPr lang="en-GB" sz="1600" spc="-40" dirty="0">
                <a:solidFill>
                  <a:srgbClr val="004685"/>
                </a:solidFill>
                <a:latin typeface="Arial" panose="020B0604020202020204" pitchFamily="34" charset="0"/>
              </a:rPr>
              <a:t>– amply existing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8205F-CDD6-5FD7-4B4F-7704525A8491}"/>
              </a:ext>
            </a:extLst>
          </p:cNvPr>
          <p:cNvSpPr txBox="1"/>
          <p:nvPr/>
        </p:nvSpPr>
        <p:spPr>
          <a:xfrm>
            <a:off x="7165195" y="3331043"/>
            <a:ext cx="4468006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Develop nationally-consistent AI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standards, protocols and toolkits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86C59-A08F-AE5F-EE1F-856B08D7EA56}"/>
              </a:ext>
            </a:extLst>
          </p:cNvPr>
          <p:cNvSpPr txBox="1"/>
          <p:nvPr/>
        </p:nvSpPr>
        <p:spPr>
          <a:xfrm>
            <a:off x="7165195" y="2465297"/>
            <a:ext cx="4468006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Help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 align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 health &amp; care organisations and innovators and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curate 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investable ideas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08C4E-519C-E8AA-A641-E3AEDA62FEEB}"/>
              </a:ext>
            </a:extLst>
          </p:cNvPr>
          <p:cNvSpPr txBox="1"/>
          <p:nvPr/>
        </p:nvSpPr>
        <p:spPr>
          <a:xfrm>
            <a:off x="7165195" y="1604650"/>
            <a:ext cx="4468006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National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pathfinder projects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, using AI to deliver against clinical and economic priorities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A228-2460-162D-3F75-310236952E64}"/>
              </a:ext>
            </a:extLst>
          </p:cNvPr>
          <p:cNvSpPr txBox="1"/>
          <p:nvPr/>
        </p:nvSpPr>
        <p:spPr>
          <a:xfrm>
            <a:off x="7165195" y="5025685"/>
            <a:ext cx="4468006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Support the development of a growing, well-funded Health &amp; Care AI ecosystem for Scotland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F675A3-A8DE-30D0-D753-1D5792544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8799" y="3331043"/>
            <a:ext cx="520700" cy="495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1C62BC4-C369-4E55-E76A-D66F061D6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1499" y="2465297"/>
            <a:ext cx="495300" cy="4953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166624-EDE6-0927-1D44-0D1A4712D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1499" y="1604650"/>
            <a:ext cx="495300" cy="482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4B497A2-468C-C887-CB1A-574AFC5424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2646" y="4177808"/>
            <a:ext cx="493006" cy="44200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8329B7F-EA8B-A48B-0E98-6E7B53060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86432" y="3331043"/>
            <a:ext cx="467606" cy="51011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E057160-9479-31A9-161C-4DD27B0B70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486432" y="2465297"/>
            <a:ext cx="467606" cy="4091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2711323-F42A-9198-A9FC-70153621D3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453535" y="1604650"/>
            <a:ext cx="533400" cy="5334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8C7537D-E57C-5D0E-BC9D-EDF0CFA657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459885" y="5025685"/>
            <a:ext cx="520700" cy="50007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F799170-4C0D-B2F1-412D-51AF4C5DBA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8799" y="5059354"/>
            <a:ext cx="519575" cy="4251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619AB0-035A-E21D-987F-BC9CB1ACA20D}"/>
              </a:ext>
            </a:extLst>
          </p:cNvPr>
          <p:cNvSpPr txBox="1"/>
          <p:nvPr/>
        </p:nvSpPr>
        <p:spPr>
          <a:xfrm>
            <a:off x="1269184" y="5025685"/>
            <a:ext cx="4436385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Work in partnership with existing organisations to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amplify, not duplicate.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0F48CC9-4D2D-72E7-C548-BF0622409C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486432" y="4194642"/>
            <a:ext cx="516121" cy="4587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A9CDD23-6CB6-D759-2D79-C863A61D9B1B}"/>
              </a:ext>
            </a:extLst>
          </p:cNvPr>
          <p:cNvSpPr txBox="1"/>
          <p:nvPr/>
        </p:nvSpPr>
        <p:spPr>
          <a:xfrm>
            <a:off x="7165195" y="4177808"/>
            <a:ext cx="4468006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914424">
              <a:defRPr/>
            </a:pP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Work with technology accelerators to </a:t>
            </a:r>
            <a:r>
              <a:rPr lang="en-GB" sz="1600" b="1" spc="-40">
                <a:solidFill>
                  <a:srgbClr val="004685"/>
                </a:solidFill>
                <a:latin typeface="Arial" panose="020B0604020202020204" pitchFamily="34" charset="0"/>
              </a:rPr>
              <a:t>build Scottish companies</a:t>
            </a:r>
            <a:r>
              <a:rPr lang="en-GB" sz="1600" spc="-40">
                <a:solidFill>
                  <a:srgbClr val="004685"/>
                </a:solidFill>
                <a:latin typeface="Arial" panose="020B0604020202020204" pitchFamily="34" charset="0"/>
              </a:rPr>
              <a:t> and attract inward investment</a:t>
            </a:r>
            <a:endParaRPr lang="en-GB" sz="1600" b="1" spc="-40">
              <a:solidFill>
                <a:srgbClr val="00468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9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62BE35-DD12-4E49-B91C-04B9713B32EA}"/>
              </a:ext>
            </a:extLst>
          </p:cNvPr>
          <p:cNvSpPr/>
          <p:nvPr/>
        </p:nvSpPr>
        <p:spPr>
          <a:xfrm>
            <a:off x="0" y="0"/>
            <a:ext cx="12192000" cy="6794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72000" rtlCol="0" anchor="ctr"/>
          <a:lstStyle/>
          <a:p>
            <a:r>
              <a:rPr lang="en-US" sz="3200" b="1" dirty="0"/>
              <a:t>How can the AI Hub help</a:t>
            </a:r>
            <a:endParaRPr lang="en-US" sz="3200" b="1" dirty="0"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E40762-3605-4C3C-C5E0-9BD3A1C4DEDA}"/>
              </a:ext>
            </a:extLst>
          </p:cNvPr>
          <p:cNvGrpSpPr/>
          <p:nvPr/>
        </p:nvGrpSpPr>
        <p:grpSpPr>
          <a:xfrm>
            <a:off x="393762" y="1209883"/>
            <a:ext cx="1481073" cy="1267644"/>
            <a:chOff x="6296780" y="4099576"/>
            <a:chExt cx="1440789" cy="1295512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8A6246B3-2926-61C8-D26B-7FA35ED63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151" y="4186893"/>
              <a:ext cx="1113967" cy="11139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72D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>
                  <a:solidFill>
                    <a:srgbClr val="073F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11F2D04-A2ED-FFC4-357D-120DD3F7F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266" y="4522214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0E19EDB-FC15-FEB7-D04F-CCEA955247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96780" y="4099576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890DB5-3D74-4C56-99DA-FF63D401AC47}"/>
              </a:ext>
            </a:extLst>
          </p:cNvPr>
          <p:cNvGrpSpPr/>
          <p:nvPr/>
        </p:nvGrpSpPr>
        <p:grpSpPr>
          <a:xfrm>
            <a:off x="2063261" y="4353604"/>
            <a:ext cx="1485595" cy="1261781"/>
            <a:chOff x="6309488" y="4098208"/>
            <a:chExt cx="1445189" cy="1289520"/>
          </a:xfrm>
        </p:grpSpPr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EB2A76C9-B9EF-3BB5-7FBD-7A8E5A550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556" y="4185524"/>
              <a:ext cx="1113967" cy="11139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72D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>
                  <a:solidFill>
                    <a:srgbClr val="073F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</a:t>
              </a: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9E81846-2F38-84EE-CF28-D0AEFF632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374" y="4514854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C51A26DB-E369-14E2-1146-33D23F562D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09488" y="4098208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45B61F-A748-2F49-0373-E11CD844B2CE}"/>
              </a:ext>
            </a:extLst>
          </p:cNvPr>
          <p:cNvGrpSpPr/>
          <p:nvPr/>
        </p:nvGrpSpPr>
        <p:grpSpPr>
          <a:xfrm>
            <a:off x="3707979" y="1209883"/>
            <a:ext cx="1479734" cy="1267644"/>
            <a:chOff x="6298082" y="4099576"/>
            <a:chExt cx="1439487" cy="1295512"/>
          </a:xfrm>
        </p:grpSpPr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8A8AA5CB-687F-CEBA-165C-A852A2957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151" y="4186893"/>
              <a:ext cx="1113967" cy="11139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72D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>
                  <a:solidFill>
                    <a:srgbClr val="073F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Regulate</a:t>
              </a:r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194A66B1-CFE5-CC3E-DB8D-12088BF19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266" y="4522214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89067167-3F71-85EB-F1EE-20CA1D2091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98082" y="4099576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B64550-124D-0A4B-67BF-128B8260E5FC}"/>
              </a:ext>
            </a:extLst>
          </p:cNvPr>
          <p:cNvGrpSpPr/>
          <p:nvPr/>
        </p:nvGrpSpPr>
        <p:grpSpPr>
          <a:xfrm>
            <a:off x="5376139" y="4353604"/>
            <a:ext cx="1491456" cy="1261781"/>
            <a:chOff x="6309488" y="4098208"/>
            <a:chExt cx="1450891" cy="1289520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A9859E47-0758-EDD4-FF39-FD1393A2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258" y="4185524"/>
              <a:ext cx="1113967" cy="11139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8899A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>
                  <a:solidFill>
                    <a:srgbClr val="073F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AAA14B3D-0FD9-D1D9-2004-80C40448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076" y="4514854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097F849-3E1F-BD8E-0125-99F6BD7B66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09488" y="4098208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420D5A-E903-02CD-3211-7DB2ECA10692}"/>
              </a:ext>
            </a:extLst>
          </p:cNvPr>
          <p:cNvGrpSpPr/>
          <p:nvPr/>
        </p:nvGrpSpPr>
        <p:grpSpPr>
          <a:xfrm>
            <a:off x="7020859" y="1209883"/>
            <a:ext cx="1479734" cy="1267644"/>
            <a:chOff x="6298082" y="4099576"/>
            <a:chExt cx="1439487" cy="1295512"/>
          </a:xfrm>
        </p:grpSpPr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01B06118-60A9-26DB-7E92-0D7F777C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150" y="4186893"/>
              <a:ext cx="1113967" cy="11139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8899A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>
                  <a:solidFill>
                    <a:srgbClr val="073F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Adopt</a:t>
              </a: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021E1634-D121-6A9A-60C9-AE571E17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266" y="4522214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4010AD2D-3B0B-DB8A-E335-D030874FEE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98082" y="4099576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910513-7766-E1A1-0839-5D3F3702D401}"/>
              </a:ext>
            </a:extLst>
          </p:cNvPr>
          <p:cNvGrpSpPr/>
          <p:nvPr/>
        </p:nvGrpSpPr>
        <p:grpSpPr>
          <a:xfrm>
            <a:off x="8675960" y="4372566"/>
            <a:ext cx="1487557" cy="1274127"/>
            <a:chOff x="6296780" y="4098208"/>
            <a:chExt cx="1447097" cy="1302138"/>
          </a:xfrm>
        </p:grpSpPr>
        <p:sp>
          <p:nvSpPr>
            <p:cNvPr id="46" name="Oval 22">
              <a:extLst>
                <a:ext uri="{FF2B5EF4-FFF2-40B4-BE49-F238E27FC236}">
                  <a16:creationId xmlns:a16="http://schemas.microsoft.com/office/drawing/2014/main" id="{3AF0B9C0-85CD-5807-9020-4AA595A01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757" y="4191515"/>
              <a:ext cx="1113967" cy="11139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496882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b="1">
                  <a:solidFill>
                    <a:srgbClr val="073F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</a:t>
              </a:r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7F4C9B43-C9DE-83FF-1D41-0C1B4D8C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574" y="4527472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FB8FB1B7-C53A-57BB-E6E3-AEBDCEDAD2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96780" y="4098208"/>
              <a:ext cx="768303" cy="872874"/>
            </a:xfrm>
            <a:custGeom>
              <a:avLst/>
              <a:gdLst>
                <a:gd name="T0" fmla="*/ 166 w 198"/>
                <a:gd name="T1" fmla="*/ 3 h 225"/>
                <a:gd name="T2" fmla="*/ 161 w 198"/>
                <a:gd name="T3" fmla="*/ 1 h 225"/>
                <a:gd name="T4" fmla="*/ 159 w 198"/>
                <a:gd name="T5" fmla="*/ 6 h 225"/>
                <a:gd name="T6" fmla="*/ 159 w 198"/>
                <a:gd name="T7" fmla="*/ 6 h 225"/>
                <a:gd name="T8" fmla="*/ 71 w 198"/>
                <a:gd name="T9" fmla="*/ 205 h 225"/>
                <a:gd name="T10" fmla="*/ 4 w 198"/>
                <a:gd name="T11" fmla="*/ 215 h 225"/>
                <a:gd name="T12" fmla="*/ 0 w 198"/>
                <a:gd name="T13" fmla="*/ 219 h 225"/>
                <a:gd name="T14" fmla="*/ 4 w 198"/>
                <a:gd name="T15" fmla="*/ 223 h 225"/>
                <a:gd name="T16" fmla="*/ 74 w 198"/>
                <a:gd name="T17" fmla="*/ 212 h 225"/>
                <a:gd name="T18" fmla="*/ 166 w 198"/>
                <a:gd name="T1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25">
                  <a:moveTo>
                    <a:pt x="166" y="3"/>
                  </a:moveTo>
                  <a:cubicBezTo>
                    <a:pt x="165" y="1"/>
                    <a:pt x="163" y="0"/>
                    <a:pt x="161" y="1"/>
                  </a:cubicBezTo>
                  <a:cubicBezTo>
                    <a:pt x="159" y="1"/>
                    <a:pt x="158" y="4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90" y="85"/>
                    <a:pt x="150" y="175"/>
                    <a:pt x="71" y="205"/>
                  </a:cubicBezTo>
                  <a:cubicBezTo>
                    <a:pt x="50" y="213"/>
                    <a:pt x="27" y="217"/>
                    <a:pt x="4" y="215"/>
                  </a:cubicBezTo>
                  <a:cubicBezTo>
                    <a:pt x="2" y="215"/>
                    <a:pt x="0" y="217"/>
                    <a:pt x="0" y="219"/>
                  </a:cubicBezTo>
                  <a:cubicBezTo>
                    <a:pt x="0" y="221"/>
                    <a:pt x="2" y="223"/>
                    <a:pt x="4" y="223"/>
                  </a:cubicBezTo>
                  <a:cubicBezTo>
                    <a:pt x="28" y="225"/>
                    <a:pt x="51" y="221"/>
                    <a:pt x="74" y="212"/>
                  </a:cubicBezTo>
                  <a:cubicBezTo>
                    <a:pt x="157" y="180"/>
                    <a:pt x="198" y="87"/>
                    <a:pt x="166" y="3"/>
                  </a:cubicBezTo>
                  <a:close/>
                </a:path>
              </a:pathLst>
            </a:custGeom>
            <a:solidFill>
              <a:srgbClr val="004685"/>
            </a:solidFill>
            <a:ln w="9525">
              <a:solidFill>
                <a:srgbClr val="1889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253078A-233C-CAFA-5564-492A63B3EBB3}"/>
              </a:ext>
            </a:extLst>
          </p:cNvPr>
          <p:cNvCxnSpPr>
            <a:cxnSpLocks/>
          </p:cNvCxnSpPr>
          <p:nvPr/>
        </p:nvCxnSpPr>
        <p:spPr>
          <a:xfrm flipV="1">
            <a:off x="1101005" y="3380524"/>
            <a:ext cx="9056032" cy="30770"/>
          </a:xfrm>
          <a:prstGeom prst="straightConnector1">
            <a:avLst/>
          </a:prstGeom>
          <a:ln w="57150">
            <a:solidFill>
              <a:srgbClr val="073F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EFC1CC2-B496-1267-4FBF-09232E69BB42}"/>
              </a:ext>
            </a:extLst>
          </p:cNvPr>
          <p:cNvCxnSpPr>
            <a:cxnSpLocks/>
            <a:endCxn id="27" idx="7"/>
          </p:cNvCxnSpPr>
          <p:nvPr/>
        </p:nvCxnSpPr>
        <p:spPr>
          <a:xfrm flipV="1">
            <a:off x="1101005" y="2469938"/>
            <a:ext cx="0" cy="941356"/>
          </a:xfrm>
          <a:prstGeom prst="line">
            <a:avLst/>
          </a:prstGeom>
          <a:ln w="38100">
            <a:solidFill>
              <a:srgbClr val="073F7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952C78-6891-AAD8-A19C-A129FAB2F364}"/>
              </a:ext>
            </a:extLst>
          </p:cNvPr>
          <p:cNvCxnSpPr>
            <a:cxnSpLocks/>
            <a:endCxn id="35" idx="7"/>
          </p:cNvCxnSpPr>
          <p:nvPr/>
        </p:nvCxnSpPr>
        <p:spPr>
          <a:xfrm flipV="1">
            <a:off x="4413885" y="2469938"/>
            <a:ext cx="2" cy="928560"/>
          </a:xfrm>
          <a:prstGeom prst="line">
            <a:avLst/>
          </a:prstGeom>
          <a:ln w="38100">
            <a:solidFill>
              <a:srgbClr val="073F7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0E4015-97D6-914A-C4AC-04EEE0E4B25B}"/>
              </a:ext>
            </a:extLst>
          </p:cNvPr>
          <p:cNvCxnSpPr>
            <a:cxnSpLocks/>
            <a:endCxn id="43" idx="7"/>
          </p:cNvCxnSpPr>
          <p:nvPr/>
        </p:nvCxnSpPr>
        <p:spPr>
          <a:xfrm flipV="1">
            <a:off x="7726767" y="2469938"/>
            <a:ext cx="0" cy="928560"/>
          </a:xfrm>
          <a:prstGeom prst="line">
            <a:avLst/>
          </a:prstGeom>
          <a:ln w="38100">
            <a:solidFill>
              <a:srgbClr val="073F7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51E3FA-715A-6D25-C3BC-B5C88B0F1E63}"/>
              </a:ext>
            </a:extLst>
          </p:cNvPr>
          <p:cNvCxnSpPr>
            <a:cxnSpLocks/>
            <a:stCxn id="32" idx="7"/>
          </p:cNvCxnSpPr>
          <p:nvPr/>
        </p:nvCxnSpPr>
        <p:spPr>
          <a:xfrm flipH="1" flipV="1">
            <a:off x="2837095" y="3411294"/>
            <a:ext cx="2" cy="949903"/>
          </a:xfrm>
          <a:prstGeom prst="line">
            <a:avLst/>
          </a:prstGeom>
          <a:ln w="38100">
            <a:solidFill>
              <a:srgbClr val="073F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2668F52-65E8-F728-843B-823B01F39449}"/>
              </a:ext>
            </a:extLst>
          </p:cNvPr>
          <p:cNvCxnSpPr>
            <a:cxnSpLocks/>
            <a:stCxn id="40" idx="7"/>
          </p:cNvCxnSpPr>
          <p:nvPr/>
        </p:nvCxnSpPr>
        <p:spPr>
          <a:xfrm flipV="1">
            <a:off x="6149968" y="3398498"/>
            <a:ext cx="9" cy="962698"/>
          </a:xfrm>
          <a:prstGeom prst="line">
            <a:avLst/>
          </a:prstGeom>
          <a:ln w="38100">
            <a:solidFill>
              <a:srgbClr val="073F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EB79CD-F0A2-820C-20B0-A41591D1C22A}"/>
              </a:ext>
            </a:extLst>
          </p:cNvPr>
          <p:cNvCxnSpPr>
            <a:cxnSpLocks/>
            <a:stCxn id="48" idx="5"/>
          </p:cNvCxnSpPr>
          <p:nvPr/>
        </p:nvCxnSpPr>
        <p:spPr>
          <a:xfrm flipV="1">
            <a:off x="9449792" y="3380524"/>
            <a:ext cx="2" cy="1030003"/>
          </a:xfrm>
          <a:prstGeom prst="line">
            <a:avLst/>
          </a:prstGeom>
          <a:ln w="38100">
            <a:solidFill>
              <a:srgbClr val="073F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9B6AB20-14A0-A93A-D2AC-24BFE5F3FFA4}"/>
              </a:ext>
            </a:extLst>
          </p:cNvPr>
          <p:cNvSpPr txBox="1"/>
          <p:nvPr/>
        </p:nvSpPr>
        <p:spPr>
          <a:xfrm>
            <a:off x="1853959" y="1175263"/>
            <a:ext cx="1886067" cy="20313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Research advice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Federated learning platform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Orchestration within international federated network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Access to data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Research partner matching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Demand matching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Funds matching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F9D3AD-0D7A-0DD4-DF4F-5996950240C9}"/>
              </a:ext>
            </a:extLst>
          </p:cNvPr>
          <p:cNvSpPr txBox="1"/>
          <p:nvPr/>
        </p:nvSpPr>
        <p:spPr>
          <a:xfrm>
            <a:off x="5165729" y="1175263"/>
            <a:ext cx="1887183" cy="166199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Regulation advice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Near-clinical simulation platform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Access to data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Priority access to notified body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Sponsor matching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Investor and funds matching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02A27D-D224-56D1-D482-D2DADD0496B3}"/>
              </a:ext>
            </a:extLst>
          </p:cNvPr>
          <p:cNvSpPr txBox="1"/>
          <p:nvPr/>
        </p:nvSpPr>
        <p:spPr>
          <a:xfrm>
            <a:off x="8483360" y="1175263"/>
            <a:ext cx="1882424" cy="12926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Procurement and adoption advice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Deployment platforms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Link to procurement pathway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Link to adoption pathway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endParaRPr lang="en-GB" sz="1200" spc="-40">
              <a:solidFill>
                <a:srgbClr val="004685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0EB0CB-D58F-586F-245F-3DF60519DF21}"/>
              </a:ext>
            </a:extLst>
          </p:cNvPr>
          <p:cNvSpPr txBox="1"/>
          <p:nvPr/>
        </p:nvSpPr>
        <p:spPr>
          <a:xfrm>
            <a:off x="3523433" y="4361197"/>
            <a:ext cx="1958050" cy="184665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Product and roadmap advice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Systems and clinical context advice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Near-clinical simulation platform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Access to data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Partner, investor and funds matching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Business support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FCF1B5-0C7D-F41A-6079-F478881D058D}"/>
              </a:ext>
            </a:extLst>
          </p:cNvPr>
          <p:cNvSpPr txBox="1"/>
          <p:nvPr/>
        </p:nvSpPr>
        <p:spPr>
          <a:xfrm>
            <a:off x="6829341" y="4361197"/>
            <a:ext cx="1886067" cy="14773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Evaluation and trials advice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Evaluation platform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Access to curated benchmark data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Sponsor and site matching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Investor and funds matching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62E326-85DD-014F-A64D-FD7413AD429B}"/>
              </a:ext>
            </a:extLst>
          </p:cNvPr>
          <p:cNvSpPr txBox="1"/>
          <p:nvPr/>
        </p:nvSpPr>
        <p:spPr>
          <a:xfrm>
            <a:off x="10118287" y="4361197"/>
            <a:ext cx="1886067" cy="166199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Post-implementation surveillance advice, monitoring and feedback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National scale-out orchestration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Link to export and growth pathways</a:t>
            </a:r>
          </a:p>
          <a:p>
            <a:pPr marL="198438" indent="-198438" defTabSz="914424">
              <a:buFont typeface="Wingdings" pitchFamily="2" charset="2"/>
              <a:buChar char="§"/>
              <a:defRPr/>
            </a:pPr>
            <a:r>
              <a:rPr lang="en-GB" sz="1200" spc="-40">
                <a:solidFill>
                  <a:srgbClr val="004685"/>
                </a:solidFill>
                <a:latin typeface="Arial" panose="020B0604020202020204" pitchFamily="34" charset="0"/>
              </a:rPr>
              <a:t>Investor and funds matching</a:t>
            </a:r>
          </a:p>
        </p:txBody>
      </p:sp>
    </p:spTree>
    <p:extLst>
      <p:ext uri="{BB962C8B-B14F-4D97-AF65-F5344CB8AC3E}">
        <p14:creationId xmlns:p14="http://schemas.microsoft.com/office/powerpoint/2010/main" val="359311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A261E9-6611-854E-8A5C-4620B95E3786}"/>
              </a:ext>
            </a:extLst>
          </p:cNvPr>
          <p:cNvSpPr/>
          <p:nvPr/>
        </p:nvSpPr>
        <p:spPr>
          <a:xfrm>
            <a:off x="11764" y="0"/>
            <a:ext cx="12192000" cy="6858000"/>
          </a:xfrm>
          <a:prstGeom prst="rect">
            <a:avLst/>
          </a:prstGeom>
          <a:solidFill>
            <a:srgbClr val="074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4"/>
          <p:cNvSpPr txBox="1"/>
          <p:nvPr/>
        </p:nvSpPr>
        <p:spPr>
          <a:xfrm>
            <a:off x="11764" y="994361"/>
            <a:ext cx="12168472" cy="209288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496888" algn="ctr" defTabSz="609630"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Thank you!</a:t>
            </a:r>
          </a:p>
          <a:p>
            <a:pPr algn="ctr" defTabSz="609630">
              <a:defRPr/>
            </a:pPr>
            <a:endParaRPr lang="en-US" sz="4800" b="1" dirty="0">
              <a:solidFill>
                <a:prstClr val="white"/>
              </a:solidFill>
              <a:latin typeface="Calibri"/>
            </a:endParaRPr>
          </a:p>
          <a:p>
            <a:pPr algn="ctr" defTabSz="609630">
              <a:defRPr/>
            </a:pP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3F9B70-6011-06FA-47A9-A6C3F959C0BE}"/>
              </a:ext>
            </a:extLst>
          </p:cNvPr>
          <p:cNvGrpSpPr/>
          <p:nvPr/>
        </p:nvGrpSpPr>
        <p:grpSpPr>
          <a:xfrm>
            <a:off x="1405856" y="2862608"/>
            <a:ext cx="6109761" cy="2133279"/>
            <a:chOff x="3270907" y="2862608"/>
            <a:chExt cx="6109761" cy="21332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591E1C-EFB2-B049-AA13-EDE804B0AE37}"/>
                </a:ext>
              </a:extLst>
            </p:cNvPr>
            <p:cNvSpPr txBox="1"/>
            <p:nvPr/>
          </p:nvSpPr>
          <p:spPr>
            <a:xfrm>
              <a:off x="5489743" y="3087242"/>
              <a:ext cx="3890925" cy="1831271"/>
            </a:xfrm>
            <a:prstGeom prst="rect">
              <a:avLst/>
            </a:prstGeom>
            <a:noFill/>
          </p:spPr>
          <p:txBody>
            <a:bodyPr wrap="square" lIns="180000" tIns="0" rIns="36000" bIns="0" rtlCol="0">
              <a:spAutoFit/>
            </a:bodyPr>
            <a:lstStyle/>
            <a:p>
              <a:pPr defTabSz="609630">
                <a:spcAft>
                  <a:spcPts val="60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JD Blackwood</a:t>
              </a:r>
            </a:p>
            <a:p>
              <a:pPr defTabSz="609630">
                <a:defRPr/>
              </a:pPr>
              <a:r>
                <a:rPr lang="en-US" dirty="0">
                  <a:solidFill>
                    <a:schemeClr val="bg1"/>
                  </a:solidFill>
                </a:rPr>
                <a:t>SHIP AI Lead</a:t>
              </a:r>
            </a:p>
            <a:p>
              <a:pPr defTabSz="609630">
                <a:defRPr/>
              </a:pPr>
              <a:endParaRPr lang="en-US" dirty="0">
                <a:solidFill>
                  <a:schemeClr val="bg1"/>
                </a:solidFill>
              </a:endParaRPr>
            </a:p>
            <a:p>
              <a:pPr defTabSz="609630">
                <a:defRPr/>
              </a:pPr>
              <a:r>
                <a:rPr lang="en-US" dirty="0" err="1">
                  <a:solidFill>
                    <a:schemeClr val="bg1"/>
                  </a:solidFill>
                </a:rPr>
                <a:t>james.blackwood@ggc.scot.nhs.uk</a:t>
              </a:r>
              <a:endParaRPr lang="en-US" dirty="0">
                <a:solidFill>
                  <a:schemeClr val="bg1"/>
                </a:solidFill>
              </a:endParaRPr>
            </a:p>
            <a:p>
              <a:pPr defTabSz="609630">
                <a:defRPr/>
              </a:pPr>
              <a:r>
                <a:rPr lang="en-US" dirty="0" err="1">
                  <a:solidFill>
                    <a:schemeClr val="bg1"/>
                  </a:solidFill>
                </a:rPr>
                <a:t>linkedin.com</a:t>
              </a:r>
              <a:r>
                <a:rPr lang="en-US" dirty="0">
                  <a:solidFill>
                    <a:schemeClr val="bg1"/>
                  </a:solidFill>
                </a:rPr>
                <a:t>/in/james-blackwood/</a:t>
              </a:r>
            </a:p>
            <a:p>
              <a:pPr defTabSz="60963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00C818-776A-7FFE-B907-F69DC4FB5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80" r="1280"/>
            <a:stretch/>
          </p:blipFill>
          <p:spPr>
            <a:xfrm>
              <a:off x="3270907" y="2862608"/>
              <a:ext cx="2133279" cy="2133279"/>
            </a:xfrm>
            <a:prstGeom prst="ellipse">
              <a:avLst/>
            </a:prstGeom>
            <a:ln w="73025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1A70D6-34FE-6229-DAF7-C35D35A2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03" y="2797884"/>
            <a:ext cx="2301241" cy="23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4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IP">
      <a:dk1>
        <a:srgbClr val="084783"/>
      </a:dk1>
      <a:lt1>
        <a:srgbClr val="FFFFFF"/>
      </a:lt1>
      <a:dk2>
        <a:srgbClr val="44546A"/>
      </a:dk2>
      <a:lt2>
        <a:srgbClr val="E7E6E6"/>
      </a:lt2>
      <a:accent1>
        <a:srgbClr val="058999"/>
      </a:accent1>
      <a:accent2>
        <a:srgbClr val="285883"/>
      </a:accent2>
      <a:accent3>
        <a:srgbClr val="496883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14829</TotalTime>
  <Words>420</Words>
  <Application>Microsoft Office PowerPoint</Application>
  <PresentationFormat>Widescreen</PresentationFormat>
  <Paragraphs>72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National AI Hub for Life Sciences, Health &amp; Care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Lowe</dc:creator>
  <cp:lastModifiedBy>Howitt F (Fiona)</cp:lastModifiedBy>
  <cp:revision>87</cp:revision>
  <dcterms:created xsi:type="dcterms:W3CDTF">2021-07-06T14:43:28Z</dcterms:created>
  <dcterms:modified xsi:type="dcterms:W3CDTF">2022-07-06T11:27:20Z</dcterms:modified>
</cp:coreProperties>
</file>