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slideLayouts/slideLayout17.xml" ContentType="application/vnd.openxmlformats-officedocument.presentationml.slideLayout+xml"/>
  <Override PartName="/ppt/theme/theme9.xml" ContentType="application/vnd.openxmlformats-officedocument.theme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theme/theme11.xml" ContentType="application/vnd.openxmlformats-officedocument.theme+xml"/>
  <Override PartName="/ppt/slideLayouts/slideLayout20.xml" ContentType="application/vnd.openxmlformats-officedocument.presentationml.slideLayout+xml"/>
  <Override PartName="/ppt/theme/theme12.xml" ContentType="application/vnd.openxmlformats-officedocument.theme+xml"/>
  <Override PartName="/ppt/slideLayouts/slideLayout21.xml" ContentType="application/vnd.openxmlformats-officedocument.presentationml.slideLayout+xml"/>
  <Override PartName="/ppt/theme/theme13.xml" ContentType="application/vnd.openxmlformats-officedocument.theme+xml"/>
  <Override PartName="/ppt/slideLayouts/slideLayout22.xml" ContentType="application/vnd.openxmlformats-officedocument.presentationml.slideLayout+xml"/>
  <Override PartName="/ppt/theme/theme14.xml" ContentType="application/vnd.openxmlformats-officedocument.theme+xml"/>
  <Override PartName="/ppt/slideLayouts/slideLayout23.xml" ContentType="application/vnd.openxmlformats-officedocument.presentationml.slideLayout+xml"/>
  <Override PartName="/ppt/theme/theme15.xml" ContentType="application/vnd.openxmlformats-officedocument.theme+xml"/>
  <Override PartName="/ppt/slideLayouts/slideLayout24.xml" ContentType="application/vnd.openxmlformats-officedocument.presentationml.slideLayout+xml"/>
  <Override PartName="/ppt/theme/theme1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54" r:id="rId3"/>
    <p:sldMasterId id="2147483663" r:id="rId4"/>
    <p:sldMasterId id="2147483665" r:id="rId5"/>
    <p:sldMasterId id="2147483667" r:id="rId6"/>
    <p:sldMasterId id="2147483669" r:id="rId7"/>
    <p:sldMasterId id="2147483671" r:id="rId8"/>
    <p:sldMasterId id="2147483673" r:id="rId9"/>
    <p:sldMasterId id="2147483675" r:id="rId10"/>
    <p:sldMasterId id="2147483677" r:id="rId11"/>
    <p:sldMasterId id="2147483679" r:id="rId12"/>
    <p:sldMasterId id="2147483681" r:id="rId13"/>
    <p:sldMasterId id="2147483683" r:id="rId14"/>
    <p:sldMasterId id="2147483685" r:id="rId15"/>
    <p:sldMasterId id="2147483687" r:id="rId16"/>
    <p:sldMasterId id="2147483689" r:id="rId17"/>
    <p:sldMasterId id="2147483691" r:id="rId18"/>
    <p:sldMasterId id="2147483696" r:id="rId19"/>
  </p:sldMasterIdLst>
  <p:notesMasterIdLst>
    <p:notesMasterId r:id="rId76"/>
  </p:notesMasterIdLst>
  <p:sldIdLst>
    <p:sldId id="323" r:id="rId20"/>
    <p:sldId id="258" r:id="rId21"/>
    <p:sldId id="263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259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60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61" r:id="rId57"/>
    <p:sldId id="296" r:id="rId58"/>
    <p:sldId id="297" r:id="rId59"/>
    <p:sldId id="298" r:id="rId60"/>
    <p:sldId id="299" r:id="rId61"/>
    <p:sldId id="300" r:id="rId62"/>
    <p:sldId id="301" r:id="rId63"/>
    <p:sldId id="26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4660"/>
  </p:normalViewPr>
  <p:slideViewPr>
    <p:cSldViewPr snapToGrid="0">
      <p:cViewPr>
        <p:scale>
          <a:sx n="66" d="100"/>
          <a:sy n="66" d="100"/>
        </p:scale>
        <p:origin x="556" y="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16" Type="http://schemas.openxmlformats.org/officeDocument/2006/relationships/slideMaster" Target="slideMasters/slideMaster15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4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8.xml"/><Relationship Id="rId14" Type="http://schemas.openxmlformats.org/officeDocument/2006/relationships/slideMaster" Target="slideMasters/slideMaster13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7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12" Type="http://schemas.openxmlformats.org/officeDocument/2006/relationships/slideMaster" Target="slideMasters/slideMaster11.xml"/><Relationship Id="rId17" Type="http://schemas.openxmlformats.org/officeDocument/2006/relationships/slideMaster" Target="slideMasters/slideMaster16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Master" Target="slideMasters/slideMaster14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3" Type="http://schemas.openxmlformats.org/officeDocument/2006/relationships/slideMaster" Target="slideMasters/slideMaster12.xml"/><Relationship Id="rId18" Type="http://schemas.openxmlformats.org/officeDocument/2006/relationships/slideMaster" Target="slideMasters/slideMaster17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6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laire\AppData\Local\Temp\OPAT%20-%20ANALYSES%20-%20MASTERFILE%20-%20v25%20-%20February%202015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lackga\Documents\Gail\HaH\Stats%202019%20populat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lackga\Documents\Gail\HaH\Database\HaH%20Patient%20Databas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lackga\Documents\Gail\HaH\Database\HaH%20Patient%20Databas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lackga\Downloads\IR370950_LOS_SpecificConditions_Response2_2019-2022_JM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lackga\Downloads\IR370950_LOS_SpecificConditions_Response2_2019-2022_JM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lackga\Documents\Gail\HaH\Database\HaH%20Patient%20Databas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01935964259085E-2"/>
          <c:y val="0.16433594490265888"/>
          <c:w val="0.79970215934474997"/>
          <c:h val="0.62237868495049764"/>
        </c:manualLayout>
      </c:layout>
      <c:lineChart>
        <c:grouping val="standard"/>
        <c:varyColors val="0"/>
        <c:ser>
          <c:idx val="0"/>
          <c:order val="0"/>
          <c:tx>
            <c:strRef>
              <c:f>'[OPAT - ANALYSES - MASTERFILE - v25 - February 2015.xls]TABLES - DATA'!$A$9</c:f>
              <c:strCache>
                <c:ptCount val="1"/>
                <c:pt idx="0">
                  <c:v>Cumulative Total Anticipated Activity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elete val="1"/>
          </c:dLbls>
          <c:cat>
            <c:numRef>
              <c:f>'[OPAT - ANALYSES - MASTERFILE - v25 - February 2015.xls]TABLES - DATA'!$N$8:$AJ$8</c:f>
              <c:numCache>
                <c:formatCode>mmm\-yy</c:formatCode>
                <c:ptCount val="23"/>
                <c:pt idx="0">
                  <c:v>41365</c:v>
                </c:pt>
                <c:pt idx="1">
                  <c:v>41395</c:v>
                </c:pt>
                <c:pt idx="2">
                  <c:v>41426</c:v>
                </c:pt>
                <c:pt idx="3">
                  <c:v>41456</c:v>
                </c:pt>
                <c:pt idx="4">
                  <c:v>41487</c:v>
                </c:pt>
                <c:pt idx="5">
                  <c:v>41518</c:v>
                </c:pt>
                <c:pt idx="6">
                  <c:v>41548</c:v>
                </c:pt>
                <c:pt idx="7">
                  <c:v>41579</c:v>
                </c:pt>
                <c:pt idx="8">
                  <c:v>41609</c:v>
                </c:pt>
                <c:pt idx="9">
                  <c:v>41640</c:v>
                </c:pt>
                <c:pt idx="10">
                  <c:v>41671</c:v>
                </c:pt>
                <c:pt idx="11">
                  <c:v>41699</c:v>
                </c:pt>
                <c:pt idx="12">
                  <c:v>41730</c:v>
                </c:pt>
                <c:pt idx="13">
                  <c:v>41760</c:v>
                </c:pt>
                <c:pt idx="14">
                  <c:v>41791</c:v>
                </c:pt>
                <c:pt idx="15">
                  <c:v>41821</c:v>
                </c:pt>
                <c:pt idx="16">
                  <c:v>41852</c:v>
                </c:pt>
                <c:pt idx="17">
                  <c:v>41883</c:v>
                </c:pt>
                <c:pt idx="18">
                  <c:v>41913</c:v>
                </c:pt>
                <c:pt idx="19">
                  <c:v>41944</c:v>
                </c:pt>
                <c:pt idx="20">
                  <c:v>41974</c:v>
                </c:pt>
                <c:pt idx="21">
                  <c:v>42005</c:v>
                </c:pt>
                <c:pt idx="22">
                  <c:v>42036</c:v>
                </c:pt>
              </c:numCache>
            </c:numRef>
          </c:cat>
          <c:val>
            <c:numRef>
              <c:f>'[OPAT - ANALYSES - MASTERFILE - v25 - February 2015.xls]TABLES - DATA'!$N$9:$AJ$9</c:f>
              <c:numCache>
                <c:formatCode>#,##0_);[Red]\(#,##0\)</c:formatCode>
                <c:ptCount val="23"/>
                <c:pt idx="0">
                  <c:v>3549</c:v>
                </c:pt>
                <c:pt idx="1">
                  <c:v>3822</c:v>
                </c:pt>
                <c:pt idx="2">
                  <c:v>4095</c:v>
                </c:pt>
                <c:pt idx="3">
                  <c:v>4368</c:v>
                </c:pt>
                <c:pt idx="4">
                  <c:v>4641</c:v>
                </c:pt>
                <c:pt idx="5">
                  <c:v>4914</c:v>
                </c:pt>
                <c:pt idx="6">
                  <c:v>5187</c:v>
                </c:pt>
                <c:pt idx="7">
                  <c:v>5460</c:v>
                </c:pt>
                <c:pt idx="8">
                  <c:v>5733</c:v>
                </c:pt>
                <c:pt idx="9">
                  <c:v>6006</c:v>
                </c:pt>
                <c:pt idx="10">
                  <c:v>6279</c:v>
                </c:pt>
                <c:pt idx="11">
                  <c:v>6552</c:v>
                </c:pt>
                <c:pt idx="12">
                  <c:v>6825</c:v>
                </c:pt>
                <c:pt idx="13">
                  <c:v>7098</c:v>
                </c:pt>
                <c:pt idx="14">
                  <c:v>7371</c:v>
                </c:pt>
                <c:pt idx="15">
                  <c:v>7644</c:v>
                </c:pt>
                <c:pt idx="16">
                  <c:v>7917</c:v>
                </c:pt>
                <c:pt idx="17">
                  <c:v>8190</c:v>
                </c:pt>
                <c:pt idx="18">
                  <c:v>8463</c:v>
                </c:pt>
                <c:pt idx="19">
                  <c:v>8736</c:v>
                </c:pt>
                <c:pt idx="20">
                  <c:v>9009</c:v>
                </c:pt>
                <c:pt idx="21">
                  <c:v>9282</c:v>
                </c:pt>
                <c:pt idx="22">
                  <c:v>9555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4C-4B7B-BE34-AED18D2B589D}"/>
            </c:ext>
          </c:extLst>
        </c:ser>
        <c:ser>
          <c:idx val="1"/>
          <c:order val="1"/>
          <c:tx>
            <c:strRef>
              <c:f>'[OPAT - ANALYSES - MASTERFILE - v25 - February 2015.xls]TABLES - DATA'!$A$10</c:f>
              <c:strCache>
                <c:ptCount val="1"/>
                <c:pt idx="0">
                  <c:v>Cumulative Actual Activity</c:v>
                </c:pt>
              </c:strCache>
            </c:strRef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dLbls>
            <c:delete val="1"/>
          </c:dLbls>
          <c:cat>
            <c:numRef>
              <c:f>'[OPAT - ANALYSES - MASTERFILE - v25 - February 2015.xls]TABLES - DATA'!$N$8:$AJ$8</c:f>
              <c:numCache>
                <c:formatCode>mmm\-yy</c:formatCode>
                <c:ptCount val="23"/>
                <c:pt idx="0">
                  <c:v>41365</c:v>
                </c:pt>
                <c:pt idx="1">
                  <c:v>41395</c:v>
                </c:pt>
                <c:pt idx="2">
                  <c:v>41426</c:v>
                </c:pt>
                <c:pt idx="3">
                  <c:v>41456</c:v>
                </c:pt>
                <c:pt idx="4">
                  <c:v>41487</c:v>
                </c:pt>
                <c:pt idx="5">
                  <c:v>41518</c:v>
                </c:pt>
                <c:pt idx="6">
                  <c:v>41548</c:v>
                </c:pt>
                <c:pt idx="7">
                  <c:v>41579</c:v>
                </c:pt>
                <c:pt idx="8">
                  <c:v>41609</c:v>
                </c:pt>
                <c:pt idx="9">
                  <c:v>41640</c:v>
                </c:pt>
                <c:pt idx="10">
                  <c:v>41671</c:v>
                </c:pt>
                <c:pt idx="11">
                  <c:v>41699</c:v>
                </c:pt>
                <c:pt idx="12">
                  <c:v>41730</c:v>
                </c:pt>
                <c:pt idx="13">
                  <c:v>41760</c:v>
                </c:pt>
                <c:pt idx="14">
                  <c:v>41791</c:v>
                </c:pt>
                <c:pt idx="15">
                  <c:v>41821</c:v>
                </c:pt>
                <c:pt idx="16">
                  <c:v>41852</c:v>
                </c:pt>
                <c:pt idx="17">
                  <c:v>41883</c:v>
                </c:pt>
                <c:pt idx="18">
                  <c:v>41913</c:v>
                </c:pt>
                <c:pt idx="19">
                  <c:v>41944</c:v>
                </c:pt>
                <c:pt idx="20">
                  <c:v>41974</c:v>
                </c:pt>
                <c:pt idx="21">
                  <c:v>42005</c:v>
                </c:pt>
                <c:pt idx="22">
                  <c:v>42036</c:v>
                </c:pt>
              </c:numCache>
            </c:numRef>
          </c:cat>
          <c:val>
            <c:numRef>
              <c:f>'[OPAT - ANALYSES - MASTERFILE - v25 - February 2015.xls]TABLES - DATA'!$N$10:$AJ$10</c:f>
              <c:numCache>
                <c:formatCode>#,##0_);[Red]\(#,##0\)</c:formatCode>
                <c:ptCount val="23"/>
                <c:pt idx="0">
                  <c:v>4935</c:v>
                </c:pt>
                <c:pt idx="1">
                  <c:v>5381</c:v>
                </c:pt>
                <c:pt idx="2">
                  <c:v>5710</c:v>
                </c:pt>
                <c:pt idx="3">
                  <c:v>6076</c:v>
                </c:pt>
                <c:pt idx="4">
                  <c:v>6529</c:v>
                </c:pt>
                <c:pt idx="5">
                  <c:v>6882</c:v>
                </c:pt>
                <c:pt idx="6">
                  <c:v>7297</c:v>
                </c:pt>
                <c:pt idx="7">
                  <c:v>7629</c:v>
                </c:pt>
                <c:pt idx="8">
                  <c:v>8126</c:v>
                </c:pt>
                <c:pt idx="9">
                  <c:v>8597</c:v>
                </c:pt>
                <c:pt idx="10">
                  <c:v>9074</c:v>
                </c:pt>
                <c:pt idx="11">
                  <c:v>9551</c:v>
                </c:pt>
                <c:pt idx="12">
                  <c:v>10101</c:v>
                </c:pt>
                <c:pt idx="13">
                  <c:v>10677</c:v>
                </c:pt>
                <c:pt idx="14">
                  <c:v>11497</c:v>
                </c:pt>
                <c:pt idx="15">
                  <c:v>12148</c:v>
                </c:pt>
                <c:pt idx="16">
                  <c:v>12787</c:v>
                </c:pt>
                <c:pt idx="17">
                  <c:v>13399</c:v>
                </c:pt>
                <c:pt idx="18">
                  <c:v>13987</c:v>
                </c:pt>
                <c:pt idx="19">
                  <c:v>14391</c:v>
                </c:pt>
                <c:pt idx="20">
                  <c:v>15020</c:v>
                </c:pt>
                <c:pt idx="21">
                  <c:v>15545</c:v>
                </c:pt>
                <c:pt idx="22">
                  <c:v>16053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F4C-4B7B-BE34-AED18D2B58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3446144"/>
        <c:axId val="93448448"/>
      </c:lineChart>
      <c:dateAx>
        <c:axId val="93446144"/>
        <c:scaling>
          <c:orientation val="minMax"/>
        </c:scaling>
        <c:delete val="1"/>
        <c:axPos val="b"/>
        <c:numFmt formatCode="mmm\-yy" sourceLinked="0"/>
        <c:majorTickMark val="out"/>
        <c:minorTickMark val="none"/>
        <c:tickLblPos val="none"/>
        <c:crossAx val="93448448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93448448"/>
        <c:scaling>
          <c:orientation val="minMax"/>
        </c:scaling>
        <c:delete val="0"/>
        <c:axPos val="l"/>
        <c:numFmt formatCode="#,##0_);[Red]\(#,##0\)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34461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Age Demographics (2019)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Sheet1!$D$16</c:f>
              <c:strCache>
                <c:ptCount val="1"/>
                <c:pt idx="0">
                  <c:v>Western Isles</c:v>
                </c:pt>
              </c:strCache>
            </c:strRef>
          </c:tx>
          <c:invertIfNegative val="0"/>
          <c:cat>
            <c:strRef>
              <c:f>Sheet1!$C$17:$C$20</c:f>
              <c:strCache>
                <c:ptCount val="4"/>
                <c:pt idx="0">
                  <c:v>0-18</c:v>
                </c:pt>
                <c:pt idx="1">
                  <c:v>19-64</c:v>
                </c:pt>
                <c:pt idx="2">
                  <c:v>&gt;65</c:v>
                </c:pt>
                <c:pt idx="3">
                  <c:v>&gt;80</c:v>
                </c:pt>
              </c:strCache>
            </c:strRef>
          </c:cat>
          <c:val>
            <c:numRef>
              <c:f>Sheet1!$D$17:$D$20</c:f>
              <c:numCache>
                <c:formatCode>General</c:formatCode>
                <c:ptCount val="4"/>
                <c:pt idx="0">
                  <c:v>18.850000000000001</c:v>
                </c:pt>
                <c:pt idx="1">
                  <c:v>55.34</c:v>
                </c:pt>
                <c:pt idx="2">
                  <c:v>25.8</c:v>
                </c:pt>
                <c:pt idx="3">
                  <c:v>7.1199999999999983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26-934B-96F3-F16BA88CF7EB}"/>
            </c:ext>
          </c:extLst>
        </c:ser>
        <c:ser>
          <c:idx val="1"/>
          <c:order val="1"/>
          <c:tx>
            <c:strRef>
              <c:f>Sheet1!$E$16</c:f>
              <c:strCache>
                <c:ptCount val="1"/>
                <c:pt idx="0">
                  <c:v>Scotland</c:v>
                </c:pt>
              </c:strCache>
            </c:strRef>
          </c:tx>
          <c:invertIfNegative val="0"/>
          <c:cat>
            <c:strRef>
              <c:f>Sheet1!$C$17:$C$20</c:f>
              <c:strCache>
                <c:ptCount val="4"/>
                <c:pt idx="0">
                  <c:v>0-18</c:v>
                </c:pt>
                <c:pt idx="1">
                  <c:v>19-64</c:v>
                </c:pt>
                <c:pt idx="2">
                  <c:v>&gt;65</c:v>
                </c:pt>
                <c:pt idx="3">
                  <c:v>&gt;80</c:v>
                </c:pt>
              </c:strCache>
            </c:strRef>
          </c:cat>
          <c:val>
            <c:numRef>
              <c:f>Sheet1!$E$17:$E$20</c:f>
              <c:numCache>
                <c:formatCode>General</c:formatCode>
                <c:ptCount val="4"/>
                <c:pt idx="0">
                  <c:v>19.87</c:v>
                </c:pt>
                <c:pt idx="1">
                  <c:v>61</c:v>
                </c:pt>
                <c:pt idx="2">
                  <c:v>19.110000000000007</c:v>
                </c:pt>
                <c:pt idx="3">
                  <c:v>4.9400000000000004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26-934B-96F3-F16BA88CF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3968256"/>
        <c:axId val="113970176"/>
      </c:barChart>
      <c:catAx>
        <c:axId val="113968256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GB"/>
                  <a:t>Age Group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113970176"/>
        <c:crosses val="autoZero"/>
        <c:auto val="1"/>
        <c:lblAlgn val="ctr"/>
        <c:lblOffset val="100"/>
        <c:noMultiLvlLbl val="0"/>
      </c:catAx>
      <c:valAx>
        <c:axId val="113970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Percentage of population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113968256"/>
        <c:crosses val="autoZero"/>
        <c:crossBetween val="between"/>
      </c:valAx>
    </c:plotArea>
    <c:legend>
      <c:legendPos val="b"/>
      <c:overlay val="0"/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800" dirty="0"/>
              <a:t>NHS WI HOSPITAL AT HOME </a:t>
            </a:r>
          </a:p>
          <a:p>
            <a:pPr>
              <a:defRPr/>
            </a:pPr>
            <a:r>
              <a:rPr lang="en-GB" sz="1800" dirty="0"/>
              <a:t>Activity snapshot April 21 - Feb 22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3360012906932393E-2"/>
          <c:y val="0.19632061857435046"/>
          <c:w val="0.89446111589874344"/>
          <c:h val="0.561556073406358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Data!$C$20</c:f>
              <c:strCache>
                <c:ptCount val="1"/>
                <c:pt idx="0">
                  <c:v>pts treated</c:v>
                </c:pt>
              </c:strCache>
            </c:strRef>
          </c:tx>
          <c:invertIfNegative val="0"/>
          <c:cat>
            <c:numRef>
              <c:f>Data!$A$32:$A$42</c:f>
              <c:numCache>
                <c:formatCode>mmm\-yy</c:formatCode>
                <c:ptCount val="11"/>
                <c:pt idx="0">
                  <c:v>44287</c:v>
                </c:pt>
                <c:pt idx="1">
                  <c:v>44317</c:v>
                </c:pt>
                <c:pt idx="2">
                  <c:v>44348</c:v>
                </c:pt>
                <c:pt idx="3">
                  <c:v>44378</c:v>
                </c:pt>
                <c:pt idx="4">
                  <c:v>44409</c:v>
                </c:pt>
                <c:pt idx="5">
                  <c:v>44440</c:v>
                </c:pt>
                <c:pt idx="6">
                  <c:v>44470</c:v>
                </c:pt>
                <c:pt idx="7">
                  <c:v>44501</c:v>
                </c:pt>
                <c:pt idx="8">
                  <c:v>44531</c:v>
                </c:pt>
                <c:pt idx="9">
                  <c:v>44562</c:v>
                </c:pt>
                <c:pt idx="10">
                  <c:v>44593</c:v>
                </c:pt>
              </c:numCache>
            </c:numRef>
          </c:cat>
          <c:val>
            <c:numRef>
              <c:f>Data!$C$32:$C$42</c:f>
              <c:numCache>
                <c:formatCode>General</c:formatCode>
                <c:ptCount val="11"/>
                <c:pt idx="0">
                  <c:v>13</c:v>
                </c:pt>
                <c:pt idx="1">
                  <c:v>12</c:v>
                </c:pt>
                <c:pt idx="2">
                  <c:v>17</c:v>
                </c:pt>
                <c:pt idx="3">
                  <c:v>17</c:v>
                </c:pt>
                <c:pt idx="4">
                  <c:v>11</c:v>
                </c:pt>
                <c:pt idx="5">
                  <c:v>16</c:v>
                </c:pt>
                <c:pt idx="6">
                  <c:v>14</c:v>
                </c:pt>
                <c:pt idx="7">
                  <c:v>10</c:v>
                </c:pt>
                <c:pt idx="8">
                  <c:v>16</c:v>
                </c:pt>
                <c:pt idx="9">
                  <c:v>10</c:v>
                </c:pt>
                <c:pt idx="1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DF-7C41-8DF8-20A8EA68563B}"/>
            </c:ext>
          </c:extLst>
        </c:ser>
        <c:ser>
          <c:idx val="1"/>
          <c:order val="1"/>
          <c:tx>
            <c:strRef>
              <c:f>Data!$D$20</c:f>
              <c:strCache>
                <c:ptCount val="1"/>
                <c:pt idx="0">
                  <c:v>Bed days</c:v>
                </c:pt>
              </c:strCache>
            </c:strRef>
          </c:tx>
          <c:invertIfNegative val="0"/>
          <c:cat>
            <c:numRef>
              <c:f>Data!$A$32:$A$42</c:f>
              <c:numCache>
                <c:formatCode>mmm\-yy</c:formatCode>
                <c:ptCount val="11"/>
                <c:pt idx="0">
                  <c:v>44287</c:v>
                </c:pt>
                <c:pt idx="1">
                  <c:v>44317</c:v>
                </c:pt>
                <c:pt idx="2">
                  <c:v>44348</c:v>
                </c:pt>
                <c:pt idx="3">
                  <c:v>44378</c:v>
                </c:pt>
                <c:pt idx="4">
                  <c:v>44409</c:v>
                </c:pt>
                <c:pt idx="5">
                  <c:v>44440</c:v>
                </c:pt>
                <c:pt idx="6">
                  <c:v>44470</c:v>
                </c:pt>
                <c:pt idx="7">
                  <c:v>44501</c:v>
                </c:pt>
                <c:pt idx="8">
                  <c:v>44531</c:v>
                </c:pt>
                <c:pt idx="9">
                  <c:v>44562</c:v>
                </c:pt>
                <c:pt idx="10">
                  <c:v>44593</c:v>
                </c:pt>
              </c:numCache>
            </c:numRef>
          </c:cat>
          <c:val>
            <c:numRef>
              <c:f>Data!$D$32:$D$42</c:f>
              <c:numCache>
                <c:formatCode>General</c:formatCode>
                <c:ptCount val="11"/>
                <c:pt idx="0">
                  <c:v>53</c:v>
                </c:pt>
                <c:pt idx="1">
                  <c:v>49</c:v>
                </c:pt>
                <c:pt idx="2">
                  <c:v>129</c:v>
                </c:pt>
                <c:pt idx="3">
                  <c:v>58</c:v>
                </c:pt>
                <c:pt idx="4">
                  <c:v>81</c:v>
                </c:pt>
                <c:pt idx="5">
                  <c:v>114</c:v>
                </c:pt>
                <c:pt idx="6">
                  <c:v>60</c:v>
                </c:pt>
                <c:pt idx="7">
                  <c:v>43</c:v>
                </c:pt>
                <c:pt idx="8">
                  <c:v>123</c:v>
                </c:pt>
                <c:pt idx="9">
                  <c:v>58</c:v>
                </c:pt>
                <c:pt idx="10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DF-7C41-8DF8-20A8EA685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031232"/>
        <c:axId val="87703936"/>
      </c:barChart>
      <c:dateAx>
        <c:axId val="11403123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7703936"/>
        <c:crosses val="autoZero"/>
        <c:auto val="1"/>
        <c:lblOffset val="100"/>
        <c:baseTimeUnit val="months"/>
      </c:dateAx>
      <c:valAx>
        <c:axId val="877039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14031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7.0269904417869816E-2"/>
          <c:y val="0.89052062804068111"/>
          <c:w val="0.78180405860062108"/>
          <c:h val="0.1091160763469631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Estimated bed days per year/per 100,00 population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620828840339599"/>
          <c:y val="0.18387584967241533"/>
          <c:w val="0.76890217748626344"/>
          <c:h val="0.459545056867891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OPAT!$D$40</c:f>
              <c:strCache>
                <c:ptCount val="1"/>
                <c:pt idx="0">
                  <c:v>Per Year</c:v>
                </c:pt>
              </c:strCache>
            </c:strRef>
          </c:tx>
          <c:invertIfNegative val="0"/>
          <c:cat>
            <c:strRef>
              <c:f>OPAT!$B$52:$B$61</c:f>
              <c:strCache>
                <c:ptCount val="10"/>
                <c:pt idx="0">
                  <c:v>Health Board 1</c:v>
                </c:pt>
                <c:pt idx="1">
                  <c:v>HB 2</c:v>
                </c:pt>
                <c:pt idx="2">
                  <c:v>HB 3</c:v>
                </c:pt>
                <c:pt idx="3">
                  <c:v>HB 4</c:v>
                </c:pt>
                <c:pt idx="4">
                  <c:v>HB 5</c:v>
                </c:pt>
                <c:pt idx="5">
                  <c:v>HB 6</c:v>
                </c:pt>
                <c:pt idx="6">
                  <c:v>HB 7</c:v>
                </c:pt>
                <c:pt idx="7">
                  <c:v>HB 8</c:v>
                </c:pt>
                <c:pt idx="8">
                  <c:v>HB 9</c:v>
                </c:pt>
                <c:pt idx="9">
                  <c:v>Western Isles</c:v>
                </c:pt>
              </c:strCache>
            </c:strRef>
          </c:cat>
          <c:val>
            <c:numRef>
              <c:f>OPAT!$D$41:$D$50</c:f>
              <c:numCache>
                <c:formatCode>General</c:formatCode>
                <c:ptCount val="10"/>
                <c:pt idx="0">
                  <c:v>16000</c:v>
                </c:pt>
                <c:pt idx="1">
                  <c:v>13000</c:v>
                </c:pt>
                <c:pt idx="2">
                  <c:v>7200</c:v>
                </c:pt>
                <c:pt idx="3">
                  <c:v>7200</c:v>
                </c:pt>
                <c:pt idx="4">
                  <c:v>5800</c:v>
                </c:pt>
                <c:pt idx="5">
                  <c:v>5000</c:v>
                </c:pt>
                <c:pt idx="6">
                  <c:v>5000</c:v>
                </c:pt>
                <c:pt idx="7">
                  <c:v>4200</c:v>
                </c:pt>
                <c:pt idx="8">
                  <c:v>3800</c:v>
                </c:pt>
                <c:pt idx="9">
                  <c:v>852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68-5B4E-800A-156A53EF3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14192384"/>
        <c:axId val="114193920"/>
      </c:barChart>
      <c:lineChart>
        <c:grouping val="standard"/>
        <c:varyColors val="0"/>
        <c:ser>
          <c:idx val="1"/>
          <c:order val="1"/>
          <c:tx>
            <c:strRef>
              <c:f>OPAT!$D$51</c:f>
              <c:strCache>
                <c:ptCount val="1"/>
                <c:pt idx="0">
                  <c:v>Per 100,000 population</c:v>
                </c:pt>
              </c:strCache>
            </c:strRef>
          </c:tx>
          <c:spPr>
            <a:ln w="44450">
              <a:noFill/>
            </a:ln>
          </c:spPr>
          <c:marker>
            <c:spPr>
              <a:solidFill>
                <a:srgbClr val="FF0000"/>
              </a:solidFill>
            </c:spPr>
          </c:marker>
          <c:val>
            <c:numRef>
              <c:f>OPAT!$D$52:$D$61</c:f>
              <c:numCache>
                <c:formatCode>General</c:formatCode>
                <c:ptCount val="10"/>
                <c:pt idx="0">
                  <c:v>1400</c:v>
                </c:pt>
                <c:pt idx="1">
                  <c:v>1500</c:v>
                </c:pt>
                <c:pt idx="2">
                  <c:v>2300</c:v>
                </c:pt>
                <c:pt idx="3">
                  <c:v>1200</c:v>
                </c:pt>
                <c:pt idx="4">
                  <c:v>1800</c:v>
                </c:pt>
                <c:pt idx="5">
                  <c:v>1450</c:v>
                </c:pt>
                <c:pt idx="6">
                  <c:v>1200</c:v>
                </c:pt>
                <c:pt idx="7">
                  <c:v>650</c:v>
                </c:pt>
                <c:pt idx="8">
                  <c:v>2595</c:v>
                </c:pt>
                <c:pt idx="9">
                  <c:v>4264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68-5B4E-800A-156A53EF31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209536"/>
        <c:axId val="114195456"/>
      </c:lineChart>
      <c:catAx>
        <c:axId val="1141923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4193920"/>
        <c:crosses val="autoZero"/>
        <c:auto val="1"/>
        <c:lblAlgn val="ctr"/>
        <c:lblOffset val="100"/>
        <c:noMultiLvlLbl val="0"/>
      </c:catAx>
      <c:valAx>
        <c:axId val="1141939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4192384"/>
        <c:crosses val="autoZero"/>
        <c:crossBetween val="between"/>
      </c:valAx>
      <c:valAx>
        <c:axId val="11419545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4209536"/>
        <c:crosses val="max"/>
        <c:crossBetween val="between"/>
      </c:valAx>
      <c:catAx>
        <c:axId val="114209536"/>
        <c:scaling>
          <c:orientation val="minMax"/>
        </c:scaling>
        <c:delete val="1"/>
        <c:axPos val="b"/>
        <c:majorTickMark val="out"/>
        <c:minorTickMark val="none"/>
        <c:tickLblPos val="nextTo"/>
        <c:crossAx val="114195456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3.7635373894956449E-2"/>
          <c:y val="0.88454901470649505"/>
          <c:w val="0.90881740598668848"/>
          <c:h val="9.5676790401199863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200" dirty="0"/>
              <a:t>Condition where length of</a:t>
            </a:r>
            <a:r>
              <a:rPr lang="en-GB" sz="1200" baseline="0" dirty="0"/>
              <a:t> stay is &lt;2 days</a:t>
            </a:r>
            <a:endParaRPr lang="en-GB" sz="1200" dirty="0"/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Summary!$L$5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cat>
            <c:strRef>
              <c:f>Summary!$M$4:$P$4</c:f>
              <c:strCache>
                <c:ptCount val="4"/>
                <c:pt idx="0">
                  <c:v>Respiratory Episodes</c:v>
                </c:pt>
                <c:pt idx="1">
                  <c:v>Palliative Care Episodes</c:v>
                </c:pt>
                <c:pt idx="2">
                  <c:v>Cardiac Failure Episodes</c:v>
                </c:pt>
                <c:pt idx="3">
                  <c:v>Cellulitis Episodes</c:v>
                </c:pt>
              </c:strCache>
            </c:strRef>
          </c:cat>
          <c:val>
            <c:numRef>
              <c:f>Summary!$M$5:$P$5</c:f>
              <c:numCache>
                <c:formatCode>General</c:formatCode>
                <c:ptCount val="4"/>
                <c:pt idx="0">
                  <c:v>462</c:v>
                </c:pt>
                <c:pt idx="1">
                  <c:v>3</c:v>
                </c:pt>
                <c:pt idx="2">
                  <c:v>99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3C-8C48-B475-F63F9A90504E}"/>
            </c:ext>
          </c:extLst>
        </c:ser>
        <c:ser>
          <c:idx val="1"/>
          <c:order val="1"/>
          <c:tx>
            <c:strRef>
              <c:f>Summary!$L$6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cat>
            <c:strRef>
              <c:f>Summary!$M$4:$P$4</c:f>
              <c:strCache>
                <c:ptCount val="4"/>
                <c:pt idx="0">
                  <c:v>Respiratory Episodes</c:v>
                </c:pt>
                <c:pt idx="1">
                  <c:v>Palliative Care Episodes</c:v>
                </c:pt>
                <c:pt idx="2">
                  <c:v>Cardiac Failure Episodes</c:v>
                </c:pt>
                <c:pt idx="3">
                  <c:v>Cellulitis Episodes</c:v>
                </c:pt>
              </c:strCache>
            </c:strRef>
          </c:cat>
          <c:val>
            <c:numRef>
              <c:f>Summary!$M$6:$P$6</c:f>
              <c:numCache>
                <c:formatCode>General</c:formatCode>
                <c:ptCount val="4"/>
                <c:pt idx="0">
                  <c:v>447</c:v>
                </c:pt>
                <c:pt idx="1">
                  <c:v>1</c:v>
                </c:pt>
                <c:pt idx="2">
                  <c:v>95</c:v>
                </c:pt>
                <c:pt idx="3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3C-8C48-B475-F63F9A90504E}"/>
            </c:ext>
          </c:extLst>
        </c:ser>
        <c:ser>
          <c:idx val="2"/>
          <c:order val="2"/>
          <c:tx>
            <c:strRef>
              <c:f>Summary!$L$7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Summary!$M$4:$P$4</c:f>
              <c:strCache>
                <c:ptCount val="4"/>
                <c:pt idx="0">
                  <c:v>Respiratory Episodes</c:v>
                </c:pt>
                <c:pt idx="1">
                  <c:v>Palliative Care Episodes</c:v>
                </c:pt>
                <c:pt idx="2">
                  <c:v>Cardiac Failure Episodes</c:v>
                </c:pt>
                <c:pt idx="3">
                  <c:v>Cellulitis Episodes</c:v>
                </c:pt>
              </c:strCache>
            </c:strRef>
          </c:cat>
          <c:val>
            <c:numRef>
              <c:f>Summary!$M$7:$P$7</c:f>
              <c:numCache>
                <c:formatCode>General</c:formatCode>
                <c:ptCount val="4"/>
                <c:pt idx="0">
                  <c:v>331</c:v>
                </c:pt>
                <c:pt idx="1">
                  <c:v>2</c:v>
                </c:pt>
                <c:pt idx="2">
                  <c:v>63</c:v>
                </c:pt>
                <c:pt idx="3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3C-8C48-B475-F63F9A9050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339136"/>
        <c:axId val="63350272"/>
        <c:axId val="117400000"/>
      </c:bar3DChart>
      <c:catAx>
        <c:axId val="63339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3350272"/>
        <c:crosses val="autoZero"/>
        <c:auto val="1"/>
        <c:lblAlgn val="ctr"/>
        <c:lblOffset val="100"/>
        <c:noMultiLvlLbl val="0"/>
      </c:catAx>
      <c:valAx>
        <c:axId val="63350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3339136"/>
        <c:crosses val="autoZero"/>
        <c:crossBetween val="between"/>
      </c:valAx>
      <c:serAx>
        <c:axId val="117400000"/>
        <c:scaling>
          <c:orientation val="minMax"/>
        </c:scaling>
        <c:delete val="0"/>
        <c:axPos val="b"/>
        <c:majorTickMark val="out"/>
        <c:minorTickMark val="none"/>
        <c:tickLblPos val="nextTo"/>
        <c:crossAx val="63350272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200" dirty="0"/>
              <a:t>Condition where length of stay is &gt;2 days</a:t>
            </a:r>
          </a:p>
        </c:rich>
      </c:tx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v>2021</c:v>
          </c:tx>
          <c:invertIfNegative val="0"/>
          <c:cat>
            <c:strRef>
              <c:f>Summary!$S$4:$V$4</c:f>
              <c:strCache>
                <c:ptCount val="4"/>
                <c:pt idx="0">
                  <c:v>Respiratory Episodes</c:v>
                </c:pt>
                <c:pt idx="1">
                  <c:v>Palliative Care Episodes</c:v>
                </c:pt>
                <c:pt idx="2">
                  <c:v>Cardiac Failure Episodes</c:v>
                </c:pt>
                <c:pt idx="3">
                  <c:v>Cellulitis Episodes</c:v>
                </c:pt>
              </c:strCache>
            </c:strRef>
          </c:cat>
          <c:val>
            <c:numRef>
              <c:f>Summary!$S$5:$V$5</c:f>
              <c:numCache>
                <c:formatCode>General</c:formatCode>
                <c:ptCount val="4"/>
                <c:pt idx="0">
                  <c:v>380</c:v>
                </c:pt>
                <c:pt idx="1">
                  <c:v>3</c:v>
                </c:pt>
                <c:pt idx="2">
                  <c:v>257</c:v>
                </c:pt>
                <c:pt idx="3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FA-E849-A949-BAB03C9A7BEB}"/>
            </c:ext>
          </c:extLst>
        </c:ser>
        <c:ser>
          <c:idx val="1"/>
          <c:order val="1"/>
          <c:tx>
            <c:v>2020</c:v>
          </c:tx>
          <c:invertIfNegative val="0"/>
          <c:cat>
            <c:strRef>
              <c:f>Summary!$S$4:$V$4</c:f>
              <c:strCache>
                <c:ptCount val="4"/>
                <c:pt idx="0">
                  <c:v>Respiratory Episodes</c:v>
                </c:pt>
                <c:pt idx="1">
                  <c:v>Palliative Care Episodes</c:v>
                </c:pt>
                <c:pt idx="2">
                  <c:v>Cardiac Failure Episodes</c:v>
                </c:pt>
                <c:pt idx="3">
                  <c:v>Cellulitis Episodes</c:v>
                </c:pt>
              </c:strCache>
            </c:strRef>
          </c:cat>
          <c:val>
            <c:numRef>
              <c:f>Summary!$S$6:$V$6</c:f>
              <c:numCache>
                <c:formatCode>General</c:formatCode>
                <c:ptCount val="4"/>
                <c:pt idx="0">
                  <c:v>318</c:v>
                </c:pt>
                <c:pt idx="1">
                  <c:v>2</c:v>
                </c:pt>
                <c:pt idx="2">
                  <c:v>205</c:v>
                </c:pt>
                <c:pt idx="3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FA-E849-A949-BAB03C9A7BEB}"/>
            </c:ext>
          </c:extLst>
        </c:ser>
        <c:ser>
          <c:idx val="2"/>
          <c:order val="2"/>
          <c:tx>
            <c:v>2019</c:v>
          </c:tx>
          <c:invertIfNegative val="0"/>
          <c:cat>
            <c:strRef>
              <c:f>Summary!$S$4:$V$4</c:f>
              <c:strCache>
                <c:ptCount val="4"/>
                <c:pt idx="0">
                  <c:v>Respiratory Episodes</c:v>
                </c:pt>
                <c:pt idx="1">
                  <c:v>Palliative Care Episodes</c:v>
                </c:pt>
                <c:pt idx="2">
                  <c:v>Cardiac Failure Episodes</c:v>
                </c:pt>
                <c:pt idx="3">
                  <c:v>Cellulitis Episodes</c:v>
                </c:pt>
              </c:strCache>
            </c:strRef>
          </c:cat>
          <c:val>
            <c:numRef>
              <c:f>Summary!$S$7:$V$7</c:f>
              <c:numCache>
                <c:formatCode>General</c:formatCode>
                <c:ptCount val="4"/>
                <c:pt idx="0">
                  <c:v>397</c:v>
                </c:pt>
                <c:pt idx="1">
                  <c:v>5</c:v>
                </c:pt>
                <c:pt idx="2">
                  <c:v>218</c:v>
                </c:pt>
                <c:pt idx="3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FA-E849-A949-BAB03C9A7B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410432"/>
        <c:axId val="128614784"/>
        <c:axId val="91280256"/>
      </c:bar3DChart>
      <c:catAx>
        <c:axId val="117410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8614784"/>
        <c:crosses val="autoZero"/>
        <c:auto val="1"/>
        <c:lblAlgn val="ctr"/>
        <c:lblOffset val="100"/>
        <c:noMultiLvlLbl val="0"/>
      </c:catAx>
      <c:valAx>
        <c:axId val="1286147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410432"/>
        <c:crosses val="autoZero"/>
        <c:crossBetween val="between"/>
      </c:valAx>
      <c:serAx>
        <c:axId val="91280256"/>
        <c:scaling>
          <c:orientation val="minMax"/>
        </c:scaling>
        <c:delete val="0"/>
        <c:axPos val="b"/>
        <c:majorTickMark val="out"/>
        <c:minorTickMark val="none"/>
        <c:tickLblPos val="nextTo"/>
        <c:crossAx val="128614784"/>
        <c:crosses val="autoZero"/>
      </c:ser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400" dirty="0"/>
              <a:t>NHS WI HaH OPAT </a:t>
            </a:r>
          </a:p>
          <a:p>
            <a:pPr>
              <a:defRPr/>
            </a:pPr>
            <a:r>
              <a:rPr lang="en-GB" sz="1400" dirty="0"/>
              <a:t>Activity Snapshot Oct 21 - March 22</a:t>
            </a:r>
          </a:p>
        </c:rich>
      </c:tx>
      <c:layout>
        <c:manualLayout>
          <c:xMode val="edge"/>
          <c:yMode val="edge"/>
          <c:x val="0.17317292502245696"/>
          <c:y val="2.874355432120120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30943972305462"/>
          <c:y val="0.28345880392673739"/>
          <c:w val="0.85451009970239444"/>
          <c:h val="0.520182046287281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OPAT!$E$27</c:f>
              <c:strCache>
                <c:ptCount val="1"/>
                <c:pt idx="0">
                  <c:v>PATIENTS TREATED</c:v>
                </c:pt>
              </c:strCache>
            </c:strRef>
          </c:tx>
          <c:invertIfNegative val="0"/>
          <c:cat>
            <c:numRef>
              <c:f>OPAT!$C$28:$C$33</c:f>
              <c:numCache>
                <c:formatCode>mmm\-yy</c:formatCode>
                <c:ptCount val="6"/>
                <c:pt idx="0">
                  <c:v>44470</c:v>
                </c:pt>
                <c:pt idx="1">
                  <c:v>44501</c:v>
                </c:pt>
                <c:pt idx="2">
                  <c:v>44531</c:v>
                </c:pt>
                <c:pt idx="3">
                  <c:v>44562</c:v>
                </c:pt>
                <c:pt idx="4">
                  <c:v>44593</c:v>
                </c:pt>
                <c:pt idx="5">
                  <c:v>44621</c:v>
                </c:pt>
              </c:numCache>
            </c:numRef>
          </c:cat>
          <c:val>
            <c:numRef>
              <c:f>OPAT!$E$28:$E$33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2D-D54C-BA06-D609711DBADA}"/>
            </c:ext>
          </c:extLst>
        </c:ser>
        <c:ser>
          <c:idx val="1"/>
          <c:order val="1"/>
          <c:tx>
            <c:strRef>
              <c:f>OPAT!$F$27</c:f>
              <c:strCache>
                <c:ptCount val="1"/>
                <c:pt idx="0">
                  <c:v>BED DAYS</c:v>
                </c:pt>
              </c:strCache>
            </c:strRef>
          </c:tx>
          <c:invertIfNegative val="0"/>
          <c:cat>
            <c:numRef>
              <c:f>OPAT!$C$28:$C$33</c:f>
              <c:numCache>
                <c:formatCode>mmm\-yy</c:formatCode>
                <c:ptCount val="6"/>
                <c:pt idx="0">
                  <c:v>44470</c:v>
                </c:pt>
                <c:pt idx="1">
                  <c:v>44501</c:v>
                </c:pt>
                <c:pt idx="2">
                  <c:v>44531</c:v>
                </c:pt>
                <c:pt idx="3">
                  <c:v>44562</c:v>
                </c:pt>
                <c:pt idx="4">
                  <c:v>44593</c:v>
                </c:pt>
                <c:pt idx="5">
                  <c:v>44621</c:v>
                </c:pt>
              </c:numCache>
            </c:numRef>
          </c:cat>
          <c:val>
            <c:numRef>
              <c:f>OPAT!$F$28:$F$33</c:f>
              <c:numCache>
                <c:formatCode>General</c:formatCode>
                <c:ptCount val="6"/>
                <c:pt idx="0">
                  <c:v>2</c:v>
                </c:pt>
                <c:pt idx="1">
                  <c:v>30</c:v>
                </c:pt>
                <c:pt idx="2">
                  <c:v>22</c:v>
                </c:pt>
                <c:pt idx="3">
                  <c:v>38</c:v>
                </c:pt>
                <c:pt idx="4">
                  <c:v>31</c:v>
                </c:pt>
                <c:pt idx="5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2D-D54C-BA06-D609711DB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363776"/>
        <c:axId val="114377856"/>
      </c:barChart>
      <c:dateAx>
        <c:axId val="11436377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114377856"/>
        <c:crosses val="autoZero"/>
        <c:auto val="1"/>
        <c:lblOffset val="100"/>
        <c:baseTimeUnit val="months"/>
      </c:dateAx>
      <c:valAx>
        <c:axId val="1143778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14363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5405733457219303E-2"/>
          <c:y val="0.91450954681789098"/>
          <c:w val="0.91348396435396251"/>
          <c:h val="8.2749411042268239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AF4E36-7BDA-4241-987E-18D3D3AAB90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9B68A8D4-F673-407C-B764-961B2509ACED}">
      <dgm:prSet phldrT="[Text]" custT="1"/>
      <dgm:spPr/>
      <dgm:t>
        <a:bodyPr/>
        <a:lstStyle/>
        <a:p>
          <a:r>
            <a:rPr lang="en-GB" sz="1600" dirty="0"/>
            <a:t>Avoidable Inequity</a:t>
          </a:r>
        </a:p>
      </dgm:t>
    </dgm:pt>
    <dgm:pt modelId="{FDA009E5-73F1-4199-B77C-12C241E87364}" type="parTrans" cxnId="{B488768B-FBB0-4B4A-82B3-7FA183C9BDC7}">
      <dgm:prSet/>
      <dgm:spPr/>
      <dgm:t>
        <a:bodyPr/>
        <a:lstStyle/>
        <a:p>
          <a:endParaRPr lang="en-GB"/>
        </a:p>
      </dgm:t>
    </dgm:pt>
    <dgm:pt modelId="{3A9D6EB3-EDAB-46A6-B9DC-F54359F83C37}" type="sibTrans" cxnId="{B488768B-FBB0-4B4A-82B3-7FA183C9BDC7}">
      <dgm:prSet/>
      <dgm:spPr/>
      <dgm:t>
        <a:bodyPr/>
        <a:lstStyle/>
        <a:p>
          <a:endParaRPr lang="en-GB"/>
        </a:p>
      </dgm:t>
    </dgm:pt>
    <dgm:pt modelId="{F1E4DCF0-34B9-4261-AA95-6A2AD73F126D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GB" sz="1600" dirty="0"/>
            <a:t>Lower SES not referred</a:t>
          </a:r>
        </a:p>
      </dgm:t>
    </dgm:pt>
    <dgm:pt modelId="{471F8503-B11B-41BC-9154-65CB88E06CA6}" type="parTrans" cxnId="{887FC6F2-14B2-407D-ADCF-EA9A4260103D}">
      <dgm:prSet/>
      <dgm:spPr/>
      <dgm:t>
        <a:bodyPr/>
        <a:lstStyle/>
        <a:p>
          <a:endParaRPr lang="en-GB"/>
        </a:p>
      </dgm:t>
    </dgm:pt>
    <dgm:pt modelId="{77F61DC4-26E4-4570-82BC-B3050DCC26AD}" type="sibTrans" cxnId="{887FC6F2-14B2-407D-ADCF-EA9A4260103D}">
      <dgm:prSet/>
      <dgm:spPr/>
      <dgm:t>
        <a:bodyPr/>
        <a:lstStyle/>
        <a:p>
          <a:endParaRPr lang="en-GB"/>
        </a:p>
      </dgm:t>
    </dgm:pt>
    <dgm:pt modelId="{C656EC38-3698-4838-9900-E2C156D4E698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GB" sz="1600" dirty="0"/>
            <a:t>Never heard of or forgotten about OPAT</a:t>
          </a:r>
        </a:p>
      </dgm:t>
    </dgm:pt>
    <dgm:pt modelId="{C9201DD1-5274-4CE7-88C7-16C861EB7226}" type="parTrans" cxnId="{4E997AEA-DE88-4E91-AF78-E9A302F8FD86}">
      <dgm:prSet/>
      <dgm:spPr/>
      <dgm:t>
        <a:bodyPr/>
        <a:lstStyle/>
        <a:p>
          <a:endParaRPr lang="en-GB"/>
        </a:p>
      </dgm:t>
    </dgm:pt>
    <dgm:pt modelId="{AF68F773-80D3-497E-AB2E-C948D6DB9F45}" type="sibTrans" cxnId="{4E997AEA-DE88-4E91-AF78-E9A302F8FD86}">
      <dgm:prSet/>
      <dgm:spPr/>
      <dgm:t>
        <a:bodyPr/>
        <a:lstStyle/>
        <a:p>
          <a:endParaRPr lang="en-GB"/>
        </a:p>
      </dgm:t>
    </dgm:pt>
    <dgm:pt modelId="{26E24865-91CD-4DC6-9750-B403EE9D0D3E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GB" sz="1600" dirty="0"/>
            <a:t>False perception of OPAT</a:t>
          </a:r>
        </a:p>
      </dgm:t>
    </dgm:pt>
    <dgm:pt modelId="{40780656-35C4-4A5F-91B6-E8D68DC72A46}" type="parTrans" cxnId="{98D2C6D6-61AE-451E-B5FC-159ACD2166E9}">
      <dgm:prSet/>
      <dgm:spPr/>
      <dgm:t>
        <a:bodyPr/>
        <a:lstStyle/>
        <a:p>
          <a:endParaRPr lang="en-GB"/>
        </a:p>
      </dgm:t>
    </dgm:pt>
    <dgm:pt modelId="{9208CD0A-80FB-4D16-A090-7A981579B7FD}" type="sibTrans" cxnId="{98D2C6D6-61AE-451E-B5FC-159ACD2166E9}">
      <dgm:prSet/>
      <dgm:spPr/>
      <dgm:t>
        <a:bodyPr/>
        <a:lstStyle/>
        <a:p>
          <a:endParaRPr lang="en-GB"/>
        </a:p>
      </dgm:t>
    </dgm:pt>
    <dgm:pt modelId="{CD06F922-CCE5-4740-B813-A73052971A9E}">
      <dgm:prSet phldrT="[Text]" custT="1"/>
      <dgm:spPr/>
      <dgm:t>
        <a:bodyPr/>
        <a:lstStyle/>
        <a:p>
          <a:r>
            <a:rPr lang="en-GB" sz="1600" dirty="0"/>
            <a:t>Lower SES cannot accept</a:t>
          </a:r>
        </a:p>
      </dgm:t>
    </dgm:pt>
    <dgm:pt modelId="{98FD452C-3C50-4AD3-9F32-EAA43073DC4E}" type="parTrans" cxnId="{9B834FF0-DC24-4F4E-BEFD-48243CEE898F}">
      <dgm:prSet/>
      <dgm:spPr/>
      <dgm:t>
        <a:bodyPr/>
        <a:lstStyle/>
        <a:p>
          <a:endParaRPr lang="en-GB"/>
        </a:p>
      </dgm:t>
    </dgm:pt>
    <dgm:pt modelId="{34BBBD1C-877D-4F99-9D73-9EECDC9282A6}" type="sibTrans" cxnId="{9B834FF0-DC24-4F4E-BEFD-48243CEE898F}">
      <dgm:prSet/>
      <dgm:spPr/>
      <dgm:t>
        <a:bodyPr/>
        <a:lstStyle/>
        <a:p>
          <a:endParaRPr lang="en-GB"/>
        </a:p>
      </dgm:t>
    </dgm:pt>
    <dgm:pt modelId="{997B0470-48BE-4477-947A-127E5E4657E1}">
      <dgm:prSet phldrT="[Text]" custT="1"/>
      <dgm:spPr/>
      <dgm:t>
        <a:bodyPr/>
        <a:lstStyle/>
        <a:p>
          <a:r>
            <a:rPr lang="en-GB" sz="1600" dirty="0"/>
            <a:t>Lower SES choose not to accept</a:t>
          </a:r>
        </a:p>
      </dgm:t>
    </dgm:pt>
    <dgm:pt modelId="{27E9015B-EDF0-4C17-A265-DF61344EE60D}" type="parTrans" cxnId="{89492748-BC3B-475B-B81C-CEADA1302528}">
      <dgm:prSet/>
      <dgm:spPr/>
      <dgm:t>
        <a:bodyPr/>
        <a:lstStyle/>
        <a:p>
          <a:endParaRPr lang="en-GB"/>
        </a:p>
      </dgm:t>
    </dgm:pt>
    <dgm:pt modelId="{14F66731-8C9D-4B46-9951-EBA972326C04}" type="sibTrans" cxnId="{89492748-BC3B-475B-B81C-CEADA1302528}">
      <dgm:prSet/>
      <dgm:spPr/>
      <dgm:t>
        <a:bodyPr/>
        <a:lstStyle/>
        <a:p>
          <a:endParaRPr lang="en-GB"/>
        </a:p>
      </dgm:t>
    </dgm:pt>
    <dgm:pt modelId="{419C5398-5230-4B81-A2BB-7D0A3D191335}">
      <dgm:prSet phldrT="[Text]" custT="1"/>
      <dgm:spPr/>
      <dgm:t>
        <a:bodyPr/>
        <a:lstStyle/>
        <a:p>
          <a:r>
            <a:rPr lang="en-GB" sz="1600" dirty="0"/>
            <a:t>Cost of transport</a:t>
          </a:r>
        </a:p>
      </dgm:t>
    </dgm:pt>
    <dgm:pt modelId="{910AD095-3570-43D5-B733-427CBF09BBC8}" type="parTrans" cxnId="{4B5B8D0A-1774-44B3-958B-F296707650FE}">
      <dgm:prSet/>
      <dgm:spPr/>
      <dgm:t>
        <a:bodyPr/>
        <a:lstStyle/>
        <a:p>
          <a:endParaRPr lang="en-GB"/>
        </a:p>
      </dgm:t>
    </dgm:pt>
    <dgm:pt modelId="{2B0A08F1-08F8-40A6-ACEA-5D521E458495}" type="sibTrans" cxnId="{4B5B8D0A-1774-44B3-958B-F296707650FE}">
      <dgm:prSet/>
      <dgm:spPr/>
      <dgm:t>
        <a:bodyPr/>
        <a:lstStyle/>
        <a:p>
          <a:endParaRPr lang="en-GB"/>
        </a:p>
      </dgm:t>
    </dgm:pt>
    <dgm:pt modelId="{25AAB874-BC6C-4B24-A58D-F238E0343A86}">
      <dgm:prSet phldrT="[Text]" custT="1"/>
      <dgm:spPr/>
      <dgm:t>
        <a:bodyPr/>
        <a:lstStyle/>
        <a:p>
          <a:r>
            <a:rPr lang="en-GB" sz="1600" dirty="0"/>
            <a:t>Patient Preference</a:t>
          </a:r>
        </a:p>
      </dgm:t>
    </dgm:pt>
    <dgm:pt modelId="{6B022437-A8CE-4A01-8725-8A86B16034EF}" type="parTrans" cxnId="{1FCECDB9-D76D-49DA-B350-3C68449AD484}">
      <dgm:prSet/>
      <dgm:spPr/>
      <dgm:t>
        <a:bodyPr/>
        <a:lstStyle/>
        <a:p>
          <a:endParaRPr lang="en-GB"/>
        </a:p>
      </dgm:t>
    </dgm:pt>
    <dgm:pt modelId="{D214A25B-2273-4362-8F55-23DD1494BD8A}" type="sibTrans" cxnId="{1FCECDB9-D76D-49DA-B350-3C68449AD484}">
      <dgm:prSet/>
      <dgm:spPr/>
      <dgm:t>
        <a:bodyPr/>
        <a:lstStyle/>
        <a:p>
          <a:endParaRPr lang="en-GB"/>
        </a:p>
      </dgm:t>
    </dgm:pt>
    <dgm:pt modelId="{ACD9D304-B2CF-4FA6-A2DA-ECE9B71F87CC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GB" sz="1600" dirty="0"/>
            <a:t>Unaware of referral criteria</a:t>
          </a:r>
        </a:p>
      </dgm:t>
    </dgm:pt>
    <dgm:pt modelId="{471A0BB4-43FC-4833-9DC2-A9EF19FE6DE3}" type="parTrans" cxnId="{30B20C19-8C8D-4453-99CC-DB316F80B1B1}">
      <dgm:prSet/>
      <dgm:spPr/>
      <dgm:t>
        <a:bodyPr/>
        <a:lstStyle/>
        <a:p>
          <a:endParaRPr lang="en-GB"/>
        </a:p>
      </dgm:t>
    </dgm:pt>
    <dgm:pt modelId="{027620DC-EE52-454D-B0FD-F711CDA69176}" type="sibTrans" cxnId="{30B20C19-8C8D-4453-99CC-DB316F80B1B1}">
      <dgm:prSet/>
      <dgm:spPr/>
      <dgm:t>
        <a:bodyPr/>
        <a:lstStyle/>
        <a:p>
          <a:endParaRPr lang="en-GB"/>
        </a:p>
      </dgm:t>
    </dgm:pt>
    <dgm:pt modelId="{44E7DF03-13B7-43C5-A405-00D8EF96D6EB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GB" sz="1600" dirty="0"/>
            <a:t>Unaware of availability of support</a:t>
          </a:r>
        </a:p>
      </dgm:t>
    </dgm:pt>
    <dgm:pt modelId="{581DD943-E1BC-4214-B65A-7FC4CD14BE0D}" type="parTrans" cxnId="{6E949760-CE51-4298-93C6-11AA701E0056}">
      <dgm:prSet/>
      <dgm:spPr/>
      <dgm:t>
        <a:bodyPr/>
        <a:lstStyle/>
        <a:p>
          <a:endParaRPr lang="en-GB"/>
        </a:p>
      </dgm:t>
    </dgm:pt>
    <dgm:pt modelId="{17F40347-A42F-48F2-908D-E368CA8D34E8}" type="sibTrans" cxnId="{6E949760-CE51-4298-93C6-11AA701E0056}">
      <dgm:prSet/>
      <dgm:spPr/>
      <dgm:t>
        <a:bodyPr/>
        <a:lstStyle/>
        <a:p>
          <a:endParaRPr lang="en-GB"/>
        </a:p>
      </dgm:t>
    </dgm:pt>
    <dgm:pt modelId="{BC33CD2C-438C-4F8C-83A0-7DC5EB101750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GB" sz="1600" dirty="0"/>
            <a:t>False perception of patient</a:t>
          </a:r>
        </a:p>
      </dgm:t>
    </dgm:pt>
    <dgm:pt modelId="{F538345A-CAF8-4AA5-BEE3-5043F514F17D}" type="parTrans" cxnId="{3EE2AFBD-C036-46A9-ABD5-AF64EF2B9505}">
      <dgm:prSet/>
      <dgm:spPr/>
      <dgm:t>
        <a:bodyPr/>
        <a:lstStyle/>
        <a:p>
          <a:endParaRPr lang="en-GB"/>
        </a:p>
      </dgm:t>
    </dgm:pt>
    <dgm:pt modelId="{A9841318-E621-4CCF-8D27-8EB5A7C547BC}" type="sibTrans" cxnId="{3EE2AFBD-C036-46A9-ABD5-AF64EF2B9505}">
      <dgm:prSet/>
      <dgm:spPr/>
      <dgm:t>
        <a:bodyPr/>
        <a:lstStyle/>
        <a:p>
          <a:endParaRPr lang="en-GB"/>
        </a:p>
      </dgm:t>
    </dgm:pt>
    <dgm:pt modelId="{C3810B1B-05E4-4D48-A63E-B40CE1715855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GB" sz="1600" dirty="0"/>
            <a:t>Lack of time to complete referral</a:t>
          </a:r>
        </a:p>
      </dgm:t>
    </dgm:pt>
    <dgm:pt modelId="{DD5732C6-A381-4BFE-A049-28233C8799D1}" type="parTrans" cxnId="{3E8168ED-F675-486D-8C62-7202BA064CDC}">
      <dgm:prSet/>
      <dgm:spPr/>
      <dgm:t>
        <a:bodyPr/>
        <a:lstStyle/>
        <a:p>
          <a:endParaRPr lang="en-GB"/>
        </a:p>
      </dgm:t>
    </dgm:pt>
    <dgm:pt modelId="{0FE7F3D8-F6DB-406D-8AB7-EEF9FC9A0CE5}" type="sibTrans" cxnId="{3E8168ED-F675-486D-8C62-7202BA064CDC}">
      <dgm:prSet/>
      <dgm:spPr/>
      <dgm:t>
        <a:bodyPr/>
        <a:lstStyle/>
        <a:p>
          <a:endParaRPr lang="en-GB"/>
        </a:p>
      </dgm:t>
    </dgm:pt>
    <dgm:pt modelId="{C8DEF60F-C230-4F5D-9FA0-601E0AA771D4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GB" sz="1600" dirty="0"/>
            <a:t>Aware of OPAT but not how to refer</a:t>
          </a:r>
        </a:p>
      </dgm:t>
    </dgm:pt>
    <dgm:pt modelId="{FFE6E9C2-A17D-432A-AE66-54C5DE531AF9}" type="parTrans" cxnId="{11EFDC66-24FA-438A-9656-D9FB9E7CAF11}">
      <dgm:prSet/>
      <dgm:spPr/>
      <dgm:t>
        <a:bodyPr/>
        <a:lstStyle/>
        <a:p>
          <a:endParaRPr lang="en-GB"/>
        </a:p>
      </dgm:t>
    </dgm:pt>
    <dgm:pt modelId="{6716AB0F-B520-411D-8C2D-917C793C79D7}" type="sibTrans" cxnId="{11EFDC66-24FA-438A-9656-D9FB9E7CAF11}">
      <dgm:prSet/>
      <dgm:spPr/>
      <dgm:t>
        <a:bodyPr/>
        <a:lstStyle/>
        <a:p>
          <a:endParaRPr lang="en-GB"/>
        </a:p>
      </dgm:t>
    </dgm:pt>
    <dgm:pt modelId="{B9CACDA5-7EA5-4222-B2FA-0A28B1951DDC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GB" sz="1600" dirty="0"/>
            <a:t>Believe OPAT to be inferior</a:t>
          </a:r>
        </a:p>
      </dgm:t>
    </dgm:pt>
    <dgm:pt modelId="{C7AEB431-83C4-4B54-8B7A-F17FEB5D76DC}" type="parTrans" cxnId="{572BCE29-04CA-43C5-81B5-D99FE49724CC}">
      <dgm:prSet/>
      <dgm:spPr/>
      <dgm:t>
        <a:bodyPr/>
        <a:lstStyle/>
        <a:p>
          <a:endParaRPr lang="en-GB"/>
        </a:p>
      </dgm:t>
    </dgm:pt>
    <dgm:pt modelId="{EF37D4A2-20B6-4C1C-99B4-0DA41E42C218}" type="sibTrans" cxnId="{572BCE29-04CA-43C5-81B5-D99FE49724CC}">
      <dgm:prSet/>
      <dgm:spPr/>
      <dgm:t>
        <a:bodyPr/>
        <a:lstStyle/>
        <a:p>
          <a:endParaRPr lang="en-GB"/>
        </a:p>
      </dgm:t>
    </dgm:pt>
    <dgm:pt modelId="{C9DD4841-6FEB-4EBD-8A46-FF8D89F83BD2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/>
          </a:solidFill>
        </a:ln>
      </dgm:spPr>
      <dgm:t>
        <a:bodyPr/>
        <a:lstStyle/>
        <a:p>
          <a:r>
            <a:rPr lang="en-GB" sz="1600" dirty="0"/>
            <a:t>Professional</a:t>
          </a:r>
        </a:p>
      </dgm:t>
    </dgm:pt>
    <dgm:pt modelId="{53BBCFF5-DA07-496D-8177-EDB74B6BF203}" type="parTrans" cxnId="{2C9670D3-33FA-4469-8D4B-B166CED20B8D}">
      <dgm:prSet/>
      <dgm:spPr/>
      <dgm:t>
        <a:bodyPr/>
        <a:lstStyle/>
        <a:p>
          <a:endParaRPr lang="en-US"/>
        </a:p>
      </dgm:t>
    </dgm:pt>
    <dgm:pt modelId="{18C71480-E93B-44F0-AC0B-A967AEAE03DB}" type="sibTrans" cxnId="{2C9670D3-33FA-4469-8D4B-B166CED20B8D}">
      <dgm:prSet/>
      <dgm:spPr/>
      <dgm:t>
        <a:bodyPr/>
        <a:lstStyle/>
        <a:p>
          <a:endParaRPr lang="en-US"/>
        </a:p>
      </dgm:t>
    </dgm:pt>
    <dgm:pt modelId="{504DEAEF-2A73-4500-861A-D4313FDAB594}">
      <dgm:prSet phldrT="[Text]" custT="1"/>
      <dgm:spPr>
        <a:solidFill>
          <a:schemeClr val="bg1"/>
        </a:solidFill>
      </dgm:spPr>
      <dgm:t>
        <a:bodyPr/>
        <a:lstStyle/>
        <a:p>
          <a:r>
            <a:rPr lang="en-GB" sz="1600" dirty="0"/>
            <a:t>Patient</a:t>
          </a:r>
        </a:p>
      </dgm:t>
    </dgm:pt>
    <dgm:pt modelId="{4D059CA8-42AC-4BD0-9092-D4C7243AF842}" type="parTrans" cxnId="{05EF367F-89F6-4102-81BC-511C7D83A236}">
      <dgm:prSet/>
      <dgm:spPr/>
      <dgm:t>
        <a:bodyPr/>
        <a:lstStyle/>
        <a:p>
          <a:endParaRPr lang="en-US"/>
        </a:p>
      </dgm:t>
    </dgm:pt>
    <dgm:pt modelId="{A64DC8BE-9D10-4660-A8E3-52385B2FFFF8}" type="sibTrans" cxnId="{05EF367F-89F6-4102-81BC-511C7D83A236}">
      <dgm:prSet/>
      <dgm:spPr/>
      <dgm:t>
        <a:bodyPr/>
        <a:lstStyle/>
        <a:p>
          <a:endParaRPr lang="en-US"/>
        </a:p>
      </dgm:t>
    </dgm:pt>
    <dgm:pt modelId="{2AB54705-3764-4674-8B1E-A190A7D8488E}" type="pres">
      <dgm:prSet presAssocID="{84AF4E36-7BDA-4241-987E-18D3D3AAB90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E00519E-7DBB-497C-824E-771C10A5507A}" type="pres">
      <dgm:prSet presAssocID="{9B68A8D4-F673-407C-B764-961B2509ACED}" presName="root1" presStyleCnt="0"/>
      <dgm:spPr/>
    </dgm:pt>
    <dgm:pt modelId="{E5175B78-C198-4ACD-9F7F-6B221A776859}" type="pres">
      <dgm:prSet presAssocID="{9B68A8D4-F673-407C-B764-961B2509ACED}" presName="LevelOneTextNode" presStyleLbl="node0" presStyleIdx="0" presStyleCnt="3" custLinFactNeighborX="-14061" custLinFactNeighborY="-65000">
        <dgm:presLayoutVars>
          <dgm:chPref val="3"/>
        </dgm:presLayoutVars>
      </dgm:prSet>
      <dgm:spPr/>
    </dgm:pt>
    <dgm:pt modelId="{5E2AAF79-AA46-4A64-9863-8A3FFB487D85}" type="pres">
      <dgm:prSet presAssocID="{9B68A8D4-F673-407C-B764-961B2509ACED}" presName="level2hierChild" presStyleCnt="0"/>
      <dgm:spPr/>
    </dgm:pt>
    <dgm:pt modelId="{14034C70-54A1-4872-8331-70E893877EA8}" type="pres">
      <dgm:prSet presAssocID="{471F8503-B11B-41BC-9154-65CB88E06CA6}" presName="conn2-1" presStyleLbl="parChTrans1D2" presStyleIdx="0" presStyleCnt="3"/>
      <dgm:spPr/>
    </dgm:pt>
    <dgm:pt modelId="{6B115A40-37A4-4508-90F6-18DA0FEDAF42}" type="pres">
      <dgm:prSet presAssocID="{471F8503-B11B-41BC-9154-65CB88E06CA6}" presName="connTx" presStyleLbl="parChTrans1D2" presStyleIdx="0" presStyleCnt="3"/>
      <dgm:spPr/>
    </dgm:pt>
    <dgm:pt modelId="{C119F497-758A-436D-8057-31BA17165608}" type="pres">
      <dgm:prSet presAssocID="{F1E4DCF0-34B9-4261-AA95-6A2AD73F126D}" presName="root2" presStyleCnt="0"/>
      <dgm:spPr/>
    </dgm:pt>
    <dgm:pt modelId="{86F3989B-D134-4014-8BCF-C6170C1DB743}" type="pres">
      <dgm:prSet presAssocID="{F1E4DCF0-34B9-4261-AA95-6A2AD73F126D}" presName="LevelTwoTextNode" presStyleLbl="node2" presStyleIdx="0" presStyleCnt="3" custLinFactNeighborX="-28263" custLinFactNeighborY="57173">
        <dgm:presLayoutVars>
          <dgm:chPref val="3"/>
        </dgm:presLayoutVars>
      </dgm:prSet>
      <dgm:spPr/>
    </dgm:pt>
    <dgm:pt modelId="{9963A651-F811-4A9E-9027-234EAD003C65}" type="pres">
      <dgm:prSet presAssocID="{F1E4DCF0-34B9-4261-AA95-6A2AD73F126D}" presName="level3hierChild" presStyleCnt="0"/>
      <dgm:spPr/>
    </dgm:pt>
    <dgm:pt modelId="{17C6B27C-2CF1-4116-98D6-63F1FD1C6FB7}" type="pres">
      <dgm:prSet presAssocID="{C9201DD1-5274-4CE7-88C7-16C861EB7226}" presName="conn2-1" presStyleLbl="parChTrans1D3" presStyleIdx="0" presStyleCnt="7"/>
      <dgm:spPr/>
    </dgm:pt>
    <dgm:pt modelId="{A69E588C-CE1F-4F1E-90A3-779910939A7C}" type="pres">
      <dgm:prSet presAssocID="{C9201DD1-5274-4CE7-88C7-16C861EB7226}" presName="connTx" presStyleLbl="parChTrans1D3" presStyleIdx="0" presStyleCnt="7"/>
      <dgm:spPr/>
    </dgm:pt>
    <dgm:pt modelId="{35AFD065-1810-48A4-8605-626751868A9C}" type="pres">
      <dgm:prSet presAssocID="{C656EC38-3698-4838-9900-E2C156D4E698}" presName="root2" presStyleCnt="0"/>
      <dgm:spPr/>
    </dgm:pt>
    <dgm:pt modelId="{D1391A83-D558-4A3D-9E47-39E3AAD94448}" type="pres">
      <dgm:prSet presAssocID="{C656EC38-3698-4838-9900-E2C156D4E698}" presName="LevelTwoTextNode" presStyleLbl="node3" presStyleIdx="0" presStyleCnt="7" custLinFactY="7461" custLinFactNeighborX="-6522" custLinFactNeighborY="100000">
        <dgm:presLayoutVars>
          <dgm:chPref val="3"/>
        </dgm:presLayoutVars>
      </dgm:prSet>
      <dgm:spPr/>
    </dgm:pt>
    <dgm:pt modelId="{0598FB25-E9CD-4E85-A42D-9AE9C6DE41ED}" type="pres">
      <dgm:prSet presAssocID="{C656EC38-3698-4838-9900-E2C156D4E698}" presName="level3hierChild" presStyleCnt="0"/>
      <dgm:spPr/>
    </dgm:pt>
    <dgm:pt modelId="{332525ED-6634-469F-BF1D-E9204FFC0E7D}" type="pres">
      <dgm:prSet presAssocID="{DD5732C6-A381-4BFE-A049-28233C8799D1}" presName="conn2-1" presStyleLbl="parChTrans1D3" presStyleIdx="1" presStyleCnt="7"/>
      <dgm:spPr/>
    </dgm:pt>
    <dgm:pt modelId="{71E598EC-D40D-4D76-AD80-AB4F8D4E032A}" type="pres">
      <dgm:prSet presAssocID="{DD5732C6-A381-4BFE-A049-28233C8799D1}" presName="connTx" presStyleLbl="parChTrans1D3" presStyleIdx="1" presStyleCnt="7"/>
      <dgm:spPr/>
    </dgm:pt>
    <dgm:pt modelId="{F5D09656-4870-413C-AC1F-4189B401183F}" type="pres">
      <dgm:prSet presAssocID="{C3810B1B-05E4-4D48-A63E-B40CE1715855}" presName="root2" presStyleCnt="0"/>
      <dgm:spPr/>
    </dgm:pt>
    <dgm:pt modelId="{53BBA365-1F55-4447-A14C-0620ABC5F7F0}" type="pres">
      <dgm:prSet presAssocID="{C3810B1B-05E4-4D48-A63E-B40CE1715855}" presName="LevelTwoTextNode" presStyleLbl="node3" presStyleIdx="1" presStyleCnt="7" custLinFactY="288" custLinFactNeighborX="-6522" custLinFactNeighborY="100000">
        <dgm:presLayoutVars>
          <dgm:chPref val="3"/>
        </dgm:presLayoutVars>
      </dgm:prSet>
      <dgm:spPr/>
    </dgm:pt>
    <dgm:pt modelId="{5D20204A-9F3E-438D-9CFD-7EC2B2A75B99}" type="pres">
      <dgm:prSet presAssocID="{C3810B1B-05E4-4D48-A63E-B40CE1715855}" presName="level3hierChild" presStyleCnt="0"/>
      <dgm:spPr/>
    </dgm:pt>
    <dgm:pt modelId="{C98E3D6D-45D6-41C9-8440-A36397C21068}" type="pres">
      <dgm:prSet presAssocID="{FFE6E9C2-A17D-432A-AE66-54C5DE531AF9}" presName="conn2-1" presStyleLbl="parChTrans1D3" presStyleIdx="2" presStyleCnt="7"/>
      <dgm:spPr/>
    </dgm:pt>
    <dgm:pt modelId="{47B83423-CC6F-48C9-80B6-2FCE2F8A4CE2}" type="pres">
      <dgm:prSet presAssocID="{FFE6E9C2-A17D-432A-AE66-54C5DE531AF9}" presName="connTx" presStyleLbl="parChTrans1D3" presStyleIdx="2" presStyleCnt="7"/>
      <dgm:spPr/>
    </dgm:pt>
    <dgm:pt modelId="{58762C0D-E415-47BD-9DD5-CF6EEF4D408E}" type="pres">
      <dgm:prSet presAssocID="{C8DEF60F-C230-4F5D-9FA0-601E0AA771D4}" presName="root2" presStyleCnt="0"/>
      <dgm:spPr/>
    </dgm:pt>
    <dgm:pt modelId="{1CF1676C-9084-49AB-9E44-44137EA459BE}" type="pres">
      <dgm:prSet presAssocID="{C8DEF60F-C230-4F5D-9FA0-601E0AA771D4}" presName="LevelTwoTextNode" presStyleLbl="node3" presStyleIdx="2" presStyleCnt="7" custLinFactY="2101" custLinFactNeighborX="-6522" custLinFactNeighborY="100000">
        <dgm:presLayoutVars>
          <dgm:chPref val="3"/>
        </dgm:presLayoutVars>
      </dgm:prSet>
      <dgm:spPr/>
    </dgm:pt>
    <dgm:pt modelId="{56DE4F59-AC8E-4D68-A718-64C005DDE622}" type="pres">
      <dgm:prSet presAssocID="{C8DEF60F-C230-4F5D-9FA0-601E0AA771D4}" presName="level3hierChild" presStyleCnt="0"/>
      <dgm:spPr/>
    </dgm:pt>
    <dgm:pt modelId="{FB893614-DD52-49A3-ABBB-62A94C9F9E55}" type="pres">
      <dgm:prSet presAssocID="{F538345A-CAF8-4AA5-BEE3-5043F514F17D}" presName="conn2-1" presStyleLbl="parChTrans1D3" presStyleIdx="3" presStyleCnt="7"/>
      <dgm:spPr/>
    </dgm:pt>
    <dgm:pt modelId="{2909BBD7-D45F-4CB1-8919-B7A89F59827A}" type="pres">
      <dgm:prSet presAssocID="{F538345A-CAF8-4AA5-BEE3-5043F514F17D}" presName="connTx" presStyleLbl="parChTrans1D3" presStyleIdx="3" presStyleCnt="7"/>
      <dgm:spPr/>
    </dgm:pt>
    <dgm:pt modelId="{876DB650-7E22-43B4-9024-D8CB791531F9}" type="pres">
      <dgm:prSet presAssocID="{BC33CD2C-438C-4F8C-83A0-7DC5EB101750}" presName="root2" presStyleCnt="0"/>
      <dgm:spPr/>
    </dgm:pt>
    <dgm:pt modelId="{1D3BA3C0-05A9-40DB-A2E9-5E37E3A4FD6D}" type="pres">
      <dgm:prSet presAssocID="{BC33CD2C-438C-4F8C-83A0-7DC5EB101750}" presName="LevelTwoTextNode" presStyleLbl="node3" presStyleIdx="3" presStyleCnt="7" custLinFactY="-174548" custLinFactNeighborX="-6522" custLinFactNeighborY="-200000">
        <dgm:presLayoutVars>
          <dgm:chPref val="3"/>
        </dgm:presLayoutVars>
      </dgm:prSet>
      <dgm:spPr/>
    </dgm:pt>
    <dgm:pt modelId="{8F4D25E2-A08B-422B-A19A-7EC3875EFC9A}" type="pres">
      <dgm:prSet presAssocID="{BC33CD2C-438C-4F8C-83A0-7DC5EB101750}" presName="level3hierChild" presStyleCnt="0"/>
      <dgm:spPr/>
    </dgm:pt>
    <dgm:pt modelId="{E23F36AE-BBFA-475B-9001-2E34E3708F25}" type="pres">
      <dgm:prSet presAssocID="{40780656-35C4-4A5F-91B6-E8D68DC72A46}" presName="conn2-1" presStyleLbl="parChTrans1D3" presStyleIdx="4" presStyleCnt="7"/>
      <dgm:spPr/>
    </dgm:pt>
    <dgm:pt modelId="{F158B37A-0152-44F2-A4BE-09E31FE0046D}" type="pres">
      <dgm:prSet presAssocID="{40780656-35C4-4A5F-91B6-E8D68DC72A46}" presName="connTx" presStyleLbl="parChTrans1D3" presStyleIdx="4" presStyleCnt="7"/>
      <dgm:spPr/>
    </dgm:pt>
    <dgm:pt modelId="{24318634-9953-4488-A797-5CD3628DFDE2}" type="pres">
      <dgm:prSet presAssocID="{26E24865-91CD-4DC6-9750-B403EE9D0D3E}" presName="root2" presStyleCnt="0"/>
      <dgm:spPr/>
    </dgm:pt>
    <dgm:pt modelId="{00449416-5E81-46D0-94DC-780771581B6F}" type="pres">
      <dgm:prSet presAssocID="{26E24865-91CD-4DC6-9750-B403EE9D0D3E}" presName="LevelTwoTextNode" presStyleLbl="node3" presStyleIdx="4" presStyleCnt="7" custLinFactNeighborX="-6522" custLinFactNeighborY="-11086">
        <dgm:presLayoutVars>
          <dgm:chPref val="3"/>
        </dgm:presLayoutVars>
      </dgm:prSet>
      <dgm:spPr/>
    </dgm:pt>
    <dgm:pt modelId="{1311DB23-8259-4BBC-B3B8-8BC949F94893}" type="pres">
      <dgm:prSet presAssocID="{26E24865-91CD-4DC6-9750-B403EE9D0D3E}" presName="level3hierChild" presStyleCnt="0"/>
      <dgm:spPr/>
    </dgm:pt>
    <dgm:pt modelId="{86D67448-5BE2-48E4-BF7B-BB40C7DEED37}" type="pres">
      <dgm:prSet presAssocID="{471A0BB4-43FC-4833-9DC2-A9EF19FE6DE3}" presName="conn2-1" presStyleLbl="parChTrans1D4" presStyleIdx="0" presStyleCnt="3"/>
      <dgm:spPr/>
    </dgm:pt>
    <dgm:pt modelId="{57A225A9-35D5-4D00-A94B-6FFAABEE3CD5}" type="pres">
      <dgm:prSet presAssocID="{471A0BB4-43FC-4833-9DC2-A9EF19FE6DE3}" presName="connTx" presStyleLbl="parChTrans1D4" presStyleIdx="0" presStyleCnt="3"/>
      <dgm:spPr/>
    </dgm:pt>
    <dgm:pt modelId="{F116766E-F24E-43EF-AC71-DBE2A517269E}" type="pres">
      <dgm:prSet presAssocID="{ACD9D304-B2CF-4FA6-A2DA-ECE9B71F87CC}" presName="root2" presStyleCnt="0"/>
      <dgm:spPr/>
    </dgm:pt>
    <dgm:pt modelId="{EC490E72-A9B1-4CEA-BA2F-D689563059AE}" type="pres">
      <dgm:prSet presAssocID="{ACD9D304-B2CF-4FA6-A2DA-ECE9B71F87CC}" presName="LevelTwoTextNode" presStyleLbl="node4" presStyleIdx="0" presStyleCnt="3">
        <dgm:presLayoutVars>
          <dgm:chPref val="3"/>
        </dgm:presLayoutVars>
      </dgm:prSet>
      <dgm:spPr/>
    </dgm:pt>
    <dgm:pt modelId="{CADD320B-2398-4467-83B0-B50C40DF4B8D}" type="pres">
      <dgm:prSet presAssocID="{ACD9D304-B2CF-4FA6-A2DA-ECE9B71F87CC}" presName="level3hierChild" presStyleCnt="0"/>
      <dgm:spPr/>
    </dgm:pt>
    <dgm:pt modelId="{C2C320EA-4438-4A33-8DE0-8A053A11D469}" type="pres">
      <dgm:prSet presAssocID="{581DD943-E1BC-4214-B65A-7FC4CD14BE0D}" presName="conn2-1" presStyleLbl="parChTrans1D4" presStyleIdx="1" presStyleCnt="3"/>
      <dgm:spPr/>
    </dgm:pt>
    <dgm:pt modelId="{BAFEE9A9-1ABF-4365-B4BA-774AED198CF8}" type="pres">
      <dgm:prSet presAssocID="{581DD943-E1BC-4214-B65A-7FC4CD14BE0D}" presName="connTx" presStyleLbl="parChTrans1D4" presStyleIdx="1" presStyleCnt="3"/>
      <dgm:spPr/>
    </dgm:pt>
    <dgm:pt modelId="{B9DE4A73-5049-4DBF-8CAE-FD692DBC15E3}" type="pres">
      <dgm:prSet presAssocID="{44E7DF03-13B7-43C5-A405-00D8EF96D6EB}" presName="root2" presStyleCnt="0"/>
      <dgm:spPr/>
    </dgm:pt>
    <dgm:pt modelId="{58BB5A40-5E64-4ACA-A223-BFDB9C54DCB8}" type="pres">
      <dgm:prSet presAssocID="{44E7DF03-13B7-43C5-A405-00D8EF96D6EB}" presName="LevelTwoTextNode" presStyleLbl="node4" presStyleIdx="1" presStyleCnt="3">
        <dgm:presLayoutVars>
          <dgm:chPref val="3"/>
        </dgm:presLayoutVars>
      </dgm:prSet>
      <dgm:spPr/>
    </dgm:pt>
    <dgm:pt modelId="{EE9288C7-2DFA-4EB5-ADC9-DEDC18CD145B}" type="pres">
      <dgm:prSet presAssocID="{44E7DF03-13B7-43C5-A405-00D8EF96D6EB}" presName="level3hierChild" presStyleCnt="0"/>
      <dgm:spPr/>
    </dgm:pt>
    <dgm:pt modelId="{5F4A81D8-41DD-43DD-B946-E4E8ED0CD000}" type="pres">
      <dgm:prSet presAssocID="{C7AEB431-83C4-4B54-8B7A-F17FEB5D76DC}" presName="conn2-1" presStyleLbl="parChTrans1D4" presStyleIdx="2" presStyleCnt="3"/>
      <dgm:spPr/>
    </dgm:pt>
    <dgm:pt modelId="{ACBEE138-8E9E-4177-9A63-0D76442CE149}" type="pres">
      <dgm:prSet presAssocID="{C7AEB431-83C4-4B54-8B7A-F17FEB5D76DC}" presName="connTx" presStyleLbl="parChTrans1D4" presStyleIdx="2" presStyleCnt="3"/>
      <dgm:spPr/>
    </dgm:pt>
    <dgm:pt modelId="{C8335377-E5A5-4010-9018-A43D4C25F66C}" type="pres">
      <dgm:prSet presAssocID="{B9CACDA5-7EA5-4222-B2FA-0A28B1951DDC}" presName="root2" presStyleCnt="0"/>
      <dgm:spPr/>
    </dgm:pt>
    <dgm:pt modelId="{919A354E-3F17-47AC-887B-1464D7F60352}" type="pres">
      <dgm:prSet presAssocID="{B9CACDA5-7EA5-4222-B2FA-0A28B1951DDC}" presName="LevelTwoTextNode" presStyleLbl="node4" presStyleIdx="2" presStyleCnt="3">
        <dgm:presLayoutVars>
          <dgm:chPref val="3"/>
        </dgm:presLayoutVars>
      </dgm:prSet>
      <dgm:spPr/>
    </dgm:pt>
    <dgm:pt modelId="{04111F8D-3DD5-4D5E-9AFD-B48C70569766}" type="pres">
      <dgm:prSet presAssocID="{B9CACDA5-7EA5-4222-B2FA-0A28B1951DDC}" presName="level3hierChild" presStyleCnt="0"/>
      <dgm:spPr/>
    </dgm:pt>
    <dgm:pt modelId="{89ED6B02-1199-47D5-95C6-DDFBF4F327AF}" type="pres">
      <dgm:prSet presAssocID="{98FD452C-3C50-4AD3-9F32-EAA43073DC4E}" presName="conn2-1" presStyleLbl="parChTrans1D2" presStyleIdx="1" presStyleCnt="3"/>
      <dgm:spPr/>
    </dgm:pt>
    <dgm:pt modelId="{20BD7BCC-F229-435F-BC80-316820816E46}" type="pres">
      <dgm:prSet presAssocID="{98FD452C-3C50-4AD3-9F32-EAA43073DC4E}" presName="connTx" presStyleLbl="parChTrans1D2" presStyleIdx="1" presStyleCnt="3"/>
      <dgm:spPr/>
    </dgm:pt>
    <dgm:pt modelId="{DD1BCA98-ECC2-481A-A209-69FCF5DC600C}" type="pres">
      <dgm:prSet presAssocID="{CD06F922-CCE5-4740-B813-A73052971A9E}" presName="root2" presStyleCnt="0"/>
      <dgm:spPr/>
    </dgm:pt>
    <dgm:pt modelId="{75DD04B6-7F24-4197-AB09-7BDEB152A4F0}" type="pres">
      <dgm:prSet presAssocID="{CD06F922-CCE5-4740-B813-A73052971A9E}" presName="LevelTwoTextNode" presStyleLbl="node2" presStyleIdx="1" presStyleCnt="3" custLinFactNeighborX="-21383" custLinFactNeighborY="-50867">
        <dgm:presLayoutVars>
          <dgm:chPref val="3"/>
        </dgm:presLayoutVars>
      </dgm:prSet>
      <dgm:spPr/>
    </dgm:pt>
    <dgm:pt modelId="{9D9CC8A6-57C4-4B3C-84AB-84CD5F435136}" type="pres">
      <dgm:prSet presAssocID="{CD06F922-CCE5-4740-B813-A73052971A9E}" presName="level3hierChild" presStyleCnt="0"/>
      <dgm:spPr/>
    </dgm:pt>
    <dgm:pt modelId="{8FC8D551-BBA2-40FA-8259-10B2C703E7AC}" type="pres">
      <dgm:prSet presAssocID="{910AD095-3570-43D5-B733-427CBF09BBC8}" presName="conn2-1" presStyleLbl="parChTrans1D3" presStyleIdx="5" presStyleCnt="7"/>
      <dgm:spPr/>
    </dgm:pt>
    <dgm:pt modelId="{92A3ACAF-19E8-4EFD-8F1B-AE1DB9C5240B}" type="pres">
      <dgm:prSet presAssocID="{910AD095-3570-43D5-B733-427CBF09BBC8}" presName="connTx" presStyleLbl="parChTrans1D3" presStyleIdx="5" presStyleCnt="7"/>
      <dgm:spPr/>
    </dgm:pt>
    <dgm:pt modelId="{D566E6C0-3030-4E69-9795-1C58499586CF}" type="pres">
      <dgm:prSet presAssocID="{419C5398-5230-4B81-A2BB-7D0A3D191335}" presName="root2" presStyleCnt="0"/>
      <dgm:spPr/>
    </dgm:pt>
    <dgm:pt modelId="{94F3C710-1228-47F5-8920-1CD8620A052D}" type="pres">
      <dgm:prSet presAssocID="{419C5398-5230-4B81-A2BB-7D0A3D191335}" presName="LevelTwoTextNode" presStyleLbl="node3" presStyleIdx="5" presStyleCnt="7">
        <dgm:presLayoutVars>
          <dgm:chPref val="3"/>
        </dgm:presLayoutVars>
      </dgm:prSet>
      <dgm:spPr/>
    </dgm:pt>
    <dgm:pt modelId="{1D9FBBE7-7465-46F3-8D77-FA9CB3684901}" type="pres">
      <dgm:prSet presAssocID="{419C5398-5230-4B81-A2BB-7D0A3D191335}" presName="level3hierChild" presStyleCnt="0"/>
      <dgm:spPr/>
    </dgm:pt>
    <dgm:pt modelId="{F0D9328F-625F-41C2-BA71-040240E20973}" type="pres">
      <dgm:prSet presAssocID="{27E9015B-EDF0-4C17-A265-DF61344EE60D}" presName="conn2-1" presStyleLbl="parChTrans1D2" presStyleIdx="2" presStyleCnt="3"/>
      <dgm:spPr/>
    </dgm:pt>
    <dgm:pt modelId="{287C0186-9C95-4E12-BD3E-12B17C4F6517}" type="pres">
      <dgm:prSet presAssocID="{27E9015B-EDF0-4C17-A265-DF61344EE60D}" presName="connTx" presStyleLbl="parChTrans1D2" presStyleIdx="2" presStyleCnt="3"/>
      <dgm:spPr/>
    </dgm:pt>
    <dgm:pt modelId="{76A384F5-5458-40AF-BC3A-619966EF3BD9}" type="pres">
      <dgm:prSet presAssocID="{997B0470-48BE-4477-947A-127E5E4657E1}" presName="root2" presStyleCnt="0"/>
      <dgm:spPr/>
    </dgm:pt>
    <dgm:pt modelId="{153C9F84-93CC-40CB-AE21-8CF7D585B895}" type="pres">
      <dgm:prSet presAssocID="{997B0470-48BE-4477-947A-127E5E4657E1}" presName="LevelTwoTextNode" presStyleLbl="node2" presStyleIdx="2" presStyleCnt="3" custLinFactNeighborX="-23224" custLinFactNeighborY="-30504">
        <dgm:presLayoutVars>
          <dgm:chPref val="3"/>
        </dgm:presLayoutVars>
      </dgm:prSet>
      <dgm:spPr/>
    </dgm:pt>
    <dgm:pt modelId="{873A4F40-3EF8-4A2B-BD59-FB1550E3DC69}" type="pres">
      <dgm:prSet presAssocID="{997B0470-48BE-4477-947A-127E5E4657E1}" presName="level3hierChild" presStyleCnt="0"/>
      <dgm:spPr/>
    </dgm:pt>
    <dgm:pt modelId="{67147D7C-080D-4DA5-A2D2-7ABB9E5F85C7}" type="pres">
      <dgm:prSet presAssocID="{6B022437-A8CE-4A01-8725-8A86B16034EF}" presName="conn2-1" presStyleLbl="parChTrans1D3" presStyleIdx="6" presStyleCnt="7"/>
      <dgm:spPr/>
    </dgm:pt>
    <dgm:pt modelId="{B96D1182-E323-4548-A2AC-A3377428478A}" type="pres">
      <dgm:prSet presAssocID="{6B022437-A8CE-4A01-8725-8A86B16034EF}" presName="connTx" presStyleLbl="parChTrans1D3" presStyleIdx="6" presStyleCnt="7"/>
      <dgm:spPr/>
    </dgm:pt>
    <dgm:pt modelId="{DC26D09C-0373-4DA5-8B70-F9AEDC822C7F}" type="pres">
      <dgm:prSet presAssocID="{25AAB874-BC6C-4B24-A58D-F238E0343A86}" presName="root2" presStyleCnt="0"/>
      <dgm:spPr/>
    </dgm:pt>
    <dgm:pt modelId="{0611A621-75B4-4AA7-89C3-4676C56408FB}" type="pres">
      <dgm:prSet presAssocID="{25AAB874-BC6C-4B24-A58D-F238E0343A86}" presName="LevelTwoTextNode" presStyleLbl="node3" presStyleIdx="6" presStyleCnt="7">
        <dgm:presLayoutVars>
          <dgm:chPref val="3"/>
        </dgm:presLayoutVars>
      </dgm:prSet>
      <dgm:spPr/>
    </dgm:pt>
    <dgm:pt modelId="{FC52464C-14F2-4ECF-8E42-FB5BC5509FAF}" type="pres">
      <dgm:prSet presAssocID="{25AAB874-BC6C-4B24-A58D-F238E0343A86}" presName="level3hierChild" presStyleCnt="0"/>
      <dgm:spPr/>
    </dgm:pt>
    <dgm:pt modelId="{E4349061-62E6-4171-9F47-E8C2E3E53028}" type="pres">
      <dgm:prSet presAssocID="{C9DD4841-6FEB-4EBD-8A46-FF8D89F83BD2}" presName="root1" presStyleCnt="0"/>
      <dgm:spPr/>
    </dgm:pt>
    <dgm:pt modelId="{9435A287-57AC-4663-8332-DC5F5C4156EA}" type="pres">
      <dgm:prSet presAssocID="{C9DD4841-6FEB-4EBD-8A46-FF8D89F83BD2}" presName="LevelOneTextNode" presStyleLbl="node0" presStyleIdx="1" presStyleCnt="3" custLinFactY="-203482" custLinFactNeighborX="-9568" custLinFactNeighborY="-300000">
        <dgm:presLayoutVars>
          <dgm:chPref val="3"/>
        </dgm:presLayoutVars>
      </dgm:prSet>
      <dgm:spPr/>
    </dgm:pt>
    <dgm:pt modelId="{E85513AE-56AF-49F3-8E88-A7068B7BAB90}" type="pres">
      <dgm:prSet presAssocID="{C9DD4841-6FEB-4EBD-8A46-FF8D89F83BD2}" presName="level2hierChild" presStyleCnt="0"/>
      <dgm:spPr/>
    </dgm:pt>
    <dgm:pt modelId="{8ADCCAC3-1C65-4B1B-8E78-28DDAE4C36D3}" type="pres">
      <dgm:prSet presAssocID="{504DEAEF-2A73-4500-861A-D4313FDAB594}" presName="root1" presStyleCnt="0"/>
      <dgm:spPr/>
    </dgm:pt>
    <dgm:pt modelId="{6961CAC7-909D-4D8B-83EB-62D266A21C46}" type="pres">
      <dgm:prSet presAssocID="{504DEAEF-2A73-4500-861A-D4313FDAB594}" presName="LevelOneTextNode" presStyleLbl="node0" presStyleIdx="2" presStyleCnt="3" custLinFactY="-203482" custLinFactNeighborX="-9568" custLinFactNeighborY="-300000">
        <dgm:presLayoutVars>
          <dgm:chPref val="3"/>
        </dgm:presLayoutVars>
      </dgm:prSet>
      <dgm:spPr/>
    </dgm:pt>
    <dgm:pt modelId="{B33736C7-873C-48B6-B9CD-65E00AAB729D}" type="pres">
      <dgm:prSet presAssocID="{504DEAEF-2A73-4500-861A-D4313FDAB594}" presName="level2hierChild" presStyleCnt="0"/>
      <dgm:spPr/>
    </dgm:pt>
  </dgm:ptLst>
  <dgm:cxnLst>
    <dgm:cxn modelId="{31527800-319C-4213-B3ED-DB3732E0E483}" type="presOf" srcId="{C656EC38-3698-4838-9900-E2C156D4E698}" destId="{D1391A83-D558-4A3D-9E47-39E3AAD94448}" srcOrd="0" destOrd="0" presId="urn:microsoft.com/office/officeart/2005/8/layout/hierarchy2"/>
    <dgm:cxn modelId="{94150603-B39A-44B6-B8D5-9E542216387B}" type="presOf" srcId="{471F8503-B11B-41BC-9154-65CB88E06CA6}" destId="{6B115A40-37A4-4508-90F6-18DA0FEDAF42}" srcOrd="1" destOrd="0" presId="urn:microsoft.com/office/officeart/2005/8/layout/hierarchy2"/>
    <dgm:cxn modelId="{1E97DE06-7726-4DAB-9CD2-A8BB150A0AA0}" type="presOf" srcId="{471A0BB4-43FC-4833-9DC2-A9EF19FE6DE3}" destId="{86D67448-5BE2-48E4-BF7B-BB40C7DEED37}" srcOrd="0" destOrd="0" presId="urn:microsoft.com/office/officeart/2005/8/layout/hierarchy2"/>
    <dgm:cxn modelId="{4DAADD07-75D8-47FF-92A7-B6D4ABCF9B2F}" type="presOf" srcId="{581DD943-E1BC-4214-B65A-7FC4CD14BE0D}" destId="{BAFEE9A9-1ABF-4365-B4BA-774AED198CF8}" srcOrd="1" destOrd="0" presId="urn:microsoft.com/office/officeart/2005/8/layout/hierarchy2"/>
    <dgm:cxn modelId="{68F0AD08-241D-4A0E-B47B-E4CD32ED3014}" type="presOf" srcId="{98FD452C-3C50-4AD3-9F32-EAA43073DC4E}" destId="{20BD7BCC-F229-435F-BC80-316820816E46}" srcOrd="1" destOrd="0" presId="urn:microsoft.com/office/officeart/2005/8/layout/hierarchy2"/>
    <dgm:cxn modelId="{49B3B708-AB39-4261-B3C1-603A663291DA}" type="presOf" srcId="{C7AEB431-83C4-4B54-8B7A-F17FEB5D76DC}" destId="{5F4A81D8-41DD-43DD-B946-E4E8ED0CD000}" srcOrd="0" destOrd="0" presId="urn:microsoft.com/office/officeart/2005/8/layout/hierarchy2"/>
    <dgm:cxn modelId="{E20ED009-00AA-4C76-8B28-12CCF0A45284}" type="presOf" srcId="{DD5732C6-A381-4BFE-A049-28233C8799D1}" destId="{332525ED-6634-469F-BF1D-E9204FFC0E7D}" srcOrd="0" destOrd="0" presId="urn:microsoft.com/office/officeart/2005/8/layout/hierarchy2"/>
    <dgm:cxn modelId="{8CA04A0A-D3B6-4D7C-B2D5-7A4806393E6E}" type="presOf" srcId="{DD5732C6-A381-4BFE-A049-28233C8799D1}" destId="{71E598EC-D40D-4D76-AD80-AB4F8D4E032A}" srcOrd="1" destOrd="0" presId="urn:microsoft.com/office/officeart/2005/8/layout/hierarchy2"/>
    <dgm:cxn modelId="{F8EB500A-33A9-4BBD-A72F-470BBD35DF02}" type="presOf" srcId="{C9201DD1-5274-4CE7-88C7-16C861EB7226}" destId="{17C6B27C-2CF1-4116-98D6-63F1FD1C6FB7}" srcOrd="0" destOrd="0" presId="urn:microsoft.com/office/officeart/2005/8/layout/hierarchy2"/>
    <dgm:cxn modelId="{4B5B8D0A-1774-44B3-958B-F296707650FE}" srcId="{CD06F922-CCE5-4740-B813-A73052971A9E}" destId="{419C5398-5230-4B81-A2BB-7D0A3D191335}" srcOrd="0" destOrd="0" parTransId="{910AD095-3570-43D5-B733-427CBF09BBC8}" sibTransId="{2B0A08F1-08F8-40A6-ACEA-5D521E458495}"/>
    <dgm:cxn modelId="{A776720E-8FFB-4108-9C6E-ADF244D37448}" type="presOf" srcId="{CD06F922-CCE5-4740-B813-A73052971A9E}" destId="{75DD04B6-7F24-4197-AB09-7BDEB152A4F0}" srcOrd="0" destOrd="0" presId="urn:microsoft.com/office/officeart/2005/8/layout/hierarchy2"/>
    <dgm:cxn modelId="{2480C211-2069-4BEE-BF8B-3B302B0CF540}" type="presOf" srcId="{9B68A8D4-F673-407C-B764-961B2509ACED}" destId="{E5175B78-C198-4ACD-9F7F-6B221A776859}" srcOrd="0" destOrd="0" presId="urn:microsoft.com/office/officeart/2005/8/layout/hierarchy2"/>
    <dgm:cxn modelId="{171C1B18-8CDB-408F-97CF-16405DF387A4}" type="presOf" srcId="{C3810B1B-05E4-4D48-A63E-B40CE1715855}" destId="{53BBA365-1F55-4447-A14C-0620ABC5F7F0}" srcOrd="0" destOrd="0" presId="urn:microsoft.com/office/officeart/2005/8/layout/hierarchy2"/>
    <dgm:cxn modelId="{30B20C19-8C8D-4453-99CC-DB316F80B1B1}" srcId="{26E24865-91CD-4DC6-9750-B403EE9D0D3E}" destId="{ACD9D304-B2CF-4FA6-A2DA-ECE9B71F87CC}" srcOrd="0" destOrd="0" parTransId="{471A0BB4-43FC-4833-9DC2-A9EF19FE6DE3}" sibTransId="{027620DC-EE52-454D-B0FD-F711CDA69176}"/>
    <dgm:cxn modelId="{0666C324-323C-4B6D-8C72-9D978640C29D}" type="presOf" srcId="{98FD452C-3C50-4AD3-9F32-EAA43073DC4E}" destId="{89ED6B02-1199-47D5-95C6-DDFBF4F327AF}" srcOrd="0" destOrd="0" presId="urn:microsoft.com/office/officeart/2005/8/layout/hierarchy2"/>
    <dgm:cxn modelId="{572BCE29-04CA-43C5-81B5-D99FE49724CC}" srcId="{26E24865-91CD-4DC6-9750-B403EE9D0D3E}" destId="{B9CACDA5-7EA5-4222-B2FA-0A28B1951DDC}" srcOrd="2" destOrd="0" parTransId="{C7AEB431-83C4-4B54-8B7A-F17FEB5D76DC}" sibTransId="{EF37D4A2-20B6-4C1C-99B4-0DA41E42C218}"/>
    <dgm:cxn modelId="{54C8982C-254A-4781-9E42-CEA10EC66A7A}" type="presOf" srcId="{C9201DD1-5274-4CE7-88C7-16C861EB7226}" destId="{A69E588C-CE1F-4F1E-90A3-779910939A7C}" srcOrd="1" destOrd="0" presId="urn:microsoft.com/office/officeart/2005/8/layout/hierarchy2"/>
    <dgm:cxn modelId="{3F022B32-9051-4E29-ADB0-59B7200334C8}" type="presOf" srcId="{504DEAEF-2A73-4500-861A-D4313FDAB594}" destId="{6961CAC7-909D-4D8B-83EB-62D266A21C46}" srcOrd="0" destOrd="0" presId="urn:microsoft.com/office/officeart/2005/8/layout/hierarchy2"/>
    <dgm:cxn modelId="{A5AC4039-C852-44F3-98CA-0CAC808E59EB}" type="presOf" srcId="{C9DD4841-6FEB-4EBD-8A46-FF8D89F83BD2}" destId="{9435A287-57AC-4663-8332-DC5F5C4156EA}" srcOrd="0" destOrd="0" presId="urn:microsoft.com/office/officeart/2005/8/layout/hierarchy2"/>
    <dgm:cxn modelId="{A8B1723B-11A6-4CBD-8D8B-ECDC5783CB97}" type="presOf" srcId="{26E24865-91CD-4DC6-9750-B403EE9D0D3E}" destId="{00449416-5E81-46D0-94DC-780771581B6F}" srcOrd="0" destOrd="0" presId="urn:microsoft.com/office/officeart/2005/8/layout/hierarchy2"/>
    <dgm:cxn modelId="{6E949760-CE51-4298-93C6-11AA701E0056}" srcId="{26E24865-91CD-4DC6-9750-B403EE9D0D3E}" destId="{44E7DF03-13B7-43C5-A405-00D8EF96D6EB}" srcOrd="1" destOrd="0" parTransId="{581DD943-E1BC-4214-B65A-7FC4CD14BE0D}" sibTransId="{17F40347-A42F-48F2-908D-E368CA8D34E8}"/>
    <dgm:cxn modelId="{E8DA2844-B6DC-4E50-91DB-2FD6E9FFEE37}" type="presOf" srcId="{ACD9D304-B2CF-4FA6-A2DA-ECE9B71F87CC}" destId="{EC490E72-A9B1-4CEA-BA2F-D689563059AE}" srcOrd="0" destOrd="0" presId="urn:microsoft.com/office/officeart/2005/8/layout/hierarchy2"/>
    <dgm:cxn modelId="{11EFDC66-24FA-438A-9656-D9FB9E7CAF11}" srcId="{F1E4DCF0-34B9-4261-AA95-6A2AD73F126D}" destId="{C8DEF60F-C230-4F5D-9FA0-601E0AA771D4}" srcOrd="2" destOrd="0" parTransId="{FFE6E9C2-A17D-432A-AE66-54C5DE531AF9}" sibTransId="{6716AB0F-B520-411D-8C2D-917C793C79D7}"/>
    <dgm:cxn modelId="{F555DC67-DFB2-4343-86DF-68E803B10F82}" type="presOf" srcId="{910AD095-3570-43D5-B733-427CBF09BBC8}" destId="{92A3ACAF-19E8-4EFD-8F1B-AE1DB9C5240B}" srcOrd="1" destOrd="0" presId="urn:microsoft.com/office/officeart/2005/8/layout/hierarchy2"/>
    <dgm:cxn modelId="{89492748-BC3B-475B-B81C-CEADA1302528}" srcId="{9B68A8D4-F673-407C-B764-961B2509ACED}" destId="{997B0470-48BE-4477-947A-127E5E4657E1}" srcOrd="2" destOrd="0" parTransId="{27E9015B-EDF0-4C17-A265-DF61344EE60D}" sibTransId="{14F66731-8C9D-4B46-9951-EBA972326C04}"/>
    <dgm:cxn modelId="{28213368-57BA-443D-B840-FE1B675BEEF4}" type="presOf" srcId="{F538345A-CAF8-4AA5-BEE3-5043F514F17D}" destId="{FB893614-DD52-49A3-ABBB-62A94C9F9E55}" srcOrd="0" destOrd="0" presId="urn:microsoft.com/office/officeart/2005/8/layout/hierarchy2"/>
    <dgm:cxn modelId="{4DEDB368-3F53-4032-92A0-86C7373C5FA5}" type="presOf" srcId="{BC33CD2C-438C-4F8C-83A0-7DC5EB101750}" destId="{1D3BA3C0-05A9-40DB-A2E9-5E37E3A4FD6D}" srcOrd="0" destOrd="0" presId="urn:microsoft.com/office/officeart/2005/8/layout/hierarchy2"/>
    <dgm:cxn modelId="{79631C6C-476C-4613-B2B1-036E27509EAC}" type="presOf" srcId="{27E9015B-EDF0-4C17-A265-DF61344EE60D}" destId="{F0D9328F-625F-41C2-BA71-040240E20973}" srcOrd="0" destOrd="0" presId="urn:microsoft.com/office/officeart/2005/8/layout/hierarchy2"/>
    <dgm:cxn modelId="{BCC7A14F-CA0A-406A-900D-160B0FF2FE85}" type="presOf" srcId="{27E9015B-EDF0-4C17-A265-DF61344EE60D}" destId="{287C0186-9C95-4E12-BD3E-12B17C4F6517}" srcOrd="1" destOrd="0" presId="urn:microsoft.com/office/officeart/2005/8/layout/hierarchy2"/>
    <dgm:cxn modelId="{A97EDC72-DCD1-4DDB-9AD8-6D853C07938B}" type="presOf" srcId="{F538345A-CAF8-4AA5-BEE3-5043F514F17D}" destId="{2909BBD7-D45F-4CB1-8919-B7A89F59827A}" srcOrd="1" destOrd="0" presId="urn:microsoft.com/office/officeart/2005/8/layout/hierarchy2"/>
    <dgm:cxn modelId="{2FEC1B7A-EFF5-4725-9D2E-21E285A752F3}" type="presOf" srcId="{471F8503-B11B-41BC-9154-65CB88E06CA6}" destId="{14034C70-54A1-4872-8331-70E893877EA8}" srcOrd="0" destOrd="0" presId="urn:microsoft.com/office/officeart/2005/8/layout/hierarchy2"/>
    <dgm:cxn modelId="{520F475A-C1D9-45C5-B8E5-33D4FAA97EBE}" type="presOf" srcId="{40780656-35C4-4A5F-91B6-E8D68DC72A46}" destId="{E23F36AE-BBFA-475B-9001-2E34E3708F25}" srcOrd="0" destOrd="0" presId="urn:microsoft.com/office/officeart/2005/8/layout/hierarchy2"/>
    <dgm:cxn modelId="{05EF367F-89F6-4102-81BC-511C7D83A236}" srcId="{84AF4E36-7BDA-4241-987E-18D3D3AAB901}" destId="{504DEAEF-2A73-4500-861A-D4313FDAB594}" srcOrd="2" destOrd="0" parTransId="{4D059CA8-42AC-4BD0-9092-D4C7243AF842}" sibTransId="{A64DC8BE-9D10-4660-A8E3-52385B2FFFF8}"/>
    <dgm:cxn modelId="{53FCB787-5D40-4E36-AB67-DA932BE8F153}" type="presOf" srcId="{44E7DF03-13B7-43C5-A405-00D8EF96D6EB}" destId="{58BB5A40-5E64-4ACA-A223-BFDB9C54DCB8}" srcOrd="0" destOrd="0" presId="urn:microsoft.com/office/officeart/2005/8/layout/hierarchy2"/>
    <dgm:cxn modelId="{2391E389-C52F-40DC-8BEF-267C52383B9C}" type="presOf" srcId="{25AAB874-BC6C-4B24-A58D-F238E0343A86}" destId="{0611A621-75B4-4AA7-89C3-4676C56408FB}" srcOrd="0" destOrd="0" presId="urn:microsoft.com/office/officeart/2005/8/layout/hierarchy2"/>
    <dgm:cxn modelId="{B488768B-FBB0-4B4A-82B3-7FA183C9BDC7}" srcId="{84AF4E36-7BDA-4241-987E-18D3D3AAB901}" destId="{9B68A8D4-F673-407C-B764-961B2509ACED}" srcOrd="0" destOrd="0" parTransId="{FDA009E5-73F1-4199-B77C-12C241E87364}" sibTransId="{3A9D6EB3-EDAB-46A6-B9DC-F54359F83C37}"/>
    <dgm:cxn modelId="{4F5B8B8C-88D4-459D-B63E-6F39D3BF2328}" type="presOf" srcId="{6B022437-A8CE-4A01-8725-8A86B16034EF}" destId="{67147D7C-080D-4DA5-A2D2-7ABB9E5F85C7}" srcOrd="0" destOrd="0" presId="urn:microsoft.com/office/officeart/2005/8/layout/hierarchy2"/>
    <dgm:cxn modelId="{F065938F-0179-4CEB-93CE-E81BA344ED8C}" type="presOf" srcId="{C8DEF60F-C230-4F5D-9FA0-601E0AA771D4}" destId="{1CF1676C-9084-49AB-9E44-44137EA459BE}" srcOrd="0" destOrd="0" presId="urn:microsoft.com/office/officeart/2005/8/layout/hierarchy2"/>
    <dgm:cxn modelId="{BEC15C91-B9D5-4438-BE7C-D929CF900CCA}" type="presOf" srcId="{84AF4E36-7BDA-4241-987E-18D3D3AAB901}" destId="{2AB54705-3764-4674-8B1E-A190A7D8488E}" srcOrd="0" destOrd="0" presId="urn:microsoft.com/office/officeart/2005/8/layout/hierarchy2"/>
    <dgm:cxn modelId="{19FD6193-EAD9-4920-9BF1-886BC39DAAD5}" type="presOf" srcId="{F1E4DCF0-34B9-4261-AA95-6A2AD73F126D}" destId="{86F3989B-D134-4014-8BCF-C6170C1DB743}" srcOrd="0" destOrd="0" presId="urn:microsoft.com/office/officeart/2005/8/layout/hierarchy2"/>
    <dgm:cxn modelId="{E8CF6494-7EA8-4F6F-8DED-CE87B60B25B6}" type="presOf" srcId="{6B022437-A8CE-4A01-8725-8A86B16034EF}" destId="{B96D1182-E323-4548-A2AC-A3377428478A}" srcOrd="1" destOrd="0" presId="urn:microsoft.com/office/officeart/2005/8/layout/hierarchy2"/>
    <dgm:cxn modelId="{CCC19498-322F-42E5-A0EF-3F9F385BA6AD}" type="presOf" srcId="{FFE6E9C2-A17D-432A-AE66-54C5DE531AF9}" destId="{C98E3D6D-45D6-41C9-8440-A36397C21068}" srcOrd="0" destOrd="0" presId="urn:microsoft.com/office/officeart/2005/8/layout/hierarchy2"/>
    <dgm:cxn modelId="{1CCB5AAD-9984-4378-86FA-6B0A38459A8D}" type="presOf" srcId="{581DD943-E1BC-4214-B65A-7FC4CD14BE0D}" destId="{C2C320EA-4438-4A33-8DE0-8A053A11D469}" srcOrd="0" destOrd="0" presId="urn:microsoft.com/office/officeart/2005/8/layout/hierarchy2"/>
    <dgm:cxn modelId="{909667B8-784C-42CB-B501-E8D8098DE475}" type="presOf" srcId="{FFE6E9C2-A17D-432A-AE66-54C5DE531AF9}" destId="{47B83423-CC6F-48C9-80B6-2FCE2F8A4CE2}" srcOrd="1" destOrd="0" presId="urn:microsoft.com/office/officeart/2005/8/layout/hierarchy2"/>
    <dgm:cxn modelId="{1FCECDB9-D76D-49DA-B350-3C68449AD484}" srcId="{997B0470-48BE-4477-947A-127E5E4657E1}" destId="{25AAB874-BC6C-4B24-A58D-F238E0343A86}" srcOrd="0" destOrd="0" parTransId="{6B022437-A8CE-4A01-8725-8A86B16034EF}" sibTransId="{D214A25B-2273-4362-8F55-23DD1494BD8A}"/>
    <dgm:cxn modelId="{3EE2AFBD-C036-46A9-ABD5-AF64EF2B9505}" srcId="{F1E4DCF0-34B9-4261-AA95-6A2AD73F126D}" destId="{BC33CD2C-438C-4F8C-83A0-7DC5EB101750}" srcOrd="3" destOrd="0" parTransId="{F538345A-CAF8-4AA5-BEE3-5043F514F17D}" sibTransId="{A9841318-E621-4CCF-8D27-8EB5A7C547BC}"/>
    <dgm:cxn modelId="{2C9670D3-33FA-4469-8D4B-B166CED20B8D}" srcId="{84AF4E36-7BDA-4241-987E-18D3D3AAB901}" destId="{C9DD4841-6FEB-4EBD-8A46-FF8D89F83BD2}" srcOrd="1" destOrd="0" parTransId="{53BBCFF5-DA07-496D-8177-EDB74B6BF203}" sibTransId="{18C71480-E93B-44F0-AC0B-A967AEAE03DB}"/>
    <dgm:cxn modelId="{396F37D6-8507-4D9D-91D7-5B30F106F425}" type="presOf" srcId="{910AD095-3570-43D5-B733-427CBF09BBC8}" destId="{8FC8D551-BBA2-40FA-8259-10B2C703E7AC}" srcOrd="0" destOrd="0" presId="urn:microsoft.com/office/officeart/2005/8/layout/hierarchy2"/>
    <dgm:cxn modelId="{98D2C6D6-61AE-451E-B5FC-159ACD2166E9}" srcId="{F1E4DCF0-34B9-4261-AA95-6A2AD73F126D}" destId="{26E24865-91CD-4DC6-9750-B403EE9D0D3E}" srcOrd="4" destOrd="0" parTransId="{40780656-35C4-4A5F-91B6-E8D68DC72A46}" sibTransId="{9208CD0A-80FB-4D16-A090-7A981579B7FD}"/>
    <dgm:cxn modelId="{E6815DD8-4D18-4F59-8D0D-785ED92C5185}" type="presOf" srcId="{40780656-35C4-4A5F-91B6-E8D68DC72A46}" destId="{F158B37A-0152-44F2-A4BE-09E31FE0046D}" srcOrd="1" destOrd="0" presId="urn:microsoft.com/office/officeart/2005/8/layout/hierarchy2"/>
    <dgm:cxn modelId="{A6654FE5-5501-41FE-9239-5981E50A1B56}" type="presOf" srcId="{997B0470-48BE-4477-947A-127E5E4657E1}" destId="{153C9F84-93CC-40CB-AE21-8CF7D585B895}" srcOrd="0" destOrd="0" presId="urn:microsoft.com/office/officeart/2005/8/layout/hierarchy2"/>
    <dgm:cxn modelId="{A22781E5-315D-40A0-B0C3-ADE7C395E413}" type="presOf" srcId="{C7AEB431-83C4-4B54-8B7A-F17FEB5D76DC}" destId="{ACBEE138-8E9E-4177-9A63-0D76442CE149}" srcOrd="1" destOrd="0" presId="urn:microsoft.com/office/officeart/2005/8/layout/hierarchy2"/>
    <dgm:cxn modelId="{4E997AEA-DE88-4E91-AF78-E9A302F8FD86}" srcId="{F1E4DCF0-34B9-4261-AA95-6A2AD73F126D}" destId="{C656EC38-3698-4838-9900-E2C156D4E698}" srcOrd="0" destOrd="0" parTransId="{C9201DD1-5274-4CE7-88C7-16C861EB7226}" sibTransId="{AF68F773-80D3-497E-AB2E-C948D6DB9F45}"/>
    <dgm:cxn modelId="{CA41BDEA-ECD4-460A-AD49-1C864CB08BA6}" type="presOf" srcId="{419C5398-5230-4B81-A2BB-7D0A3D191335}" destId="{94F3C710-1228-47F5-8920-1CD8620A052D}" srcOrd="0" destOrd="0" presId="urn:microsoft.com/office/officeart/2005/8/layout/hierarchy2"/>
    <dgm:cxn modelId="{EDAE8DEB-B64C-45D3-BAE0-34571165FBBD}" type="presOf" srcId="{471A0BB4-43FC-4833-9DC2-A9EF19FE6DE3}" destId="{57A225A9-35D5-4D00-A94B-6FFAABEE3CD5}" srcOrd="1" destOrd="0" presId="urn:microsoft.com/office/officeart/2005/8/layout/hierarchy2"/>
    <dgm:cxn modelId="{3E8168ED-F675-486D-8C62-7202BA064CDC}" srcId="{F1E4DCF0-34B9-4261-AA95-6A2AD73F126D}" destId="{C3810B1B-05E4-4D48-A63E-B40CE1715855}" srcOrd="1" destOrd="0" parTransId="{DD5732C6-A381-4BFE-A049-28233C8799D1}" sibTransId="{0FE7F3D8-F6DB-406D-8AB7-EEF9FC9A0CE5}"/>
    <dgm:cxn modelId="{73569EED-B01A-4AC3-9C7B-2FE30EC4A14F}" type="presOf" srcId="{B9CACDA5-7EA5-4222-B2FA-0A28B1951DDC}" destId="{919A354E-3F17-47AC-887B-1464D7F60352}" srcOrd="0" destOrd="0" presId="urn:microsoft.com/office/officeart/2005/8/layout/hierarchy2"/>
    <dgm:cxn modelId="{9B834FF0-DC24-4F4E-BEFD-48243CEE898F}" srcId="{9B68A8D4-F673-407C-B764-961B2509ACED}" destId="{CD06F922-CCE5-4740-B813-A73052971A9E}" srcOrd="1" destOrd="0" parTransId="{98FD452C-3C50-4AD3-9F32-EAA43073DC4E}" sibTransId="{34BBBD1C-877D-4F99-9D73-9EECDC9282A6}"/>
    <dgm:cxn modelId="{887FC6F2-14B2-407D-ADCF-EA9A4260103D}" srcId="{9B68A8D4-F673-407C-B764-961B2509ACED}" destId="{F1E4DCF0-34B9-4261-AA95-6A2AD73F126D}" srcOrd="0" destOrd="0" parTransId="{471F8503-B11B-41BC-9154-65CB88E06CA6}" sibTransId="{77F61DC4-26E4-4570-82BC-B3050DCC26AD}"/>
    <dgm:cxn modelId="{FF10BA40-AD49-44E3-9A44-2BBDF80D7A8D}" type="presParOf" srcId="{2AB54705-3764-4674-8B1E-A190A7D8488E}" destId="{3E00519E-7DBB-497C-824E-771C10A5507A}" srcOrd="0" destOrd="0" presId="urn:microsoft.com/office/officeart/2005/8/layout/hierarchy2"/>
    <dgm:cxn modelId="{88FB12E5-7098-40D5-9F5B-0BE7D905541B}" type="presParOf" srcId="{3E00519E-7DBB-497C-824E-771C10A5507A}" destId="{E5175B78-C198-4ACD-9F7F-6B221A776859}" srcOrd="0" destOrd="0" presId="urn:microsoft.com/office/officeart/2005/8/layout/hierarchy2"/>
    <dgm:cxn modelId="{6D42E7E7-7CFB-4E01-87FE-36C817D0B761}" type="presParOf" srcId="{3E00519E-7DBB-497C-824E-771C10A5507A}" destId="{5E2AAF79-AA46-4A64-9863-8A3FFB487D85}" srcOrd="1" destOrd="0" presId="urn:microsoft.com/office/officeart/2005/8/layout/hierarchy2"/>
    <dgm:cxn modelId="{E037D608-F568-46E5-B3E9-5C8D8B794507}" type="presParOf" srcId="{5E2AAF79-AA46-4A64-9863-8A3FFB487D85}" destId="{14034C70-54A1-4872-8331-70E893877EA8}" srcOrd="0" destOrd="0" presId="urn:microsoft.com/office/officeart/2005/8/layout/hierarchy2"/>
    <dgm:cxn modelId="{452C7E47-4D7E-4897-9673-28F9ED6D756A}" type="presParOf" srcId="{14034C70-54A1-4872-8331-70E893877EA8}" destId="{6B115A40-37A4-4508-90F6-18DA0FEDAF42}" srcOrd="0" destOrd="0" presId="urn:microsoft.com/office/officeart/2005/8/layout/hierarchy2"/>
    <dgm:cxn modelId="{80831358-7495-4CE5-BD7C-42025E8E1600}" type="presParOf" srcId="{5E2AAF79-AA46-4A64-9863-8A3FFB487D85}" destId="{C119F497-758A-436D-8057-31BA17165608}" srcOrd="1" destOrd="0" presId="urn:microsoft.com/office/officeart/2005/8/layout/hierarchy2"/>
    <dgm:cxn modelId="{7484069D-96F3-4C11-A3AD-7ABFEA2D6E90}" type="presParOf" srcId="{C119F497-758A-436D-8057-31BA17165608}" destId="{86F3989B-D134-4014-8BCF-C6170C1DB743}" srcOrd="0" destOrd="0" presId="urn:microsoft.com/office/officeart/2005/8/layout/hierarchy2"/>
    <dgm:cxn modelId="{42D257AC-77E7-4352-B31A-E18B95A0EBA8}" type="presParOf" srcId="{C119F497-758A-436D-8057-31BA17165608}" destId="{9963A651-F811-4A9E-9027-234EAD003C65}" srcOrd="1" destOrd="0" presId="urn:microsoft.com/office/officeart/2005/8/layout/hierarchy2"/>
    <dgm:cxn modelId="{FEDE18A4-21FD-42CE-B72D-BC3BA535E1DA}" type="presParOf" srcId="{9963A651-F811-4A9E-9027-234EAD003C65}" destId="{17C6B27C-2CF1-4116-98D6-63F1FD1C6FB7}" srcOrd="0" destOrd="0" presId="urn:microsoft.com/office/officeart/2005/8/layout/hierarchy2"/>
    <dgm:cxn modelId="{CDA0B4BC-C9F5-4455-B26E-457E98062512}" type="presParOf" srcId="{17C6B27C-2CF1-4116-98D6-63F1FD1C6FB7}" destId="{A69E588C-CE1F-4F1E-90A3-779910939A7C}" srcOrd="0" destOrd="0" presId="urn:microsoft.com/office/officeart/2005/8/layout/hierarchy2"/>
    <dgm:cxn modelId="{314398DA-96EF-4FF7-9BF4-544E961303E5}" type="presParOf" srcId="{9963A651-F811-4A9E-9027-234EAD003C65}" destId="{35AFD065-1810-48A4-8605-626751868A9C}" srcOrd="1" destOrd="0" presId="urn:microsoft.com/office/officeart/2005/8/layout/hierarchy2"/>
    <dgm:cxn modelId="{A68FEE39-3643-4B41-BF8A-2D41B4F93479}" type="presParOf" srcId="{35AFD065-1810-48A4-8605-626751868A9C}" destId="{D1391A83-D558-4A3D-9E47-39E3AAD94448}" srcOrd="0" destOrd="0" presId="urn:microsoft.com/office/officeart/2005/8/layout/hierarchy2"/>
    <dgm:cxn modelId="{911DC42A-BCB8-45B6-9186-42F8297D9B24}" type="presParOf" srcId="{35AFD065-1810-48A4-8605-626751868A9C}" destId="{0598FB25-E9CD-4E85-A42D-9AE9C6DE41ED}" srcOrd="1" destOrd="0" presId="urn:microsoft.com/office/officeart/2005/8/layout/hierarchy2"/>
    <dgm:cxn modelId="{ED08F287-F78B-40C6-8AB9-76E52C8709F6}" type="presParOf" srcId="{9963A651-F811-4A9E-9027-234EAD003C65}" destId="{332525ED-6634-469F-BF1D-E9204FFC0E7D}" srcOrd="2" destOrd="0" presId="urn:microsoft.com/office/officeart/2005/8/layout/hierarchy2"/>
    <dgm:cxn modelId="{ECA94CBC-1742-4CCD-B913-73094F091AB6}" type="presParOf" srcId="{332525ED-6634-469F-BF1D-E9204FFC0E7D}" destId="{71E598EC-D40D-4D76-AD80-AB4F8D4E032A}" srcOrd="0" destOrd="0" presId="urn:microsoft.com/office/officeart/2005/8/layout/hierarchy2"/>
    <dgm:cxn modelId="{6EA64FAA-B4AE-4CE9-AC34-A6A8F734D5A6}" type="presParOf" srcId="{9963A651-F811-4A9E-9027-234EAD003C65}" destId="{F5D09656-4870-413C-AC1F-4189B401183F}" srcOrd="3" destOrd="0" presId="urn:microsoft.com/office/officeart/2005/8/layout/hierarchy2"/>
    <dgm:cxn modelId="{FF9A4133-BEE5-429F-B4E4-573516687366}" type="presParOf" srcId="{F5D09656-4870-413C-AC1F-4189B401183F}" destId="{53BBA365-1F55-4447-A14C-0620ABC5F7F0}" srcOrd="0" destOrd="0" presId="urn:microsoft.com/office/officeart/2005/8/layout/hierarchy2"/>
    <dgm:cxn modelId="{2B74AA4E-F7E9-47DD-880E-36004218EA83}" type="presParOf" srcId="{F5D09656-4870-413C-AC1F-4189B401183F}" destId="{5D20204A-9F3E-438D-9CFD-7EC2B2A75B99}" srcOrd="1" destOrd="0" presId="urn:microsoft.com/office/officeart/2005/8/layout/hierarchy2"/>
    <dgm:cxn modelId="{AAD2CCA0-6FD9-4B6B-A44C-013B2C60A3DA}" type="presParOf" srcId="{9963A651-F811-4A9E-9027-234EAD003C65}" destId="{C98E3D6D-45D6-41C9-8440-A36397C21068}" srcOrd="4" destOrd="0" presId="urn:microsoft.com/office/officeart/2005/8/layout/hierarchy2"/>
    <dgm:cxn modelId="{CEBFC46E-0277-435B-9309-4A5ED509F525}" type="presParOf" srcId="{C98E3D6D-45D6-41C9-8440-A36397C21068}" destId="{47B83423-CC6F-48C9-80B6-2FCE2F8A4CE2}" srcOrd="0" destOrd="0" presId="urn:microsoft.com/office/officeart/2005/8/layout/hierarchy2"/>
    <dgm:cxn modelId="{2E194453-08E6-47FA-ACF6-755869763202}" type="presParOf" srcId="{9963A651-F811-4A9E-9027-234EAD003C65}" destId="{58762C0D-E415-47BD-9DD5-CF6EEF4D408E}" srcOrd="5" destOrd="0" presId="urn:microsoft.com/office/officeart/2005/8/layout/hierarchy2"/>
    <dgm:cxn modelId="{AEEAB927-0049-40EB-9D36-B455A2748B93}" type="presParOf" srcId="{58762C0D-E415-47BD-9DD5-CF6EEF4D408E}" destId="{1CF1676C-9084-49AB-9E44-44137EA459BE}" srcOrd="0" destOrd="0" presId="urn:microsoft.com/office/officeart/2005/8/layout/hierarchy2"/>
    <dgm:cxn modelId="{2066A478-1F20-484A-BA52-C6E685C46C35}" type="presParOf" srcId="{58762C0D-E415-47BD-9DD5-CF6EEF4D408E}" destId="{56DE4F59-AC8E-4D68-A718-64C005DDE622}" srcOrd="1" destOrd="0" presId="urn:microsoft.com/office/officeart/2005/8/layout/hierarchy2"/>
    <dgm:cxn modelId="{3D780E34-D990-4949-BE79-5E3C473FB328}" type="presParOf" srcId="{9963A651-F811-4A9E-9027-234EAD003C65}" destId="{FB893614-DD52-49A3-ABBB-62A94C9F9E55}" srcOrd="6" destOrd="0" presId="urn:microsoft.com/office/officeart/2005/8/layout/hierarchy2"/>
    <dgm:cxn modelId="{C5D38C23-690D-4EC7-86C8-9C9DF6474C45}" type="presParOf" srcId="{FB893614-DD52-49A3-ABBB-62A94C9F9E55}" destId="{2909BBD7-D45F-4CB1-8919-B7A89F59827A}" srcOrd="0" destOrd="0" presId="urn:microsoft.com/office/officeart/2005/8/layout/hierarchy2"/>
    <dgm:cxn modelId="{9BA729FF-80F6-4A5A-A24D-D41C005F8767}" type="presParOf" srcId="{9963A651-F811-4A9E-9027-234EAD003C65}" destId="{876DB650-7E22-43B4-9024-D8CB791531F9}" srcOrd="7" destOrd="0" presId="urn:microsoft.com/office/officeart/2005/8/layout/hierarchy2"/>
    <dgm:cxn modelId="{D940D2AB-846C-4230-8A75-A89E341AA737}" type="presParOf" srcId="{876DB650-7E22-43B4-9024-D8CB791531F9}" destId="{1D3BA3C0-05A9-40DB-A2E9-5E37E3A4FD6D}" srcOrd="0" destOrd="0" presId="urn:microsoft.com/office/officeart/2005/8/layout/hierarchy2"/>
    <dgm:cxn modelId="{6B19FCBB-54A4-467C-A71A-C9569DD42878}" type="presParOf" srcId="{876DB650-7E22-43B4-9024-D8CB791531F9}" destId="{8F4D25E2-A08B-422B-A19A-7EC3875EFC9A}" srcOrd="1" destOrd="0" presId="urn:microsoft.com/office/officeart/2005/8/layout/hierarchy2"/>
    <dgm:cxn modelId="{A1428869-0F5E-4A6B-818E-FB15F2915A0B}" type="presParOf" srcId="{9963A651-F811-4A9E-9027-234EAD003C65}" destId="{E23F36AE-BBFA-475B-9001-2E34E3708F25}" srcOrd="8" destOrd="0" presId="urn:microsoft.com/office/officeart/2005/8/layout/hierarchy2"/>
    <dgm:cxn modelId="{C35C4D96-ACFE-491D-940F-9B8393473BE9}" type="presParOf" srcId="{E23F36AE-BBFA-475B-9001-2E34E3708F25}" destId="{F158B37A-0152-44F2-A4BE-09E31FE0046D}" srcOrd="0" destOrd="0" presId="urn:microsoft.com/office/officeart/2005/8/layout/hierarchy2"/>
    <dgm:cxn modelId="{5374ABB6-8C06-406E-A6BC-C239C108D91C}" type="presParOf" srcId="{9963A651-F811-4A9E-9027-234EAD003C65}" destId="{24318634-9953-4488-A797-5CD3628DFDE2}" srcOrd="9" destOrd="0" presId="urn:microsoft.com/office/officeart/2005/8/layout/hierarchy2"/>
    <dgm:cxn modelId="{91B8F6AA-6C39-4F54-82F2-D65170B808F1}" type="presParOf" srcId="{24318634-9953-4488-A797-5CD3628DFDE2}" destId="{00449416-5E81-46D0-94DC-780771581B6F}" srcOrd="0" destOrd="0" presId="urn:microsoft.com/office/officeart/2005/8/layout/hierarchy2"/>
    <dgm:cxn modelId="{520A44DF-198E-4B5B-BF3B-FB2DDDBB5501}" type="presParOf" srcId="{24318634-9953-4488-A797-5CD3628DFDE2}" destId="{1311DB23-8259-4BBC-B3B8-8BC949F94893}" srcOrd="1" destOrd="0" presId="urn:microsoft.com/office/officeart/2005/8/layout/hierarchy2"/>
    <dgm:cxn modelId="{FD5A0EF1-32F2-4616-9521-1604A76ACDBB}" type="presParOf" srcId="{1311DB23-8259-4BBC-B3B8-8BC949F94893}" destId="{86D67448-5BE2-48E4-BF7B-BB40C7DEED37}" srcOrd="0" destOrd="0" presId="urn:microsoft.com/office/officeart/2005/8/layout/hierarchy2"/>
    <dgm:cxn modelId="{674A25CA-9C64-4FDD-B542-FD274DE056A2}" type="presParOf" srcId="{86D67448-5BE2-48E4-BF7B-BB40C7DEED37}" destId="{57A225A9-35D5-4D00-A94B-6FFAABEE3CD5}" srcOrd="0" destOrd="0" presId="urn:microsoft.com/office/officeart/2005/8/layout/hierarchy2"/>
    <dgm:cxn modelId="{DF87C646-5E6A-47A7-8D18-5D6AAAB54E3E}" type="presParOf" srcId="{1311DB23-8259-4BBC-B3B8-8BC949F94893}" destId="{F116766E-F24E-43EF-AC71-DBE2A517269E}" srcOrd="1" destOrd="0" presId="urn:microsoft.com/office/officeart/2005/8/layout/hierarchy2"/>
    <dgm:cxn modelId="{0B8C8AB8-9733-4782-99E0-27B3BEF39BFB}" type="presParOf" srcId="{F116766E-F24E-43EF-AC71-DBE2A517269E}" destId="{EC490E72-A9B1-4CEA-BA2F-D689563059AE}" srcOrd="0" destOrd="0" presId="urn:microsoft.com/office/officeart/2005/8/layout/hierarchy2"/>
    <dgm:cxn modelId="{BB05C1A3-A786-4A30-BB32-460A61C19BC2}" type="presParOf" srcId="{F116766E-F24E-43EF-AC71-DBE2A517269E}" destId="{CADD320B-2398-4467-83B0-B50C40DF4B8D}" srcOrd="1" destOrd="0" presId="urn:microsoft.com/office/officeart/2005/8/layout/hierarchy2"/>
    <dgm:cxn modelId="{894BE25A-AFF1-441C-B06A-04DD2D60BCA5}" type="presParOf" srcId="{1311DB23-8259-4BBC-B3B8-8BC949F94893}" destId="{C2C320EA-4438-4A33-8DE0-8A053A11D469}" srcOrd="2" destOrd="0" presId="urn:microsoft.com/office/officeart/2005/8/layout/hierarchy2"/>
    <dgm:cxn modelId="{3C41CD61-A894-4055-8F02-23D8211C6C7D}" type="presParOf" srcId="{C2C320EA-4438-4A33-8DE0-8A053A11D469}" destId="{BAFEE9A9-1ABF-4365-B4BA-774AED198CF8}" srcOrd="0" destOrd="0" presId="urn:microsoft.com/office/officeart/2005/8/layout/hierarchy2"/>
    <dgm:cxn modelId="{2697697B-E5E2-4E91-B889-2AEDCD1BC1F0}" type="presParOf" srcId="{1311DB23-8259-4BBC-B3B8-8BC949F94893}" destId="{B9DE4A73-5049-4DBF-8CAE-FD692DBC15E3}" srcOrd="3" destOrd="0" presId="urn:microsoft.com/office/officeart/2005/8/layout/hierarchy2"/>
    <dgm:cxn modelId="{D0AD0484-97E6-4A81-ACE4-4FD43B960B01}" type="presParOf" srcId="{B9DE4A73-5049-4DBF-8CAE-FD692DBC15E3}" destId="{58BB5A40-5E64-4ACA-A223-BFDB9C54DCB8}" srcOrd="0" destOrd="0" presId="urn:microsoft.com/office/officeart/2005/8/layout/hierarchy2"/>
    <dgm:cxn modelId="{F2DCE715-D306-4AB1-8461-C41879B390AC}" type="presParOf" srcId="{B9DE4A73-5049-4DBF-8CAE-FD692DBC15E3}" destId="{EE9288C7-2DFA-4EB5-ADC9-DEDC18CD145B}" srcOrd="1" destOrd="0" presId="urn:microsoft.com/office/officeart/2005/8/layout/hierarchy2"/>
    <dgm:cxn modelId="{333E28B9-43B1-4A82-9F19-C44C05D3BD22}" type="presParOf" srcId="{1311DB23-8259-4BBC-B3B8-8BC949F94893}" destId="{5F4A81D8-41DD-43DD-B946-E4E8ED0CD000}" srcOrd="4" destOrd="0" presId="urn:microsoft.com/office/officeart/2005/8/layout/hierarchy2"/>
    <dgm:cxn modelId="{8B0912BD-7F0D-4C23-AE35-3589165F7B74}" type="presParOf" srcId="{5F4A81D8-41DD-43DD-B946-E4E8ED0CD000}" destId="{ACBEE138-8E9E-4177-9A63-0D76442CE149}" srcOrd="0" destOrd="0" presId="urn:microsoft.com/office/officeart/2005/8/layout/hierarchy2"/>
    <dgm:cxn modelId="{C19A5472-1FEA-4B7E-85FA-13EC6CF26DCA}" type="presParOf" srcId="{1311DB23-8259-4BBC-B3B8-8BC949F94893}" destId="{C8335377-E5A5-4010-9018-A43D4C25F66C}" srcOrd="5" destOrd="0" presId="urn:microsoft.com/office/officeart/2005/8/layout/hierarchy2"/>
    <dgm:cxn modelId="{B4032704-F164-4A9B-8108-ABBA0B1DB378}" type="presParOf" srcId="{C8335377-E5A5-4010-9018-A43D4C25F66C}" destId="{919A354E-3F17-47AC-887B-1464D7F60352}" srcOrd="0" destOrd="0" presId="urn:microsoft.com/office/officeart/2005/8/layout/hierarchy2"/>
    <dgm:cxn modelId="{AF717EE8-CCEE-493E-9B1C-E5E3449A0B66}" type="presParOf" srcId="{C8335377-E5A5-4010-9018-A43D4C25F66C}" destId="{04111F8D-3DD5-4D5E-9AFD-B48C70569766}" srcOrd="1" destOrd="0" presId="urn:microsoft.com/office/officeart/2005/8/layout/hierarchy2"/>
    <dgm:cxn modelId="{4DCF02FA-D80C-4A4C-ABB4-7FF76A6A52A7}" type="presParOf" srcId="{5E2AAF79-AA46-4A64-9863-8A3FFB487D85}" destId="{89ED6B02-1199-47D5-95C6-DDFBF4F327AF}" srcOrd="2" destOrd="0" presId="urn:microsoft.com/office/officeart/2005/8/layout/hierarchy2"/>
    <dgm:cxn modelId="{0B011D4D-99B0-498B-85A6-FB81B158223D}" type="presParOf" srcId="{89ED6B02-1199-47D5-95C6-DDFBF4F327AF}" destId="{20BD7BCC-F229-435F-BC80-316820816E46}" srcOrd="0" destOrd="0" presId="urn:microsoft.com/office/officeart/2005/8/layout/hierarchy2"/>
    <dgm:cxn modelId="{43BCB70B-F7B5-450B-A7A7-658DCB5DD2EF}" type="presParOf" srcId="{5E2AAF79-AA46-4A64-9863-8A3FFB487D85}" destId="{DD1BCA98-ECC2-481A-A209-69FCF5DC600C}" srcOrd="3" destOrd="0" presId="urn:microsoft.com/office/officeart/2005/8/layout/hierarchy2"/>
    <dgm:cxn modelId="{1845A3AD-FCF4-492D-B8A7-8CD82A8236FC}" type="presParOf" srcId="{DD1BCA98-ECC2-481A-A209-69FCF5DC600C}" destId="{75DD04B6-7F24-4197-AB09-7BDEB152A4F0}" srcOrd="0" destOrd="0" presId="urn:microsoft.com/office/officeart/2005/8/layout/hierarchy2"/>
    <dgm:cxn modelId="{515DB104-F053-42B7-9866-6774193FFA7F}" type="presParOf" srcId="{DD1BCA98-ECC2-481A-A209-69FCF5DC600C}" destId="{9D9CC8A6-57C4-4B3C-84AB-84CD5F435136}" srcOrd="1" destOrd="0" presId="urn:microsoft.com/office/officeart/2005/8/layout/hierarchy2"/>
    <dgm:cxn modelId="{E0FA414E-3397-4B8D-9962-C5884119F9CE}" type="presParOf" srcId="{9D9CC8A6-57C4-4B3C-84AB-84CD5F435136}" destId="{8FC8D551-BBA2-40FA-8259-10B2C703E7AC}" srcOrd="0" destOrd="0" presId="urn:microsoft.com/office/officeart/2005/8/layout/hierarchy2"/>
    <dgm:cxn modelId="{C83181CE-54FB-4394-A28E-B1844750ECB8}" type="presParOf" srcId="{8FC8D551-BBA2-40FA-8259-10B2C703E7AC}" destId="{92A3ACAF-19E8-4EFD-8F1B-AE1DB9C5240B}" srcOrd="0" destOrd="0" presId="urn:microsoft.com/office/officeart/2005/8/layout/hierarchy2"/>
    <dgm:cxn modelId="{3CAD9544-6C8A-4BB6-B667-F7A120DA0895}" type="presParOf" srcId="{9D9CC8A6-57C4-4B3C-84AB-84CD5F435136}" destId="{D566E6C0-3030-4E69-9795-1C58499586CF}" srcOrd="1" destOrd="0" presId="urn:microsoft.com/office/officeart/2005/8/layout/hierarchy2"/>
    <dgm:cxn modelId="{C6165D48-E752-4F28-81A0-E72845B125DE}" type="presParOf" srcId="{D566E6C0-3030-4E69-9795-1C58499586CF}" destId="{94F3C710-1228-47F5-8920-1CD8620A052D}" srcOrd="0" destOrd="0" presId="urn:microsoft.com/office/officeart/2005/8/layout/hierarchy2"/>
    <dgm:cxn modelId="{04EAAF6B-59C6-4847-BB68-0CDE0C2D40F0}" type="presParOf" srcId="{D566E6C0-3030-4E69-9795-1C58499586CF}" destId="{1D9FBBE7-7465-46F3-8D77-FA9CB3684901}" srcOrd="1" destOrd="0" presId="urn:microsoft.com/office/officeart/2005/8/layout/hierarchy2"/>
    <dgm:cxn modelId="{014EC8BC-7070-4BBC-A7F9-5E1180B397D3}" type="presParOf" srcId="{5E2AAF79-AA46-4A64-9863-8A3FFB487D85}" destId="{F0D9328F-625F-41C2-BA71-040240E20973}" srcOrd="4" destOrd="0" presId="urn:microsoft.com/office/officeart/2005/8/layout/hierarchy2"/>
    <dgm:cxn modelId="{74EBC646-47F0-4ACD-99F7-058F8E5C8C09}" type="presParOf" srcId="{F0D9328F-625F-41C2-BA71-040240E20973}" destId="{287C0186-9C95-4E12-BD3E-12B17C4F6517}" srcOrd="0" destOrd="0" presId="urn:microsoft.com/office/officeart/2005/8/layout/hierarchy2"/>
    <dgm:cxn modelId="{FD86EA10-8427-4D92-8657-8B2B0DC33A1B}" type="presParOf" srcId="{5E2AAF79-AA46-4A64-9863-8A3FFB487D85}" destId="{76A384F5-5458-40AF-BC3A-619966EF3BD9}" srcOrd="5" destOrd="0" presId="urn:microsoft.com/office/officeart/2005/8/layout/hierarchy2"/>
    <dgm:cxn modelId="{C6A01B8A-7521-482C-89BD-CF9BAF2D01CF}" type="presParOf" srcId="{76A384F5-5458-40AF-BC3A-619966EF3BD9}" destId="{153C9F84-93CC-40CB-AE21-8CF7D585B895}" srcOrd="0" destOrd="0" presId="urn:microsoft.com/office/officeart/2005/8/layout/hierarchy2"/>
    <dgm:cxn modelId="{19665964-FE1A-43B7-9F4A-99786A8B8878}" type="presParOf" srcId="{76A384F5-5458-40AF-BC3A-619966EF3BD9}" destId="{873A4F40-3EF8-4A2B-BD59-FB1550E3DC69}" srcOrd="1" destOrd="0" presId="urn:microsoft.com/office/officeart/2005/8/layout/hierarchy2"/>
    <dgm:cxn modelId="{1CC668C8-C593-4CF5-8E53-7196314CFD59}" type="presParOf" srcId="{873A4F40-3EF8-4A2B-BD59-FB1550E3DC69}" destId="{67147D7C-080D-4DA5-A2D2-7ABB9E5F85C7}" srcOrd="0" destOrd="0" presId="urn:microsoft.com/office/officeart/2005/8/layout/hierarchy2"/>
    <dgm:cxn modelId="{2F66F2F7-CED9-4DE6-B3BA-B49C736531A4}" type="presParOf" srcId="{67147D7C-080D-4DA5-A2D2-7ABB9E5F85C7}" destId="{B96D1182-E323-4548-A2AC-A3377428478A}" srcOrd="0" destOrd="0" presId="urn:microsoft.com/office/officeart/2005/8/layout/hierarchy2"/>
    <dgm:cxn modelId="{400309F6-8C70-45D5-B30A-CFCFAFF1E9D4}" type="presParOf" srcId="{873A4F40-3EF8-4A2B-BD59-FB1550E3DC69}" destId="{DC26D09C-0373-4DA5-8B70-F9AEDC822C7F}" srcOrd="1" destOrd="0" presId="urn:microsoft.com/office/officeart/2005/8/layout/hierarchy2"/>
    <dgm:cxn modelId="{B01B086E-B7DE-4476-B61A-77803C08C18E}" type="presParOf" srcId="{DC26D09C-0373-4DA5-8B70-F9AEDC822C7F}" destId="{0611A621-75B4-4AA7-89C3-4676C56408FB}" srcOrd="0" destOrd="0" presId="urn:microsoft.com/office/officeart/2005/8/layout/hierarchy2"/>
    <dgm:cxn modelId="{5070B6B0-A835-4E4F-8E03-7F19A03F67C7}" type="presParOf" srcId="{DC26D09C-0373-4DA5-8B70-F9AEDC822C7F}" destId="{FC52464C-14F2-4ECF-8E42-FB5BC5509FAF}" srcOrd="1" destOrd="0" presId="urn:microsoft.com/office/officeart/2005/8/layout/hierarchy2"/>
    <dgm:cxn modelId="{E1BE057F-7426-4E49-9722-551E65CAB7F8}" type="presParOf" srcId="{2AB54705-3764-4674-8B1E-A190A7D8488E}" destId="{E4349061-62E6-4171-9F47-E8C2E3E53028}" srcOrd="1" destOrd="0" presId="urn:microsoft.com/office/officeart/2005/8/layout/hierarchy2"/>
    <dgm:cxn modelId="{8B5145DE-5488-463D-9135-09AA489B972C}" type="presParOf" srcId="{E4349061-62E6-4171-9F47-E8C2E3E53028}" destId="{9435A287-57AC-4663-8332-DC5F5C4156EA}" srcOrd="0" destOrd="0" presId="urn:microsoft.com/office/officeart/2005/8/layout/hierarchy2"/>
    <dgm:cxn modelId="{5B97863E-DA46-4446-9A02-708A485022D7}" type="presParOf" srcId="{E4349061-62E6-4171-9F47-E8C2E3E53028}" destId="{E85513AE-56AF-49F3-8E88-A7068B7BAB90}" srcOrd="1" destOrd="0" presId="urn:microsoft.com/office/officeart/2005/8/layout/hierarchy2"/>
    <dgm:cxn modelId="{155745BE-9F41-4D4E-8D8A-CEEAD3BFB438}" type="presParOf" srcId="{2AB54705-3764-4674-8B1E-A190A7D8488E}" destId="{8ADCCAC3-1C65-4B1B-8E78-28DDAE4C36D3}" srcOrd="2" destOrd="0" presId="urn:microsoft.com/office/officeart/2005/8/layout/hierarchy2"/>
    <dgm:cxn modelId="{376881C2-F8FB-400B-91C4-AEF73D679FCD}" type="presParOf" srcId="{8ADCCAC3-1C65-4B1B-8E78-28DDAE4C36D3}" destId="{6961CAC7-909D-4D8B-83EB-62D266A21C46}" srcOrd="0" destOrd="0" presId="urn:microsoft.com/office/officeart/2005/8/layout/hierarchy2"/>
    <dgm:cxn modelId="{EDB6C537-C321-4479-85EB-F34AEDFCF517}" type="presParOf" srcId="{8ADCCAC3-1C65-4B1B-8E78-28DDAE4C36D3}" destId="{B33736C7-873C-48B6-B9CD-65E00AAB729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6BFDA6-147C-44AB-95AB-20EADFD867B0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3558472-FAB9-4DA2-8929-E34122EB4633}">
      <dgm:prSet phldrT="[Text]"/>
      <dgm:spPr/>
      <dgm:t>
        <a:bodyPr/>
        <a:lstStyle/>
        <a:p>
          <a:r>
            <a:rPr lang="en-GB" dirty="0"/>
            <a:t>Exacerbation</a:t>
          </a:r>
        </a:p>
      </dgm:t>
    </dgm:pt>
    <dgm:pt modelId="{6A1B9175-8105-4928-84D6-E5FAC8B4ABBB}" type="parTrans" cxnId="{FDE9D37C-383E-41F4-AF2E-A99F1D3B5251}">
      <dgm:prSet/>
      <dgm:spPr/>
      <dgm:t>
        <a:bodyPr/>
        <a:lstStyle/>
        <a:p>
          <a:endParaRPr lang="en-GB"/>
        </a:p>
      </dgm:t>
    </dgm:pt>
    <dgm:pt modelId="{5FC1CC85-07EE-4440-A0EC-7808B73F2A48}" type="sibTrans" cxnId="{FDE9D37C-383E-41F4-AF2E-A99F1D3B5251}">
      <dgm:prSet/>
      <dgm:spPr/>
      <dgm:t>
        <a:bodyPr/>
        <a:lstStyle/>
        <a:p>
          <a:endParaRPr lang="en-GB"/>
        </a:p>
      </dgm:t>
    </dgm:pt>
    <dgm:pt modelId="{08C948BB-3400-458F-8C17-3629CF88659B}">
      <dgm:prSet phldrT="[Text]"/>
      <dgm:spPr/>
      <dgm:t>
        <a:bodyPr/>
        <a:lstStyle/>
        <a:p>
          <a:r>
            <a:rPr lang="en-GB" dirty="0"/>
            <a:t>Admission</a:t>
          </a:r>
        </a:p>
      </dgm:t>
    </dgm:pt>
    <dgm:pt modelId="{5EC03377-4F16-4289-8162-676257B71DA9}" type="parTrans" cxnId="{8C800D87-9820-4962-BA67-0901844A5B49}">
      <dgm:prSet/>
      <dgm:spPr/>
      <dgm:t>
        <a:bodyPr/>
        <a:lstStyle/>
        <a:p>
          <a:endParaRPr lang="en-GB"/>
        </a:p>
      </dgm:t>
    </dgm:pt>
    <dgm:pt modelId="{203DB9E4-FB1E-4831-B119-9661C61D1568}" type="sibTrans" cxnId="{8C800D87-9820-4962-BA67-0901844A5B49}">
      <dgm:prSet/>
      <dgm:spPr/>
      <dgm:t>
        <a:bodyPr/>
        <a:lstStyle/>
        <a:p>
          <a:endParaRPr lang="en-GB"/>
        </a:p>
      </dgm:t>
    </dgm:pt>
    <dgm:pt modelId="{DCFD2BA4-0898-4217-BEA4-979DC8109B3E}">
      <dgm:prSet phldrT="[Text]"/>
      <dgm:spPr/>
      <dgm:t>
        <a:bodyPr/>
        <a:lstStyle/>
        <a:p>
          <a:r>
            <a:rPr lang="en-GB" dirty="0"/>
            <a:t>Discharge</a:t>
          </a:r>
        </a:p>
      </dgm:t>
    </dgm:pt>
    <dgm:pt modelId="{1EC01C86-35F0-42F8-B82E-48955A5AA308}" type="parTrans" cxnId="{D83908E3-76F1-4403-ABFB-51DE0BAC0771}">
      <dgm:prSet/>
      <dgm:spPr/>
      <dgm:t>
        <a:bodyPr/>
        <a:lstStyle/>
        <a:p>
          <a:endParaRPr lang="en-GB"/>
        </a:p>
      </dgm:t>
    </dgm:pt>
    <dgm:pt modelId="{A4C0C8B4-E7DC-4AAC-B088-6DB263655EC5}" type="sibTrans" cxnId="{D83908E3-76F1-4403-ABFB-51DE0BAC0771}">
      <dgm:prSet/>
      <dgm:spPr/>
      <dgm:t>
        <a:bodyPr/>
        <a:lstStyle/>
        <a:p>
          <a:endParaRPr lang="en-GB"/>
        </a:p>
      </dgm:t>
    </dgm:pt>
    <dgm:pt modelId="{018421E3-C7B2-4A89-991A-B598DF11B459}">
      <dgm:prSet phldrT="[Text]"/>
      <dgm:spPr/>
      <dgm:t>
        <a:bodyPr/>
        <a:lstStyle/>
        <a:p>
          <a:r>
            <a:rPr lang="en-GB" dirty="0"/>
            <a:t>Gradual Deterioration</a:t>
          </a:r>
        </a:p>
      </dgm:t>
    </dgm:pt>
    <dgm:pt modelId="{B55875E8-2348-4DB0-86A7-01998F9701FA}" type="parTrans" cxnId="{1B881821-5AC3-40C5-A84B-7606916DB116}">
      <dgm:prSet/>
      <dgm:spPr/>
      <dgm:t>
        <a:bodyPr/>
        <a:lstStyle/>
        <a:p>
          <a:endParaRPr lang="en-GB"/>
        </a:p>
      </dgm:t>
    </dgm:pt>
    <dgm:pt modelId="{46F583FD-124D-4766-84B0-3574B989F1D3}" type="sibTrans" cxnId="{1B881821-5AC3-40C5-A84B-7606916DB116}">
      <dgm:prSet/>
      <dgm:spPr/>
      <dgm:t>
        <a:bodyPr/>
        <a:lstStyle/>
        <a:p>
          <a:endParaRPr lang="en-GB"/>
        </a:p>
      </dgm:t>
    </dgm:pt>
    <dgm:pt modelId="{4EB2E38C-1F64-4EB7-A00F-1B3BB1E5621F}">
      <dgm:prSet phldrT="[Text]"/>
      <dgm:spPr/>
      <dgm:t>
        <a:bodyPr/>
        <a:lstStyle/>
        <a:p>
          <a:r>
            <a:rPr lang="en-GB" dirty="0"/>
            <a:t>Emergency </a:t>
          </a:r>
          <a:r>
            <a:rPr lang="en-GB" dirty="0" err="1"/>
            <a:t>Serices</a:t>
          </a:r>
          <a:endParaRPr lang="en-GB" dirty="0"/>
        </a:p>
      </dgm:t>
    </dgm:pt>
    <dgm:pt modelId="{B352E37D-CC18-4758-A034-BAD6AFBD9296}" type="sibTrans" cxnId="{5CCF5939-4982-4162-B237-C9E735101EA7}">
      <dgm:prSet/>
      <dgm:spPr/>
      <dgm:t>
        <a:bodyPr/>
        <a:lstStyle/>
        <a:p>
          <a:endParaRPr lang="en-GB"/>
        </a:p>
      </dgm:t>
    </dgm:pt>
    <dgm:pt modelId="{62642798-FB16-499E-A6B3-9B55E585A2EB}" type="parTrans" cxnId="{5CCF5939-4982-4162-B237-C9E735101EA7}">
      <dgm:prSet/>
      <dgm:spPr/>
      <dgm:t>
        <a:bodyPr/>
        <a:lstStyle/>
        <a:p>
          <a:endParaRPr lang="en-GB"/>
        </a:p>
      </dgm:t>
    </dgm:pt>
    <dgm:pt modelId="{74C5E56B-630E-42AA-AA00-63E8578D5464}" type="pres">
      <dgm:prSet presAssocID="{E46BFDA6-147C-44AB-95AB-20EADFD867B0}" presName="cycle" presStyleCnt="0">
        <dgm:presLayoutVars>
          <dgm:dir/>
          <dgm:resizeHandles val="exact"/>
        </dgm:presLayoutVars>
      </dgm:prSet>
      <dgm:spPr/>
    </dgm:pt>
    <dgm:pt modelId="{D6853150-0649-4F09-87F0-1D192A104EFF}" type="pres">
      <dgm:prSet presAssocID="{53558472-FAB9-4DA2-8929-E34122EB4633}" presName="node" presStyleLbl="node1" presStyleIdx="0" presStyleCnt="5">
        <dgm:presLayoutVars>
          <dgm:bulletEnabled val="1"/>
        </dgm:presLayoutVars>
      </dgm:prSet>
      <dgm:spPr/>
    </dgm:pt>
    <dgm:pt modelId="{AF67B4A1-34A4-4970-9940-D1818EA932DE}" type="pres">
      <dgm:prSet presAssocID="{53558472-FAB9-4DA2-8929-E34122EB4633}" presName="spNode" presStyleCnt="0"/>
      <dgm:spPr/>
    </dgm:pt>
    <dgm:pt modelId="{B154129F-2FA6-4F7B-929C-AAFB493776A3}" type="pres">
      <dgm:prSet presAssocID="{5FC1CC85-07EE-4440-A0EC-7808B73F2A48}" presName="sibTrans" presStyleLbl="sibTrans1D1" presStyleIdx="0" presStyleCnt="5"/>
      <dgm:spPr/>
    </dgm:pt>
    <dgm:pt modelId="{A04157AA-ED4B-4C2C-92FB-6912AA527B35}" type="pres">
      <dgm:prSet presAssocID="{4EB2E38C-1F64-4EB7-A00F-1B3BB1E5621F}" presName="node" presStyleLbl="node1" presStyleIdx="1" presStyleCnt="5">
        <dgm:presLayoutVars>
          <dgm:bulletEnabled val="1"/>
        </dgm:presLayoutVars>
      </dgm:prSet>
      <dgm:spPr/>
    </dgm:pt>
    <dgm:pt modelId="{95715816-4BDA-444C-846A-53C2D18EBDB6}" type="pres">
      <dgm:prSet presAssocID="{4EB2E38C-1F64-4EB7-A00F-1B3BB1E5621F}" presName="spNode" presStyleCnt="0"/>
      <dgm:spPr/>
    </dgm:pt>
    <dgm:pt modelId="{A5B41591-412C-4FE7-810B-204D8A8E737C}" type="pres">
      <dgm:prSet presAssocID="{B352E37D-CC18-4758-A034-BAD6AFBD9296}" presName="sibTrans" presStyleLbl="sibTrans1D1" presStyleIdx="1" presStyleCnt="5"/>
      <dgm:spPr/>
    </dgm:pt>
    <dgm:pt modelId="{577C5D12-E580-491B-BA83-D9FFC3F47B29}" type="pres">
      <dgm:prSet presAssocID="{08C948BB-3400-458F-8C17-3629CF88659B}" presName="node" presStyleLbl="node1" presStyleIdx="2" presStyleCnt="5">
        <dgm:presLayoutVars>
          <dgm:bulletEnabled val="1"/>
        </dgm:presLayoutVars>
      </dgm:prSet>
      <dgm:spPr/>
    </dgm:pt>
    <dgm:pt modelId="{316DC72B-9001-4EF6-930B-FDACF6B007E4}" type="pres">
      <dgm:prSet presAssocID="{08C948BB-3400-458F-8C17-3629CF88659B}" presName="spNode" presStyleCnt="0"/>
      <dgm:spPr/>
    </dgm:pt>
    <dgm:pt modelId="{3AD26760-310D-4E74-8C47-96849A27D04E}" type="pres">
      <dgm:prSet presAssocID="{203DB9E4-FB1E-4831-B119-9661C61D1568}" presName="sibTrans" presStyleLbl="sibTrans1D1" presStyleIdx="2" presStyleCnt="5"/>
      <dgm:spPr/>
    </dgm:pt>
    <dgm:pt modelId="{382D77DA-621D-4AA9-855F-F4DEA2807585}" type="pres">
      <dgm:prSet presAssocID="{DCFD2BA4-0898-4217-BEA4-979DC8109B3E}" presName="node" presStyleLbl="node1" presStyleIdx="3" presStyleCnt="5">
        <dgm:presLayoutVars>
          <dgm:bulletEnabled val="1"/>
        </dgm:presLayoutVars>
      </dgm:prSet>
      <dgm:spPr/>
    </dgm:pt>
    <dgm:pt modelId="{1E4710F2-2937-48B7-8C0E-1CCC4926930F}" type="pres">
      <dgm:prSet presAssocID="{DCFD2BA4-0898-4217-BEA4-979DC8109B3E}" presName="spNode" presStyleCnt="0"/>
      <dgm:spPr/>
    </dgm:pt>
    <dgm:pt modelId="{BD565624-4A3F-491A-A1F9-B4088FCE53DA}" type="pres">
      <dgm:prSet presAssocID="{A4C0C8B4-E7DC-4AAC-B088-6DB263655EC5}" presName="sibTrans" presStyleLbl="sibTrans1D1" presStyleIdx="3" presStyleCnt="5"/>
      <dgm:spPr/>
    </dgm:pt>
    <dgm:pt modelId="{3DC1D5C7-7093-476D-B926-09CE95B9B31C}" type="pres">
      <dgm:prSet presAssocID="{018421E3-C7B2-4A89-991A-B598DF11B459}" presName="node" presStyleLbl="node1" presStyleIdx="4" presStyleCnt="5">
        <dgm:presLayoutVars>
          <dgm:bulletEnabled val="1"/>
        </dgm:presLayoutVars>
      </dgm:prSet>
      <dgm:spPr/>
    </dgm:pt>
    <dgm:pt modelId="{972629CA-536C-4934-B76B-D5A5ADC0DEC0}" type="pres">
      <dgm:prSet presAssocID="{018421E3-C7B2-4A89-991A-B598DF11B459}" presName="spNode" presStyleCnt="0"/>
      <dgm:spPr/>
    </dgm:pt>
    <dgm:pt modelId="{D125192A-B928-4AA3-9A97-04A7CFC5F02F}" type="pres">
      <dgm:prSet presAssocID="{46F583FD-124D-4766-84B0-3574B989F1D3}" presName="sibTrans" presStyleLbl="sibTrans1D1" presStyleIdx="4" presStyleCnt="5"/>
      <dgm:spPr/>
    </dgm:pt>
  </dgm:ptLst>
  <dgm:cxnLst>
    <dgm:cxn modelId="{8469640D-7995-443F-B5B6-4F766A1D29F8}" type="presOf" srcId="{203DB9E4-FB1E-4831-B119-9661C61D1568}" destId="{3AD26760-310D-4E74-8C47-96849A27D04E}" srcOrd="0" destOrd="0" presId="urn:microsoft.com/office/officeart/2005/8/layout/cycle5"/>
    <dgm:cxn modelId="{B845A50D-BA32-498B-B0B2-022CCCEB2F69}" type="presOf" srcId="{B352E37D-CC18-4758-A034-BAD6AFBD9296}" destId="{A5B41591-412C-4FE7-810B-204D8A8E737C}" srcOrd="0" destOrd="0" presId="urn:microsoft.com/office/officeart/2005/8/layout/cycle5"/>
    <dgm:cxn modelId="{0CBFA316-A043-4F30-9BC8-D115E5EAA93D}" type="presOf" srcId="{DCFD2BA4-0898-4217-BEA4-979DC8109B3E}" destId="{382D77DA-621D-4AA9-855F-F4DEA2807585}" srcOrd="0" destOrd="0" presId="urn:microsoft.com/office/officeart/2005/8/layout/cycle5"/>
    <dgm:cxn modelId="{1B881821-5AC3-40C5-A84B-7606916DB116}" srcId="{E46BFDA6-147C-44AB-95AB-20EADFD867B0}" destId="{018421E3-C7B2-4A89-991A-B598DF11B459}" srcOrd="4" destOrd="0" parTransId="{B55875E8-2348-4DB0-86A7-01998F9701FA}" sibTransId="{46F583FD-124D-4766-84B0-3574B989F1D3}"/>
    <dgm:cxn modelId="{16E36338-092F-46A4-94FE-A0022206836E}" type="presOf" srcId="{018421E3-C7B2-4A89-991A-B598DF11B459}" destId="{3DC1D5C7-7093-476D-B926-09CE95B9B31C}" srcOrd="0" destOrd="0" presId="urn:microsoft.com/office/officeart/2005/8/layout/cycle5"/>
    <dgm:cxn modelId="{5CCF5939-4982-4162-B237-C9E735101EA7}" srcId="{E46BFDA6-147C-44AB-95AB-20EADFD867B0}" destId="{4EB2E38C-1F64-4EB7-A00F-1B3BB1E5621F}" srcOrd="1" destOrd="0" parTransId="{62642798-FB16-499E-A6B3-9B55E585A2EB}" sibTransId="{B352E37D-CC18-4758-A034-BAD6AFBD9296}"/>
    <dgm:cxn modelId="{16F1D865-C368-47A9-8455-FC1F373A27A1}" type="presOf" srcId="{4EB2E38C-1F64-4EB7-A00F-1B3BB1E5621F}" destId="{A04157AA-ED4B-4C2C-92FB-6912AA527B35}" srcOrd="0" destOrd="0" presId="urn:microsoft.com/office/officeart/2005/8/layout/cycle5"/>
    <dgm:cxn modelId="{FDE9D37C-383E-41F4-AF2E-A99F1D3B5251}" srcId="{E46BFDA6-147C-44AB-95AB-20EADFD867B0}" destId="{53558472-FAB9-4DA2-8929-E34122EB4633}" srcOrd="0" destOrd="0" parTransId="{6A1B9175-8105-4928-84D6-E5FAC8B4ABBB}" sibTransId="{5FC1CC85-07EE-4440-A0EC-7808B73F2A48}"/>
    <dgm:cxn modelId="{0F99CC82-05FA-4C46-9C90-B86D6DF20328}" type="presOf" srcId="{46F583FD-124D-4766-84B0-3574B989F1D3}" destId="{D125192A-B928-4AA3-9A97-04A7CFC5F02F}" srcOrd="0" destOrd="0" presId="urn:microsoft.com/office/officeart/2005/8/layout/cycle5"/>
    <dgm:cxn modelId="{0AF79985-B809-4243-AC46-2934F23CC1BF}" type="presOf" srcId="{A4C0C8B4-E7DC-4AAC-B088-6DB263655EC5}" destId="{BD565624-4A3F-491A-A1F9-B4088FCE53DA}" srcOrd="0" destOrd="0" presId="urn:microsoft.com/office/officeart/2005/8/layout/cycle5"/>
    <dgm:cxn modelId="{8C800D87-9820-4962-BA67-0901844A5B49}" srcId="{E46BFDA6-147C-44AB-95AB-20EADFD867B0}" destId="{08C948BB-3400-458F-8C17-3629CF88659B}" srcOrd="2" destOrd="0" parTransId="{5EC03377-4F16-4289-8162-676257B71DA9}" sibTransId="{203DB9E4-FB1E-4831-B119-9661C61D1568}"/>
    <dgm:cxn modelId="{AF750791-1E96-4A2E-BD29-188F4926BE03}" type="presOf" srcId="{5FC1CC85-07EE-4440-A0EC-7808B73F2A48}" destId="{B154129F-2FA6-4F7B-929C-AAFB493776A3}" srcOrd="0" destOrd="0" presId="urn:microsoft.com/office/officeart/2005/8/layout/cycle5"/>
    <dgm:cxn modelId="{CCB983B5-2DE9-48E5-AA75-E4A9B4A9F884}" type="presOf" srcId="{53558472-FAB9-4DA2-8929-E34122EB4633}" destId="{D6853150-0649-4F09-87F0-1D192A104EFF}" srcOrd="0" destOrd="0" presId="urn:microsoft.com/office/officeart/2005/8/layout/cycle5"/>
    <dgm:cxn modelId="{D83908E3-76F1-4403-ABFB-51DE0BAC0771}" srcId="{E46BFDA6-147C-44AB-95AB-20EADFD867B0}" destId="{DCFD2BA4-0898-4217-BEA4-979DC8109B3E}" srcOrd="3" destOrd="0" parTransId="{1EC01C86-35F0-42F8-B82E-48955A5AA308}" sibTransId="{A4C0C8B4-E7DC-4AAC-B088-6DB263655EC5}"/>
    <dgm:cxn modelId="{B42710FA-4F5D-4ABD-9481-14D0406ECDF5}" type="presOf" srcId="{E46BFDA6-147C-44AB-95AB-20EADFD867B0}" destId="{74C5E56B-630E-42AA-AA00-63E8578D5464}" srcOrd="0" destOrd="0" presId="urn:microsoft.com/office/officeart/2005/8/layout/cycle5"/>
    <dgm:cxn modelId="{7337C9FE-669A-4C8B-845D-D1D06FC34EAE}" type="presOf" srcId="{08C948BB-3400-458F-8C17-3629CF88659B}" destId="{577C5D12-E580-491B-BA83-D9FFC3F47B29}" srcOrd="0" destOrd="0" presId="urn:microsoft.com/office/officeart/2005/8/layout/cycle5"/>
    <dgm:cxn modelId="{9CBAEC1C-89B5-4534-BA36-43F86DF19BC7}" type="presParOf" srcId="{74C5E56B-630E-42AA-AA00-63E8578D5464}" destId="{D6853150-0649-4F09-87F0-1D192A104EFF}" srcOrd="0" destOrd="0" presId="urn:microsoft.com/office/officeart/2005/8/layout/cycle5"/>
    <dgm:cxn modelId="{4731B870-9124-4601-8722-91DD51C39FF2}" type="presParOf" srcId="{74C5E56B-630E-42AA-AA00-63E8578D5464}" destId="{AF67B4A1-34A4-4970-9940-D1818EA932DE}" srcOrd="1" destOrd="0" presId="urn:microsoft.com/office/officeart/2005/8/layout/cycle5"/>
    <dgm:cxn modelId="{3986A5D2-4C75-435C-A4CD-1FA43253E3D0}" type="presParOf" srcId="{74C5E56B-630E-42AA-AA00-63E8578D5464}" destId="{B154129F-2FA6-4F7B-929C-AAFB493776A3}" srcOrd="2" destOrd="0" presId="urn:microsoft.com/office/officeart/2005/8/layout/cycle5"/>
    <dgm:cxn modelId="{DAB32C89-82FB-473C-A4EC-64BDF4AD417F}" type="presParOf" srcId="{74C5E56B-630E-42AA-AA00-63E8578D5464}" destId="{A04157AA-ED4B-4C2C-92FB-6912AA527B35}" srcOrd="3" destOrd="0" presId="urn:microsoft.com/office/officeart/2005/8/layout/cycle5"/>
    <dgm:cxn modelId="{EBD30D88-BB79-4A03-A72E-75F69BF5A2B8}" type="presParOf" srcId="{74C5E56B-630E-42AA-AA00-63E8578D5464}" destId="{95715816-4BDA-444C-846A-53C2D18EBDB6}" srcOrd="4" destOrd="0" presId="urn:microsoft.com/office/officeart/2005/8/layout/cycle5"/>
    <dgm:cxn modelId="{A46286B9-28F0-44FF-9189-790AE1A00509}" type="presParOf" srcId="{74C5E56B-630E-42AA-AA00-63E8578D5464}" destId="{A5B41591-412C-4FE7-810B-204D8A8E737C}" srcOrd="5" destOrd="0" presId="urn:microsoft.com/office/officeart/2005/8/layout/cycle5"/>
    <dgm:cxn modelId="{135ED203-8E3A-4DD6-AE61-F54DF7881231}" type="presParOf" srcId="{74C5E56B-630E-42AA-AA00-63E8578D5464}" destId="{577C5D12-E580-491B-BA83-D9FFC3F47B29}" srcOrd="6" destOrd="0" presId="urn:microsoft.com/office/officeart/2005/8/layout/cycle5"/>
    <dgm:cxn modelId="{8AE323EA-76F9-49DA-BF09-1B4B8A5F3A9D}" type="presParOf" srcId="{74C5E56B-630E-42AA-AA00-63E8578D5464}" destId="{316DC72B-9001-4EF6-930B-FDACF6B007E4}" srcOrd="7" destOrd="0" presId="urn:microsoft.com/office/officeart/2005/8/layout/cycle5"/>
    <dgm:cxn modelId="{9CB1B6A6-4D15-400A-90A3-EF5C5F0D0A46}" type="presParOf" srcId="{74C5E56B-630E-42AA-AA00-63E8578D5464}" destId="{3AD26760-310D-4E74-8C47-96849A27D04E}" srcOrd="8" destOrd="0" presId="urn:microsoft.com/office/officeart/2005/8/layout/cycle5"/>
    <dgm:cxn modelId="{74B76E2F-4CDB-46DA-B826-2E39DCE29FE9}" type="presParOf" srcId="{74C5E56B-630E-42AA-AA00-63E8578D5464}" destId="{382D77DA-621D-4AA9-855F-F4DEA2807585}" srcOrd="9" destOrd="0" presId="urn:microsoft.com/office/officeart/2005/8/layout/cycle5"/>
    <dgm:cxn modelId="{1CE5B71C-52F8-460B-AD03-C1EDE5D671AD}" type="presParOf" srcId="{74C5E56B-630E-42AA-AA00-63E8578D5464}" destId="{1E4710F2-2937-48B7-8C0E-1CCC4926930F}" srcOrd="10" destOrd="0" presId="urn:microsoft.com/office/officeart/2005/8/layout/cycle5"/>
    <dgm:cxn modelId="{160CB6D4-3C0F-4480-AE07-6F53BC93F158}" type="presParOf" srcId="{74C5E56B-630E-42AA-AA00-63E8578D5464}" destId="{BD565624-4A3F-491A-A1F9-B4088FCE53DA}" srcOrd="11" destOrd="0" presId="urn:microsoft.com/office/officeart/2005/8/layout/cycle5"/>
    <dgm:cxn modelId="{55C7C16F-7FDA-40D3-A4BE-7E3266D1F515}" type="presParOf" srcId="{74C5E56B-630E-42AA-AA00-63E8578D5464}" destId="{3DC1D5C7-7093-476D-B926-09CE95B9B31C}" srcOrd="12" destOrd="0" presId="urn:microsoft.com/office/officeart/2005/8/layout/cycle5"/>
    <dgm:cxn modelId="{259729B6-1F70-44FA-8406-5E63323E68C3}" type="presParOf" srcId="{74C5E56B-630E-42AA-AA00-63E8578D5464}" destId="{972629CA-536C-4934-B76B-D5A5ADC0DEC0}" srcOrd="13" destOrd="0" presId="urn:microsoft.com/office/officeart/2005/8/layout/cycle5"/>
    <dgm:cxn modelId="{FB538F5B-CEC1-46BE-BB06-AC28BE3BEA6F}" type="presParOf" srcId="{74C5E56B-630E-42AA-AA00-63E8578D5464}" destId="{D125192A-B928-4AA3-9A97-04A7CFC5F02F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175B78-C198-4ACD-9F7F-6B221A776859}">
      <dsp:nvSpPr>
        <dsp:cNvPr id="0" name=""/>
        <dsp:cNvSpPr/>
      </dsp:nvSpPr>
      <dsp:spPr>
        <a:xfrm>
          <a:off x="179513" y="3168351"/>
          <a:ext cx="1602740" cy="8013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Avoidable Inequity</a:t>
          </a:r>
        </a:p>
      </dsp:txBody>
      <dsp:txXfrm>
        <a:off x="202984" y="3191822"/>
        <a:ext cx="1555798" cy="754428"/>
      </dsp:txXfrm>
    </dsp:sp>
    <dsp:sp modelId="{14034C70-54A1-4872-8331-70E893877EA8}">
      <dsp:nvSpPr>
        <dsp:cNvPr id="0" name=""/>
        <dsp:cNvSpPr/>
      </dsp:nvSpPr>
      <dsp:spPr>
        <a:xfrm rot="17734287">
          <a:off x="1510029" y="3125608"/>
          <a:ext cx="95792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957924" y="113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965043" y="3113042"/>
        <a:ext cx="47896" cy="47896"/>
      </dsp:txXfrm>
    </dsp:sp>
    <dsp:sp modelId="{86F3989B-D134-4014-8BCF-C6170C1DB743}">
      <dsp:nvSpPr>
        <dsp:cNvPr id="0" name=""/>
        <dsp:cNvSpPr/>
      </dsp:nvSpPr>
      <dsp:spPr>
        <a:xfrm>
          <a:off x="2195728" y="2304258"/>
          <a:ext cx="1602740" cy="80137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Lower SES not referred</a:t>
          </a:r>
        </a:p>
      </dsp:txBody>
      <dsp:txXfrm>
        <a:off x="2219199" y="2327729"/>
        <a:ext cx="1555798" cy="754428"/>
      </dsp:txXfrm>
    </dsp:sp>
    <dsp:sp modelId="{17C6B27C-2CF1-4116-98D6-63F1FD1C6FB7}">
      <dsp:nvSpPr>
        <dsp:cNvPr id="0" name=""/>
        <dsp:cNvSpPr/>
      </dsp:nvSpPr>
      <dsp:spPr>
        <a:xfrm rot="18269602">
          <a:off x="3419564" y="1973482"/>
          <a:ext cx="174735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747358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4249559" y="1941180"/>
        <a:ext cx="87367" cy="87367"/>
      </dsp:txXfrm>
    </dsp:sp>
    <dsp:sp modelId="{D1391A83-D558-4A3D-9E47-39E3AAD94448}">
      <dsp:nvSpPr>
        <dsp:cNvPr id="0" name=""/>
        <dsp:cNvSpPr/>
      </dsp:nvSpPr>
      <dsp:spPr>
        <a:xfrm>
          <a:off x="4788017" y="864099"/>
          <a:ext cx="1602740" cy="80137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Never heard of or forgotten about OPAT</a:t>
          </a:r>
        </a:p>
      </dsp:txBody>
      <dsp:txXfrm>
        <a:off x="4811488" y="887570"/>
        <a:ext cx="1555798" cy="754428"/>
      </dsp:txXfrm>
    </dsp:sp>
    <dsp:sp modelId="{332525ED-6634-469F-BF1D-E9204FFC0E7D}">
      <dsp:nvSpPr>
        <dsp:cNvPr id="0" name=""/>
        <dsp:cNvSpPr/>
      </dsp:nvSpPr>
      <dsp:spPr>
        <a:xfrm rot="19787651">
          <a:off x="3720736" y="2405529"/>
          <a:ext cx="1145013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145013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64618" y="2388285"/>
        <a:ext cx="57250" cy="57250"/>
      </dsp:txXfrm>
    </dsp:sp>
    <dsp:sp modelId="{53BBA365-1F55-4447-A14C-0620ABC5F7F0}">
      <dsp:nvSpPr>
        <dsp:cNvPr id="0" name=""/>
        <dsp:cNvSpPr/>
      </dsp:nvSpPr>
      <dsp:spPr>
        <a:xfrm>
          <a:off x="4788017" y="1728193"/>
          <a:ext cx="1602740" cy="80137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Lack of time to complete referral</a:t>
          </a:r>
        </a:p>
      </dsp:txBody>
      <dsp:txXfrm>
        <a:off x="4811488" y="1751664"/>
        <a:ext cx="1555798" cy="754428"/>
      </dsp:txXfrm>
    </dsp:sp>
    <dsp:sp modelId="{C98E3D6D-45D6-41C9-8440-A36397C21068}">
      <dsp:nvSpPr>
        <dsp:cNvPr id="0" name=""/>
        <dsp:cNvSpPr/>
      </dsp:nvSpPr>
      <dsp:spPr>
        <a:xfrm rot="1199612">
          <a:off x="3766737" y="2873581"/>
          <a:ext cx="1053011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053011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66918" y="2858638"/>
        <a:ext cx="52650" cy="52650"/>
      </dsp:txXfrm>
    </dsp:sp>
    <dsp:sp modelId="{1CF1676C-9084-49AB-9E44-44137EA459BE}">
      <dsp:nvSpPr>
        <dsp:cNvPr id="0" name=""/>
        <dsp:cNvSpPr/>
      </dsp:nvSpPr>
      <dsp:spPr>
        <a:xfrm>
          <a:off x="4788017" y="2664298"/>
          <a:ext cx="1602740" cy="80137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Aware of OPAT but not how to refer</a:t>
          </a:r>
        </a:p>
      </dsp:txBody>
      <dsp:txXfrm>
        <a:off x="4811488" y="2687769"/>
        <a:ext cx="1555798" cy="754428"/>
      </dsp:txXfrm>
    </dsp:sp>
    <dsp:sp modelId="{FB893614-DD52-49A3-ABBB-62A94C9F9E55}">
      <dsp:nvSpPr>
        <dsp:cNvPr id="0" name=""/>
        <dsp:cNvSpPr/>
      </dsp:nvSpPr>
      <dsp:spPr>
        <a:xfrm rot="17594446">
          <a:off x="3039368" y="1541432"/>
          <a:ext cx="2507750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507750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4230549" y="1490120"/>
        <a:ext cx="125387" cy="125387"/>
      </dsp:txXfrm>
    </dsp:sp>
    <dsp:sp modelId="{1D3BA3C0-05A9-40DB-A2E9-5E37E3A4FD6D}">
      <dsp:nvSpPr>
        <dsp:cNvPr id="0" name=""/>
        <dsp:cNvSpPr/>
      </dsp:nvSpPr>
      <dsp:spPr>
        <a:xfrm>
          <a:off x="4788017" y="0"/>
          <a:ext cx="1602740" cy="80137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False perception of patient</a:t>
          </a:r>
        </a:p>
      </dsp:txBody>
      <dsp:txXfrm>
        <a:off x="4811488" y="23471"/>
        <a:ext cx="1555798" cy="754428"/>
      </dsp:txXfrm>
    </dsp:sp>
    <dsp:sp modelId="{E23F36AE-BBFA-475B-9001-2E34E3708F25}">
      <dsp:nvSpPr>
        <dsp:cNvPr id="0" name=""/>
        <dsp:cNvSpPr/>
      </dsp:nvSpPr>
      <dsp:spPr>
        <a:xfrm rot="3158393">
          <a:off x="3477891" y="3341633"/>
          <a:ext cx="1630703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630703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52475" y="3312248"/>
        <a:ext cx="81535" cy="81535"/>
      </dsp:txXfrm>
    </dsp:sp>
    <dsp:sp modelId="{00449416-5E81-46D0-94DC-780771581B6F}">
      <dsp:nvSpPr>
        <dsp:cNvPr id="0" name=""/>
        <dsp:cNvSpPr/>
      </dsp:nvSpPr>
      <dsp:spPr>
        <a:xfrm>
          <a:off x="4788017" y="3600402"/>
          <a:ext cx="1602740" cy="80137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False perception of OPAT</a:t>
          </a:r>
        </a:p>
      </dsp:txBody>
      <dsp:txXfrm>
        <a:off x="4811488" y="3623873"/>
        <a:ext cx="1555798" cy="754428"/>
      </dsp:txXfrm>
    </dsp:sp>
    <dsp:sp modelId="{86D67448-5BE2-48E4-BF7B-BB40C7DEED37}">
      <dsp:nvSpPr>
        <dsp:cNvPr id="0" name=""/>
        <dsp:cNvSpPr/>
      </dsp:nvSpPr>
      <dsp:spPr>
        <a:xfrm rot="18710465">
          <a:off x="6204686" y="3573338"/>
          <a:ext cx="1117769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117769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735627" y="3556775"/>
        <a:ext cx="55888" cy="55888"/>
      </dsp:txXfrm>
    </dsp:sp>
    <dsp:sp modelId="{EC490E72-A9B1-4CEA-BA2F-D689563059AE}">
      <dsp:nvSpPr>
        <dsp:cNvPr id="0" name=""/>
        <dsp:cNvSpPr/>
      </dsp:nvSpPr>
      <dsp:spPr>
        <a:xfrm>
          <a:off x="7136384" y="2767666"/>
          <a:ext cx="1602740" cy="80137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Unaware of referral criteria</a:t>
          </a:r>
        </a:p>
      </dsp:txBody>
      <dsp:txXfrm>
        <a:off x="7159855" y="2791137"/>
        <a:ext cx="1555798" cy="754428"/>
      </dsp:txXfrm>
    </dsp:sp>
    <dsp:sp modelId="{C2C320EA-4438-4A33-8DE0-8A053A11D469}">
      <dsp:nvSpPr>
        <dsp:cNvPr id="0" name=""/>
        <dsp:cNvSpPr/>
      </dsp:nvSpPr>
      <dsp:spPr>
        <a:xfrm rot="407678">
          <a:off x="6388120" y="4034126"/>
          <a:ext cx="750900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750900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744798" y="4026735"/>
        <a:ext cx="37545" cy="37545"/>
      </dsp:txXfrm>
    </dsp:sp>
    <dsp:sp modelId="{58BB5A40-5E64-4ACA-A223-BFDB9C54DCB8}">
      <dsp:nvSpPr>
        <dsp:cNvPr id="0" name=""/>
        <dsp:cNvSpPr/>
      </dsp:nvSpPr>
      <dsp:spPr>
        <a:xfrm>
          <a:off x="7136384" y="3689242"/>
          <a:ext cx="1602740" cy="80137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Unaware of availability of support</a:t>
          </a:r>
        </a:p>
      </dsp:txBody>
      <dsp:txXfrm>
        <a:off x="7159855" y="3712713"/>
        <a:ext cx="1555798" cy="754428"/>
      </dsp:txXfrm>
    </dsp:sp>
    <dsp:sp modelId="{5F4A81D8-41DD-43DD-B946-E4E8ED0CD000}">
      <dsp:nvSpPr>
        <dsp:cNvPr id="0" name=""/>
        <dsp:cNvSpPr/>
      </dsp:nvSpPr>
      <dsp:spPr>
        <a:xfrm rot="3214492">
          <a:off x="6135698" y="4494913"/>
          <a:ext cx="125574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255746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732177" y="4474902"/>
        <a:ext cx="62787" cy="62787"/>
      </dsp:txXfrm>
    </dsp:sp>
    <dsp:sp modelId="{919A354E-3F17-47AC-887B-1464D7F60352}">
      <dsp:nvSpPr>
        <dsp:cNvPr id="0" name=""/>
        <dsp:cNvSpPr/>
      </dsp:nvSpPr>
      <dsp:spPr>
        <a:xfrm>
          <a:off x="7136384" y="4610818"/>
          <a:ext cx="1602740" cy="80137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Believe OPAT to be inferior</a:t>
          </a:r>
        </a:p>
      </dsp:txBody>
      <dsp:txXfrm>
        <a:off x="7159855" y="4634289"/>
        <a:ext cx="1555798" cy="754428"/>
      </dsp:txXfrm>
    </dsp:sp>
    <dsp:sp modelId="{89ED6B02-1199-47D5-95C6-DDFBF4F327AF}">
      <dsp:nvSpPr>
        <dsp:cNvPr id="0" name=""/>
        <dsp:cNvSpPr/>
      </dsp:nvSpPr>
      <dsp:spPr>
        <a:xfrm rot="3789324">
          <a:off x="1464214" y="4075072"/>
          <a:ext cx="1159822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159822" y="113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015129" y="4057458"/>
        <a:ext cx="57991" cy="57991"/>
      </dsp:txXfrm>
    </dsp:sp>
    <dsp:sp modelId="{75DD04B6-7F24-4197-AB09-7BDEB152A4F0}">
      <dsp:nvSpPr>
        <dsp:cNvPr id="0" name=""/>
        <dsp:cNvSpPr/>
      </dsp:nvSpPr>
      <dsp:spPr>
        <a:xfrm>
          <a:off x="2305997" y="4203185"/>
          <a:ext cx="1602740" cy="8013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Lower SES cannot accept</a:t>
          </a:r>
        </a:p>
      </dsp:txBody>
      <dsp:txXfrm>
        <a:off x="2329468" y="4226656"/>
        <a:ext cx="1555798" cy="754428"/>
      </dsp:txXfrm>
    </dsp:sp>
    <dsp:sp modelId="{8FC8D551-BBA2-40FA-8259-10B2C703E7AC}">
      <dsp:nvSpPr>
        <dsp:cNvPr id="0" name=""/>
        <dsp:cNvSpPr/>
      </dsp:nvSpPr>
      <dsp:spPr>
        <a:xfrm rot="1350374">
          <a:off x="3868184" y="4796305"/>
          <a:ext cx="1064916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064916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374020" y="4781064"/>
        <a:ext cx="53245" cy="53245"/>
      </dsp:txXfrm>
    </dsp:sp>
    <dsp:sp modelId="{94F3C710-1228-47F5-8920-1CD8620A052D}">
      <dsp:nvSpPr>
        <dsp:cNvPr id="0" name=""/>
        <dsp:cNvSpPr/>
      </dsp:nvSpPr>
      <dsp:spPr>
        <a:xfrm>
          <a:off x="4892548" y="4610818"/>
          <a:ext cx="1602740" cy="8013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Cost of transport</a:t>
          </a:r>
        </a:p>
      </dsp:txBody>
      <dsp:txXfrm>
        <a:off x="4916019" y="4634289"/>
        <a:ext cx="1555798" cy="754428"/>
      </dsp:txXfrm>
    </dsp:sp>
    <dsp:sp modelId="{F0D9328F-625F-41C2-BA71-040240E20973}">
      <dsp:nvSpPr>
        <dsp:cNvPr id="0" name=""/>
        <dsp:cNvSpPr/>
      </dsp:nvSpPr>
      <dsp:spPr>
        <a:xfrm rot="4612473">
          <a:off x="941146" y="4617451"/>
          <a:ext cx="2176451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176451" y="113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700" kern="1200"/>
        </a:p>
      </dsp:txBody>
      <dsp:txXfrm>
        <a:off x="1974961" y="4574422"/>
        <a:ext cx="108822" cy="108822"/>
      </dsp:txXfrm>
    </dsp:sp>
    <dsp:sp modelId="{153C9F84-93CC-40CB-AE21-8CF7D585B895}">
      <dsp:nvSpPr>
        <dsp:cNvPr id="0" name=""/>
        <dsp:cNvSpPr/>
      </dsp:nvSpPr>
      <dsp:spPr>
        <a:xfrm>
          <a:off x="2276490" y="5287944"/>
          <a:ext cx="1602740" cy="8013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Lower SES choose not to accept</a:t>
          </a:r>
        </a:p>
      </dsp:txBody>
      <dsp:txXfrm>
        <a:off x="2299961" y="5311415"/>
        <a:ext cx="1555798" cy="754428"/>
      </dsp:txXfrm>
    </dsp:sp>
    <dsp:sp modelId="{67147D7C-080D-4DA5-A2D2-7ABB9E5F85C7}">
      <dsp:nvSpPr>
        <dsp:cNvPr id="0" name=""/>
        <dsp:cNvSpPr/>
      </dsp:nvSpPr>
      <dsp:spPr>
        <a:xfrm rot="813765">
          <a:off x="3864697" y="5799472"/>
          <a:ext cx="1042385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042385" y="113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359830" y="5784794"/>
        <a:ext cx="52119" cy="52119"/>
      </dsp:txXfrm>
    </dsp:sp>
    <dsp:sp modelId="{0611A621-75B4-4AA7-89C3-4676C56408FB}">
      <dsp:nvSpPr>
        <dsp:cNvPr id="0" name=""/>
        <dsp:cNvSpPr/>
      </dsp:nvSpPr>
      <dsp:spPr>
        <a:xfrm>
          <a:off x="4892548" y="5532394"/>
          <a:ext cx="1602740" cy="8013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Patient Preference</a:t>
          </a:r>
        </a:p>
      </dsp:txBody>
      <dsp:txXfrm>
        <a:off x="4916019" y="5555865"/>
        <a:ext cx="1555798" cy="754428"/>
      </dsp:txXfrm>
    </dsp:sp>
    <dsp:sp modelId="{9435A287-57AC-4663-8332-DC5F5C4156EA}">
      <dsp:nvSpPr>
        <dsp:cNvPr id="0" name=""/>
        <dsp:cNvSpPr/>
      </dsp:nvSpPr>
      <dsp:spPr>
        <a:xfrm>
          <a:off x="251524" y="576063"/>
          <a:ext cx="1602740" cy="80137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Professional</a:t>
          </a:r>
        </a:p>
      </dsp:txBody>
      <dsp:txXfrm>
        <a:off x="274995" y="599534"/>
        <a:ext cx="1555798" cy="754428"/>
      </dsp:txXfrm>
    </dsp:sp>
    <dsp:sp modelId="{6961CAC7-909D-4D8B-83EB-62D266A21C46}">
      <dsp:nvSpPr>
        <dsp:cNvPr id="0" name=""/>
        <dsp:cNvSpPr/>
      </dsp:nvSpPr>
      <dsp:spPr>
        <a:xfrm>
          <a:off x="251524" y="1497639"/>
          <a:ext cx="1602740" cy="80137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Patient</a:t>
          </a:r>
        </a:p>
      </dsp:txBody>
      <dsp:txXfrm>
        <a:off x="274995" y="1521110"/>
        <a:ext cx="1555798" cy="7544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53150-0649-4F09-87F0-1D192A104EFF}">
      <dsp:nvSpPr>
        <dsp:cNvPr id="0" name=""/>
        <dsp:cNvSpPr/>
      </dsp:nvSpPr>
      <dsp:spPr>
        <a:xfrm>
          <a:off x="3371403" y="736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Exacerbation</a:t>
          </a:r>
        </a:p>
      </dsp:txBody>
      <dsp:txXfrm>
        <a:off x="3418579" y="47912"/>
        <a:ext cx="1392440" cy="872063"/>
      </dsp:txXfrm>
    </dsp:sp>
    <dsp:sp modelId="{B154129F-2FA6-4F7B-929C-AAFB493776A3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874166" y="245702"/>
              </a:moveTo>
              <a:arcTo wR="1931434" hR="1931434" stAng="17952946" swAng="121231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4157AA-ED4B-4C2C-92FB-6912AA527B35}">
      <dsp:nvSpPr>
        <dsp:cNvPr id="0" name=""/>
        <dsp:cNvSpPr/>
      </dsp:nvSpPr>
      <dsp:spPr>
        <a:xfrm>
          <a:off x="5208306" y="1335324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Emergency </a:t>
          </a:r>
          <a:r>
            <a:rPr lang="en-GB" sz="1800" kern="1200" dirty="0" err="1"/>
            <a:t>Serices</a:t>
          </a:r>
          <a:endParaRPr lang="en-GB" sz="1800" kern="1200" dirty="0"/>
        </a:p>
      </dsp:txBody>
      <dsp:txXfrm>
        <a:off x="5255482" y="1382500"/>
        <a:ext cx="1392440" cy="872063"/>
      </dsp:txXfrm>
    </dsp:sp>
    <dsp:sp modelId="{A5B41591-412C-4FE7-810B-204D8A8E737C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858244" y="2064990"/>
              </a:moveTo>
              <a:arcTo wR="1931434" hR="1931434" stAng="21837907" swAng="136032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C5D12-E580-491B-BA83-D9FFC3F47B29}">
      <dsp:nvSpPr>
        <dsp:cNvPr id="0" name=""/>
        <dsp:cNvSpPr/>
      </dsp:nvSpPr>
      <dsp:spPr>
        <a:xfrm>
          <a:off x="4506671" y="3494733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Admission</a:t>
          </a:r>
        </a:p>
      </dsp:txBody>
      <dsp:txXfrm>
        <a:off x="4553847" y="3541909"/>
        <a:ext cx="1392440" cy="872063"/>
      </dsp:txXfrm>
    </dsp:sp>
    <dsp:sp modelId="{3AD26760-310D-4E74-8C47-96849A27D04E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168696" y="3848239"/>
              </a:moveTo>
              <a:arcTo wR="1931434" hR="1931434" stAng="4976630" swAng="84674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D77DA-621D-4AA9-855F-F4DEA2807585}">
      <dsp:nvSpPr>
        <dsp:cNvPr id="0" name=""/>
        <dsp:cNvSpPr/>
      </dsp:nvSpPr>
      <dsp:spPr>
        <a:xfrm>
          <a:off x="2236135" y="3494733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Discharge</a:t>
          </a:r>
        </a:p>
      </dsp:txBody>
      <dsp:txXfrm>
        <a:off x="2283311" y="3541909"/>
        <a:ext cx="1392440" cy="872063"/>
      </dsp:txXfrm>
    </dsp:sp>
    <dsp:sp modelId="{BD565624-4A3F-491A-A1F9-B4088FCE53DA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04996" y="2797373"/>
              </a:moveTo>
              <a:arcTo wR="1931434" hR="1931434" stAng="9201766" swAng="136032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1D5C7-7093-476D-B926-09CE95B9B31C}">
      <dsp:nvSpPr>
        <dsp:cNvPr id="0" name=""/>
        <dsp:cNvSpPr/>
      </dsp:nvSpPr>
      <dsp:spPr>
        <a:xfrm>
          <a:off x="1534500" y="1335324"/>
          <a:ext cx="1486792" cy="966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Gradual Deterioration</a:t>
          </a:r>
        </a:p>
      </dsp:txBody>
      <dsp:txXfrm>
        <a:off x="1581676" y="1382500"/>
        <a:ext cx="1392440" cy="872063"/>
      </dsp:txXfrm>
    </dsp:sp>
    <dsp:sp modelId="{D125192A-B928-4AA3-9A97-04A7CFC5F02F}">
      <dsp:nvSpPr>
        <dsp:cNvPr id="0" name=""/>
        <dsp:cNvSpPr/>
      </dsp:nvSpPr>
      <dsp:spPr>
        <a:xfrm>
          <a:off x="2183365" y="483943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464490" y="675044"/>
              </a:moveTo>
              <a:arcTo wR="1931434" hR="1931434" stAng="13234739" swAng="121231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A1705-B917-4563-B279-90D0308788F8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1129C-BEE9-432A-811F-C61577807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53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Helvetica Neue" panose="02000503000000020004" pitchFamily="2"/>
              <a:ea typeface="Helvetica Neue" panose="02000503000000020004" pitchFamily="2"/>
              <a:cs typeface="Helvetica Neue" panose="02000503000000020004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73848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56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125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019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006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546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522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47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40724-F5F7-FA42-A4E4-5B4F14354A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58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40724-F5F7-FA42-A4E4-5B4F14354A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753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>
            <a:extLst>
              <a:ext uri="{FF2B5EF4-FFF2-40B4-BE49-F238E27FC236}">
                <a16:creationId xmlns:a16="http://schemas.microsoft.com/office/drawing/2014/main" id="{096266AD-6873-4403-9454-4847E1214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Text Box 2">
            <a:extLst>
              <a:ext uri="{FF2B5EF4-FFF2-40B4-BE49-F238E27FC236}">
                <a16:creationId xmlns:a16="http://schemas.microsoft.com/office/drawing/2014/main" id="{996FB895-7C74-4476-9897-6E9F95F1BCC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046163" y="4352925"/>
            <a:ext cx="4770437" cy="3478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76200" indent="-76200">
              <a:lnSpc>
                <a:spcPct val="93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altLang="en-US">
                <a:latin typeface="Arial" panose="020B0604020202020204" pitchFamily="34" charset="0"/>
                <a:cs typeface="msgothic" charset="0"/>
              </a:rPr>
              <a:t>The disease trajectory expected in a patient with COPD. Adapted from [5].</a:t>
            </a:r>
          </a:p>
        </p:txBody>
      </p:sp>
    </p:spTree>
    <p:extLst>
      <p:ext uri="{BB962C8B-B14F-4D97-AF65-F5344CB8AC3E}">
        <p14:creationId xmlns:p14="http://schemas.microsoft.com/office/powerpoint/2010/main" val="3055688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478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E6DC6-C60B-4C7F-9CF3-93F8EDFFE7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575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E6DC6-C60B-4C7F-9CF3-93F8EDFFE7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100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E6DC6-C60B-4C7F-9CF3-93F8EDFFE7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99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E6DC6-C60B-4C7F-9CF3-93F8EDFFE7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18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E6DC6-C60B-4C7F-9CF3-93F8EDFFE7B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126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96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21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897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830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5CB72A-54AE-4DE6-B94B-A98F36E2F0F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697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202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B2C62-FE30-453D-946B-754E9E42C8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563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s_ppt_widescreen_v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0"/>
            <a:ext cx="1218590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6411" y="2346781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4" name="Picture 3" descr="nhs_ppt_widescreen_v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6" t="57139" b="21431"/>
          <a:stretch/>
        </p:blipFill>
        <p:spPr>
          <a:xfrm>
            <a:off x="8956110" y="5248403"/>
            <a:ext cx="3112718" cy="146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385" y="5789896"/>
            <a:ext cx="1739902" cy="6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0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940246AD-CE4F-4FD8-BCF6-5BA9ED62AC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543302"/>
            <a:ext cx="4953000" cy="28495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F8ECBB79-D5D3-4ECE-99F9-1B6834629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28495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C667C6DE-A3D4-4738-B7FC-43FB39FD7A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12C18C04-19C8-4ECC-83E8-6E65128CEF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6"/>
            <a:ext cx="3924300" cy="28495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14E5D8-EB42-4C87-B4AE-4746909A2D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9813" y="5067300"/>
            <a:ext cx="3913187" cy="1319213"/>
          </a:xfrm>
        </p:spPr>
        <p:txBody>
          <a:bodyPr>
            <a:normAutofit/>
          </a:bodyPr>
          <a:lstStyle>
            <a:lvl1pPr>
              <a:defRPr lang="en-US" sz="16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0649945F-7BBD-4042-AA34-709CE3402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80274-DEF2-4F5D-8F74-69D0554CED5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1936C4A-DE5F-4BFE-AED0-47E48CD4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 panose="020B0303030204020804" pitchFamily="34" charset="0"/>
              <a:ea typeface="+mn-ea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81B703-4F1F-41A6-AD71-3FFB2820F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0130" y="465136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5080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E6118-2437-4B30-8E3C-4D2BE6020583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5599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E6118-2437-4B30-8E3C-4D2BE6020583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40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E6118-2437-4B30-8E3C-4D2BE6020583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537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E6118-2437-4B30-8E3C-4D2BE6020583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275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E6118-2437-4B30-8E3C-4D2BE6020583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733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E6118-2437-4B30-8E3C-4D2BE6020583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929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E6118-2437-4B30-8E3C-4D2BE6020583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65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E6118-2437-4B30-8E3C-4D2BE6020583}" type="datetimeFigureOut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640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985D1C-C128-419A-8A63-A6CF38F83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4CF67-2D3F-4A64-9876-58C0EFD78E61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CA600C6-44AE-42A3-93D3-BDD4579C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BF391CF-8907-489F-8568-9C060DCBB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F178FC-0C59-480E-9AD3-119A77F6B442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315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hs_ppt_widescreen2_v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CEAE3-FD97-44DC-8D39-0996EB8D0EE8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64F2-4FC3-4444-8AA3-1C09FF35812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9619989" y="5323562"/>
            <a:ext cx="2455101" cy="134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Content Placeholder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58" y="5782098"/>
            <a:ext cx="1819659" cy="6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56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EBDE1-91BC-49CE-81E8-CC4DE8A4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919C31-D775-4F1A-A538-CA308B6BEAB6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EECFB-DB39-4E05-A473-A4A04344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E1023-F869-4652-902A-A0E1E1A7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8CB426-7F99-48DD-BCAC-CE117632F8D1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82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EBDE1-91BC-49CE-81E8-CC4DE8A4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919C31-D775-4F1A-A538-CA308B6BEAB6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EECFB-DB39-4E05-A473-A4A04344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E1023-F869-4652-902A-A0E1E1A7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8CB426-7F99-48DD-BCAC-CE117632F8D1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827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EBDE1-91BC-49CE-81E8-CC4DE8A4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919C31-D775-4F1A-A538-CA308B6BEAB6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EECFB-DB39-4E05-A473-A4A04344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E1023-F869-4652-902A-A0E1E1A7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8CB426-7F99-48DD-BCAC-CE117632F8D1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816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EBDE1-91BC-49CE-81E8-CC4DE8A4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919C31-D775-4F1A-A538-CA308B6BEAB6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EECFB-DB39-4E05-A473-A4A04344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E1023-F869-4652-902A-A0E1E1A7F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8CB426-7F99-48DD-BCAC-CE117632F8D1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686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533748-AD8B-4BA7-8107-BB0592CC5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993FE-A91E-41BC-8E84-B0D5B3E2BDDB}" type="datetimeFigureOut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21/06/2022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0819B1-1537-4431-8BAB-322D4A20C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B5DB06-7145-4B77-86F2-B14F881F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7787F5-08AB-49C4-AA67-0B1B217AC302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482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4A5-4E2E-4B8B-988E-DDC47DFA7AE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21/06/2022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F348-B579-490F-9AE3-2DD6CC7459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32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4A5-4E2E-4B8B-988E-DDC47DFA7AE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21/06/2022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F348-B579-490F-9AE3-2DD6CC7459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83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4A5-4E2E-4B8B-988E-DDC47DFA7AE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21/06/2022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CF348-B579-490F-9AE3-2DD6CC74593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2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s_ppt_widescreen_v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0"/>
            <a:ext cx="1218590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6411" y="2346781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4" name="Picture 3" descr="nhs_ppt_widescreen_v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6" t="57139" b="21431"/>
          <a:stretch/>
        </p:blipFill>
        <p:spPr>
          <a:xfrm>
            <a:off x="8956110" y="5248403"/>
            <a:ext cx="3112718" cy="146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385" y="5789896"/>
            <a:ext cx="1739902" cy="6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73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2964EA8-200F-47C5-90C2-1DBA3D6D7C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8700" y="5078187"/>
            <a:ext cx="3222058" cy="9646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7878E298-5074-4E51-993E-34931A897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1413" y="0"/>
            <a:ext cx="4941887" cy="5726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D26D0E-18C6-4DB1-B3A5-75E29BD65B17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noFill/>
          <a:ln w="158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89B90B-5C3C-4760-9360-5AE10BF8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17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fld id="{C1DD24F3-5ED5-4A74-A262-8A726381556A}" type="slidenum">
              <a:rPr lang="en-US" altLang="en-US" smtClean="0">
                <a:solidFill>
                  <a:srgbClr val="FFFFFF"/>
                </a:solidFill>
              </a:rPr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5050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1190625" y="0"/>
            <a:ext cx="9810751" cy="347364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5484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90625" y="3536156"/>
            <a:ext cx="9810751" cy="25092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109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109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109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109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109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8737700" y="6251185"/>
            <a:ext cx="2844105" cy="211274"/>
          </a:xfrm>
        </p:spPr>
        <p:txBody>
          <a:bodyPr wrap="square" lIns="45719" tIns="45719" rIns="45719" bIns="45719" anchor="ctr"/>
          <a:lstStyle>
            <a:lvl1pPr algn="r" defTabSz="406286">
              <a:defRPr sz="773">
                <a:solidFill>
                  <a:srgbClr val="535353"/>
                </a:solidFill>
                <a:latin typeface="Gill Sans Light"/>
                <a:sym typeface="Gill Sans Light"/>
              </a:defRPr>
            </a:lvl1pPr>
          </a:lstStyle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fld id="{B929CCB8-E9A8-4978-9621-8C8D6A9B2976}" type="slidenum">
              <a:rPr lang="en-US" altLang="en-US" smtClean="0"/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79018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DDAF97E0-A32F-4411-BE11-7443B531788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77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5B268-F68E-064E-B6CE-FAF44F55B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E7437-1743-AA41-BA50-8136E65AF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82C25-4C5A-DA41-BB0C-74518B8A0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1CBA-80DB-A244-9C56-9F6A2B2FA04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0EA9D-3361-694A-B928-ABA488D1C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F4660-59F6-5D4D-98FE-F581BC72C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2C0E3-0627-D84B-9BB7-8F7204A904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 panose="020B03030302040208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0161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1F85-391D-AD47-B80A-B6561CB90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29B22-B923-1942-BCF1-456A70EDF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F205C-5325-6247-B1CA-9825FF12F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3A595-8B4C-4041-81EB-5E9B5059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31CBA-80DB-A244-9C56-9F6A2B2FA04B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C1735-5615-0D46-8310-FFDFA4DE8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3A8B6-5730-E745-A19F-170B8BBA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2C0E3-0627-D84B-9BB7-8F7204A9041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 panose="020B03030302040208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7224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50815B22-13FE-47CD-9F79-73704A27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74C9-B808-4394-A017-79C83B2524EF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7669539-CB64-44F5-999D-7B9E61F8A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 panose="020B0303030204020804" pitchFamily="34" charset="0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A076-F3B9-47CB-80C2-BE29F157D0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4075" y="1625600"/>
            <a:ext cx="10499725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09627E-FE70-43A1-B0CB-4D4F6C32C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074" y="122239"/>
            <a:ext cx="10499725" cy="1355724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4080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75B11D-8F3F-472B-BBCC-A4F7415A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700" y="3543300"/>
            <a:ext cx="3924300" cy="33147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F0629D-1A5F-4F4F-90D6-430379624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0" y="1981200"/>
            <a:ext cx="4972050" cy="44735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z="1600">
                <a:solidFill>
                  <a:schemeClr val="tx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18C063B-0EE9-4FD5-A116-241C24545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AE72A-09B6-4D56-855D-4360BD347914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17B369-6569-4DCC-B684-BE1A7C5D0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 panose="020B0303030204020804" pitchFamily="34" charset="0"/>
              <a:ea typeface="+mn-e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EC1A7-43C3-481E-95D0-5616242E1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4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6CF0E0-8FF2-4FE7-AC69-85BEFA656508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3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2DF6D-B715-4785-8DEA-9165C638CF44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Biome Light" panose="020B0303030204020804" pitchFamily="34" charset="0"/>
              <a:ea typeface="+mn-e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8CB70-B054-4294-AD29-EE7A75C7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94039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8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9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0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1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2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3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4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28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CEAE3-FD97-44DC-8D39-0996EB8D0EE8}" type="datetimeFigureOut">
              <a:rPr lang="en-GB" smtClean="0"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564F2-4FC3-4444-8AA3-1C09FF3581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81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341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00490B-3E97-4BED-AF11-B7F8663AA6F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B5A80EE-DD06-461A-9F7A-77166C91CF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2A8E-F639-44E7-828E-AEA654DF6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893578-DE80-48AA-BAB7-71AF6614A80C}" type="datetimeFigureOut">
              <a:rPr lang="en-GB"/>
              <a:pPr>
                <a:defRPr/>
              </a:pPr>
              <a:t>21/06/2022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EBEF-C7A2-4AC5-84B3-6E7E86EEC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F8ABD-72FD-44E4-9374-1E20E1E0E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45C2747-895C-4FFD-9336-60A2A38AA1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165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00490B-3E97-4BED-AF11-B7F8663AA6F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B5A80EE-DD06-461A-9F7A-77166C91CF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2A8E-F639-44E7-828E-AEA654DF6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893578-DE80-48AA-BAB7-71AF6614A80C}" type="datetimeFigureOut">
              <a:rPr lang="en-GB"/>
              <a:pPr>
                <a:defRPr/>
              </a:pPr>
              <a:t>21/06/2022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EBEF-C7A2-4AC5-84B3-6E7E86EEC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F8ABD-72FD-44E4-9374-1E20E1E0E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45C2747-895C-4FFD-9336-60A2A38AA1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983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00490B-3E97-4BED-AF11-B7F8663AA6F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B5A80EE-DD06-461A-9F7A-77166C91CF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2A8E-F639-44E7-828E-AEA654DF6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893578-DE80-48AA-BAB7-71AF6614A80C}" type="datetimeFigureOut">
              <a:rPr lang="en-GB"/>
              <a:pPr>
                <a:defRPr/>
              </a:pPr>
              <a:t>21/06/2022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EBEF-C7A2-4AC5-84B3-6E7E86EEC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F8ABD-72FD-44E4-9374-1E20E1E0E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45C2747-895C-4FFD-9336-60A2A38AA1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616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00490B-3E97-4BED-AF11-B7F8663AA6F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B5A80EE-DD06-461A-9F7A-77166C91CF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2A8E-F639-44E7-828E-AEA654DF6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893578-DE80-48AA-BAB7-71AF6614A80C}" type="datetimeFigureOut">
              <a:rPr lang="en-GB"/>
              <a:pPr>
                <a:defRPr/>
              </a:pPr>
              <a:t>21/06/2022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EBEF-C7A2-4AC5-84B3-6E7E86EEC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F8ABD-72FD-44E4-9374-1E20E1E0E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45C2747-895C-4FFD-9336-60A2A38AA1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106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00490B-3E97-4BED-AF11-B7F8663AA6F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B5A80EE-DD06-461A-9F7A-77166C91CF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2A8E-F639-44E7-828E-AEA654DF6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893578-DE80-48AA-BAB7-71AF6614A80C}" type="datetimeFigureOut">
              <a:rPr lang="en-GB"/>
              <a:pPr>
                <a:defRPr/>
              </a:pPr>
              <a:t>21/06/2022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EBEF-C7A2-4AC5-84B3-6E7E86EEC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F8ABD-72FD-44E4-9374-1E20E1E0E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45C2747-895C-4FFD-9336-60A2A38AA1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353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D00490B-3E97-4BED-AF11-B7F8663AA6F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B5A80EE-DD06-461A-9F7A-77166C91CF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A2A8E-F639-44E7-828E-AEA654DF6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893578-DE80-48AA-BAB7-71AF6614A80C}" type="datetimeFigureOut">
              <a:rPr lang="en-GB"/>
              <a:pPr>
                <a:defRPr/>
              </a:pPr>
              <a:t>21/06/2022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EBEF-C7A2-4AC5-84B3-6E7E86EEC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F8ABD-72FD-44E4-9374-1E20E1E0E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45C2747-895C-4FFD-9336-60A2A38AA1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548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F4A5-4E2E-4B8B-988E-DDC47DFA7AE5}" type="datetimeFigureOut">
              <a:rPr lang="en-GB" smtClean="0"/>
              <a:pPr/>
              <a:t>21/06/2022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CF348-B579-490F-9AE3-2DD6CC74593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32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Text"/>
          <p:cNvSpPr txBox="1">
            <a:spLocks noGrp="1"/>
          </p:cNvSpPr>
          <p:nvPr>
            <p:ph type="title"/>
          </p:nvPr>
        </p:nvSpPr>
        <p:spPr bwMode="auto">
          <a:xfrm>
            <a:off x="892969" y="178594"/>
            <a:ext cx="10406063" cy="151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 Medium" panose="020B0604020202020204" pitchFamily="34" charset="0"/>
              </a:rPr>
              <a:t>Title Text</a:t>
            </a:r>
          </a:p>
        </p:txBody>
      </p:sp>
      <p:sp>
        <p:nvSpPr>
          <p:cNvPr id="1027" name="Body Level One…"/>
          <p:cNvSpPr txBox="1">
            <a:spLocks noGrp="1"/>
          </p:cNvSpPr>
          <p:nvPr>
            <p:ph type="body" idx="1"/>
          </p:nvPr>
        </p:nvSpPr>
        <p:spPr bwMode="auto">
          <a:xfrm>
            <a:off x="892969" y="1821656"/>
            <a:ext cx="10406063" cy="442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panose="02000503000000020004" pitchFamily="2"/>
              </a:rPr>
              <a:t>Body Level One</a:t>
            </a:r>
          </a:p>
          <a:p>
            <a:pPr lvl="1"/>
            <a:r>
              <a:rPr lang="en-US" altLang="en-US">
                <a:sym typeface="Helvetica Neue" panose="02000503000000020004" pitchFamily="2"/>
              </a:rPr>
              <a:t>Body Level Two</a:t>
            </a:r>
          </a:p>
          <a:p>
            <a:pPr lvl="2"/>
            <a:r>
              <a:rPr lang="en-US" altLang="en-US">
                <a:sym typeface="Helvetica Neue" panose="02000503000000020004" pitchFamily="2"/>
              </a:rPr>
              <a:t>Body Level Three</a:t>
            </a:r>
          </a:p>
          <a:p>
            <a:pPr lvl="3"/>
            <a:r>
              <a:rPr lang="en-US" altLang="en-US">
                <a:sym typeface="Helvetica Neue" panose="02000503000000020004" pitchFamily="2"/>
              </a:rPr>
              <a:t>Body Level Four</a:t>
            </a:r>
          </a:p>
          <a:p>
            <a:pPr lvl="4"/>
            <a:r>
              <a:rPr lang="en-US" altLang="en-US">
                <a:sym typeface="Helvetica Neue" panose="02000503000000020004" pitchFamily="2"/>
              </a:rPr>
              <a:t>Body Level Five</a:t>
            </a:r>
          </a:p>
        </p:txBody>
      </p:sp>
      <p:sp>
        <p:nvSpPr>
          <p:cNvPr id="1028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5964784" y="6536531"/>
            <a:ext cx="256480" cy="275717"/>
          </a:xfrm>
          <a:prstGeom prst="rect">
            <a:avLst/>
          </a:prstGeom>
          <a:noFill/>
          <a:ln>
            <a:noFill/>
          </a:ln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algn="ctr" defTabSz="410751" eaLnBrk="1">
              <a:defRPr sz="1125">
                <a:latin typeface="Helvetica Neue Light" panose="02000403000000020004" pitchFamily="2"/>
                <a:sym typeface="Helvetica Neue Light" panose="02000403000000020004" pitchFamily="2"/>
              </a:defRPr>
            </a:lvl1pPr>
          </a:lstStyle>
          <a:p>
            <a:fld id="{9895004F-340C-4CBE-BF9F-3AB1F9548C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5339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transition spd="med"/>
  <p:txStyles>
    <p:titleStyle>
      <a:lvl1pPr algn="ctr" defTabSz="410751" rtl="0" eaLnBrk="0" fontAlgn="base" hangingPunct="0">
        <a:spcBef>
          <a:spcPct val="0"/>
        </a:spcBef>
        <a:spcAft>
          <a:spcPct val="0"/>
        </a:spcAft>
        <a:defRPr sz="5625">
          <a:solidFill>
            <a:srgbClr val="FFFFFF"/>
          </a:solidFill>
          <a:latin typeface="+mn-lt"/>
          <a:ea typeface="+mn-ea"/>
          <a:cs typeface="+mn-cs"/>
          <a:sym typeface="Helvetica Neue Medium" panose="020B0604020202020204" pitchFamily="34" charset="0"/>
        </a:defRPr>
      </a:lvl1pPr>
      <a:lvl2pPr algn="ctr" defTabSz="410751" rtl="0" eaLnBrk="0" fontAlgn="base" hangingPunct="0">
        <a:spcBef>
          <a:spcPct val="0"/>
        </a:spcBef>
        <a:spcAft>
          <a:spcPct val="0"/>
        </a:spcAft>
        <a:defRPr sz="5625">
          <a:solidFill>
            <a:srgbClr val="FFFFFF"/>
          </a:solidFill>
          <a:latin typeface="+mn-lt"/>
          <a:ea typeface="+mn-ea"/>
          <a:cs typeface="+mn-cs"/>
          <a:sym typeface="Helvetica Neue Medium" panose="020B0604020202020204" pitchFamily="34" charset="0"/>
        </a:defRPr>
      </a:lvl2pPr>
      <a:lvl3pPr algn="ctr" defTabSz="410751" rtl="0" eaLnBrk="0" fontAlgn="base" hangingPunct="0">
        <a:spcBef>
          <a:spcPct val="0"/>
        </a:spcBef>
        <a:spcAft>
          <a:spcPct val="0"/>
        </a:spcAft>
        <a:defRPr sz="5625">
          <a:solidFill>
            <a:srgbClr val="FFFFFF"/>
          </a:solidFill>
          <a:latin typeface="+mn-lt"/>
          <a:ea typeface="+mn-ea"/>
          <a:cs typeface="+mn-cs"/>
          <a:sym typeface="Helvetica Neue Medium" panose="020B0604020202020204" pitchFamily="34" charset="0"/>
        </a:defRPr>
      </a:lvl3pPr>
      <a:lvl4pPr algn="ctr" defTabSz="410751" rtl="0" eaLnBrk="0" fontAlgn="base" hangingPunct="0">
        <a:spcBef>
          <a:spcPct val="0"/>
        </a:spcBef>
        <a:spcAft>
          <a:spcPct val="0"/>
        </a:spcAft>
        <a:defRPr sz="5625">
          <a:solidFill>
            <a:srgbClr val="FFFFFF"/>
          </a:solidFill>
          <a:latin typeface="+mn-lt"/>
          <a:ea typeface="+mn-ea"/>
          <a:cs typeface="+mn-cs"/>
          <a:sym typeface="Helvetica Neue Medium" panose="020B0604020202020204" pitchFamily="34" charset="0"/>
        </a:defRPr>
      </a:lvl4pPr>
      <a:lvl5pPr algn="ctr" defTabSz="410751" rtl="0" eaLnBrk="0" fontAlgn="base" hangingPunct="0">
        <a:spcBef>
          <a:spcPct val="0"/>
        </a:spcBef>
        <a:spcAft>
          <a:spcPct val="0"/>
        </a:spcAft>
        <a:defRPr sz="5625">
          <a:solidFill>
            <a:srgbClr val="FFFFFF"/>
          </a:solidFill>
          <a:latin typeface="+mn-lt"/>
          <a:ea typeface="+mn-ea"/>
          <a:cs typeface="+mn-cs"/>
          <a:sym typeface="Helvetica Neue Medium" panose="020B0604020202020204" pitchFamily="34" charset="0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indent="-312528" algn="l" defTabSz="410751" rtl="0" eaLnBrk="0" fontAlgn="base" hangingPunct="0">
        <a:spcBef>
          <a:spcPts val="2953"/>
        </a:spcBef>
        <a:spcAft>
          <a:spcPct val="0"/>
        </a:spcAft>
        <a:buClr>
          <a:srgbClr val="FFFFFF"/>
        </a:buClr>
        <a:buSzPct val="145000"/>
        <a:buChar char="•"/>
        <a:defRPr sz="2250">
          <a:solidFill>
            <a:srgbClr val="FFFFFF"/>
          </a:solidFill>
          <a:latin typeface="Helvetica Neue"/>
          <a:ea typeface="Helvetica Neue"/>
          <a:cs typeface="Helvetica Neue"/>
          <a:sym typeface="Helvetica Neue" panose="02000503000000020004" pitchFamily="2"/>
        </a:defRPr>
      </a:lvl1pPr>
      <a:lvl2pPr marL="625056" indent="-312528" algn="l" defTabSz="410751" rtl="0" eaLnBrk="0" fontAlgn="base" hangingPunct="0">
        <a:spcBef>
          <a:spcPts val="2953"/>
        </a:spcBef>
        <a:spcAft>
          <a:spcPct val="0"/>
        </a:spcAft>
        <a:buClr>
          <a:srgbClr val="FFFFFF"/>
        </a:buClr>
        <a:buSzPct val="145000"/>
        <a:buChar char="•"/>
        <a:defRPr sz="2250">
          <a:solidFill>
            <a:srgbClr val="FFFFFF"/>
          </a:solidFill>
          <a:latin typeface="Helvetica Neue"/>
          <a:ea typeface="Helvetica Neue"/>
          <a:cs typeface="Helvetica Neue"/>
          <a:sym typeface="Helvetica Neue" panose="02000503000000020004" pitchFamily="2"/>
        </a:defRPr>
      </a:lvl2pPr>
      <a:lvl3pPr marL="937584" indent="-312528" algn="l" defTabSz="410751" rtl="0" eaLnBrk="0" fontAlgn="base" hangingPunct="0">
        <a:spcBef>
          <a:spcPts val="2953"/>
        </a:spcBef>
        <a:spcAft>
          <a:spcPct val="0"/>
        </a:spcAft>
        <a:buClr>
          <a:srgbClr val="FFFFFF"/>
        </a:buClr>
        <a:buSzPct val="145000"/>
        <a:buChar char="•"/>
        <a:defRPr sz="2250">
          <a:solidFill>
            <a:srgbClr val="FFFFFF"/>
          </a:solidFill>
          <a:latin typeface="Helvetica Neue"/>
          <a:ea typeface="Helvetica Neue"/>
          <a:cs typeface="Helvetica Neue"/>
          <a:sym typeface="Helvetica Neue" panose="02000503000000020004" pitchFamily="2"/>
        </a:defRPr>
      </a:lvl3pPr>
      <a:lvl4pPr marL="1250112" indent="-312528" algn="l" defTabSz="410751" rtl="0" eaLnBrk="0" fontAlgn="base" hangingPunct="0">
        <a:spcBef>
          <a:spcPts val="2953"/>
        </a:spcBef>
        <a:spcAft>
          <a:spcPct val="0"/>
        </a:spcAft>
        <a:buClr>
          <a:srgbClr val="FFFFFF"/>
        </a:buClr>
        <a:buSzPct val="145000"/>
        <a:buChar char="•"/>
        <a:defRPr sz="2250">
          <a:solidFill>
            <a:srgbClr val="FFFFFF"/>
          </a:solidFill>
          <a:latin typeface="Helvetica Neue"/>
          <a:ea typeface="Helvetica Neue"/>
          <a:cs typeface="Helvetica Neue"/>
          <a:sym typeface="Helvetica Neue" panose="02000503000000020004" pitchFamily="2"/>
        </a:defRPr>
      </a:lvl4pPr>
      <a:lvl5pPr marL="1562640" indent="-312528" algn="l" defTabSz="410751" rtl="0" eaLnBrk="0" fontAlgn="base" hangingPunct="0">
        <a:spcBef>
          <a:spcPts val="2953"/>
        </a:spcBef>
        <a:spcAft>
          <a:spcPct val="0"/>
        </a:spcAft>
        <a:buClr>
          <a:srgbClr val="FFFFFF"/>
        </a:buClr>
        <a:buSzPct val="145000"/>
        <a:buChar char="•"/>
        <a:defRPr sz="2250">
          <a:solidFill>
            <a:srgbClr val="FFFFFF"/>
          </a:solidFill>
          <a:latin typeface="Helvetica Neue"/>
          <a:ea typeface="Helvetica Neue"/>
          <a:cs typeface="Helvetica Neue"/>
          <a:sym typeface="Helvetica Neue" panose="02000503000000020004" pitchFamily="2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25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25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25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225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577C8-AB8C-4B8A-A01F-113B16C4DCA3}" type="datetime1">
              <a:rPr lang="en-US" smtClean="0"/>
              <a:pPr/>
              <a:t>6/21/2022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76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8">
          <p15:clr>
            <a:srgbClr val="F26B43"/>
          </p15:clr>
        </p15:guide>
        <p15:guide id="2" pos="1176">
          <p15:clr>
            <a:srgbClr val="F26B43"/>
          </p15:clr>
        </p15:guide>
        <p15:guide id="3" pos="1296">
          <p15:clr>
            <a:srgbClr val="F26B43"/>
          </p15:clr>
        </p15:guide>
        <p15:guide id="4" pos="1824">
          <p15:clr>
            <a:srgbClr val="F26B43"/>
          </p15:clr>
        </p15:guide>
        <p15:guide id="5" pos="1944">
          <p15:clr>
            <a:srgbClr val="F26B43"/>
          </p15:clr>
        </p15:guide>
        <p15:guide id="6" pos="2472">
          <p15:clr>
            <a:srgbClr val="F26B43"/>
          </p15:clr>
        </p15:guide>
        <p15:guide id="7" pos="2592">
          <p15:clr>
            <a:srgbClr val="F26B43"/>
          </p15:clr>
        </p15:guide>
        <p15:guide id="8" pos="3120">
          <p15:clr>
            <a:srgbClr val="F26B43"/>
          </p15:clr>
        </p15:guide>
        <p15:guide id="9" pos="3240">
          <p15:clr>
            <a:srgbClr val="F26B43"/>
          </p15:clr>
        </p15:guide>
        <p15:guide id="10" pos="3792">
          <p15:clr>
            <a:srgbClr val="F26B43"/>
          </p15:clr>
        </p15:guide>
        <p15:guide id="11" pos="3912">
          <p15:clr>
            <a:srgbClr val="F26B43"/>
          </p15:clr>
        </p15:guide>
        <p15:guide id="12" pos="4416">
          <p15:clr>
            <a:srgbClr val="F26B43"/>
          </p15:clr>
        </p15:guide>
        <p15:guide id="13" pos="4560">
          <p15:clr>
            <a:srgbClr val="F26B43"/>
          </p15:clr>
        </p15:guide>
        <p15:guide id="14" pos="5088">
          <p15:clr>
            <a:srgbClr val="F26B43"/>
          </p15:clr>
        </p15:guide>
        <p15:guide id="15" pos="5208">
          <p15:clr>
            <a:srgbClr val="F26B43"/>
          </p15:clr>
        </p15:guide>
        <p15:guide id="16" pos="5736">
          <p15:clr>
            <a:srgbClr val="F26B43"/>
          </p15:clr>
        </p15:guide>
        <p15:guide id="17" pos="5856">
          <p15:clr>
            <a:srgbClr val="F26B43"/>
          </p15:clr>
        </p15:guide>
        <p15:guide id="18" pos="6384">
          <p15:clr>
            <a:srgbClr val="F26B43"/>
          </p15:clr>
        </p15:guide>
        <p15:guide id="19" pos="6504">
          <p15:clr>
            <a:srgbClr val="F26B43"/>
          </p15:clr>
        </p15:guide>
        <p15:guide id="20" pos="7032">
          <p15:clr>
            <a:srgbClr val="F26B43"/>
          </p15:clr>
        </p15:guide>
        <p15:guide id="21" orient="horz" pos="288">
          <p15:clr>
            <a:srgbClr val="F26B43"/>
          </p15:clr>
        </p15:guide>
        <p15:guide id="22" orient="horz" pos="1128">
          <p15:clr>
            <a:srgbClr val="F26B43"/>
          </p15:clr>
        </p15:guide>
        <p15:guide id="23" orient="horz" pos="1248">
          <p15:clr>
            <a:srgbClr val="F26B43"/>
          </p15:clr>
        </p15:guide>
        <p15:guide id="24" orient="horz" pos="2088">
          <p15:clr>
            <a:srgbClr val="F26B43"/>
          </p15:clr>
        </p15:guide>
        <p15:guide id="25" orient="horz" pos="2232">
          <p15:clr>
            <a:srgbClr val="F26B43"/>
          </p15:clr>
        </p15:guide>
        <p15:guide id="26" orient="horz" pos="3048">
          <p15:clr>
            <a:srgbClr val="F26B43"/>
          </p15:clr>
        </p15:guide>
        <p15:guide id="27" orient="horz" pos="3192">
          <p15:clr>
            <a:srgbClr val="F26B43"/>
          </p15:clr>
        </p15:guide>
        <p15:guide id="28" orient="horz" pos="40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5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742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889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552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8257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820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000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png"/><Relationship Id="rId21" Type="http://schemas.openxmlformats.org/officeDocument/2006/relationships/image" Target="../media/image23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55" Type="http://schemas.openxmlformats.org/officeDocument/2006/relationships/image" Target="../media/image56.png"/><Relationship Id="rId63" Type="http://schemas.openxmlformats.org/officeDocument/2006/relationships/image" Target="../media/image64.png"/><Relationship Id="rId68" Type="http://schemas.openxmlformats.org/officeDocument/2006/relationships/image" Target="../media/image77.png"/><Relationship Id="rId7" Type="http://schemas.openxmlformats.org/officeDocument/2006/relationships/image" Target="../media/image9.png"/><Relationship Id="rId2" Type="http://schemas.openxmlformats.org/officeDocument/2006/relationships/image" Target="../media/image70.png"/><Relationship Id="rId16" Type="http://schemas.openxmlformats.org/officeDocument/2006/relationships/image" Target="../media/image18.png"/><Relationship Id="rId29" Type="http://schemas.openxmlformats.org/officeDocument/2006/relationships/image" Target="../media/image31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image" Target="../media/image59.png"/><Relationship Id="rId66" Type="http://schemas.openxmlformats.org/officeDocument/2006/relationships/image" Target="../media/image66.png"/><Relationship Id="rId5" Type="http://schemas.openxmlformats.org/officeDocument/2006/relationships/image" Target="../media/image73.png"/><Relationship Id="rId61" Type="http://schemas.openxmlformats.org/officeDocument/2006/relationships/image" Target="../media/image62.png"/><Relationship Id="rId19" Type="http://schemas.openxmlformats.org/officeDocument/2006/relationships/image" Target="../media/image2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75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png"/><Relationship Id="rId56" Type="http://schemas.openxmlformats.org/officeDocument/2006/relationships/image" Target="../media/image57.png"/><Relationship Id="rId64" Type="http://schemas.openxmlformats.org/officeDocument/2006/relationships/image" Target="../media/image76.png"/><Relationship Id="rId8" Type="http://schemas.openxmlformats.org/officeDocument/2006/relationships/image" Target="../media/image10.png"/><Relationship Id="rId51" Type="http://schemas.openxmlformats.org/officeDocument/2006/relationships/image" Target="../media/image52.png"/><Relationship Id="rId3" Type="http://schemas.openxmlformats.org/officeDocument/2006/relationships/image" Target="../media/image71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59" Type="http://schemas.openxmlformats.org/officeDocument/2006/relationships/image" Target="../media/image60.png"/><Relationship Id="rId67" Type="http://schemas.openxmlformats.org/officeDocument/2006/relationships/image" Target="../media/image67.png"/><Relationship Id="rId20" Type="http://schemas.openxmlformats.org/officeDocument/2006/relationships/image" Target="../media/image22.png"/><Relationship Id="rId41" Type="http://schemas.openxmlformats.org/officeDocument/2006/relationships/image" Target="../media/image42.png"/><Relationship Id="rId54" Type="http://schemas.openxmlformats.org/officeDocument/2006/relationships/image" Target="../media/image55.png"/><Relationship Id="rId62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4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57" Type="http://schemas.openxmlformats.org/officeDocument/2006/relationships/image" Target="../media/image58.png"/><Relationship Id="rId10" Type="http://schemas.openxmlformats.org/officeDocument/2006/relationships/image" Target="../media/image12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60" Type="http://schemas.openxmlformats.org/officeDocument/2006/relationships/image" Target="../media/image61.png"/><Relationship Id="rId65" Type="http://schemas.openxmlformats.org/officeDocument/2006/relationships/image" Target="../media/image65.png"/><Relationship Id="rId4" Type="http://schemas.openxmlformats.org/officeDocument/2006/relationships/image" Target="../media/image72.png"/><Relationship Id="rId9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chart" Target="../charts/chart1.xml"/><Relationship Id="rId4" Type="http://schemas.openxmlformats.org/officeDocument/2006/relationships/image" Target="../media/image8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v.scot/publications/health-homelessness-scotland/pages/5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3" Type="http://schemas.openxmlformats.org/officeDocument/2006/relationships/image" Target="../media/image92.jpeg"/><Relationship Id="rId21" Type="http://schemas.openxmlformats.org/officeDocument/2006/relationships/image" Target="../media/image110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5.jpeg"/><Relationship Id="rId20" Type="http://schemas.openxmlformats.org/officeDocument/2006/relationships/image" Target="../media/image10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19" Type="http://schemas.openxmlformats.org/officeDocument/2006/relationships/image" Target="../media/image108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Relationship Id="rId22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50" Type="http://schemas.openxmlformats.org/officeDocument/2006/relationships/image" Target="../media/image56.png"/><Relationship Id="rId55" Type="http://schemas.openxmlformats.org/officeDocument/2006/relationships/image" Target="../media/image61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53" Type="http://schemas.openxmlformats.org/officeDocument/2006/relationships/image" Target="../media/image59.png"/><Relationship Id="rId58" Type="http://schemas.openxmlformats.org/officeDocument/2006/relationships/image" Target="../media/image64.png"/><Relationship Id="rId5" Type="http://schemas.openxmlformats.org/officeDocument/2006/relationships/image" Target="../media/image11.png"/><Relationship Id="rId61" Type="http://schemas.openxmlformats.org/officeDocument/2006/relationships/image" Target="../media/image67.png"/><Relationship Id="rId19" Type="http://schemas.openxmlformats.org/officeDocument/2006/relationships/image" Target="../media/image2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png"/><Relationship Id="rId56" Type="http://schemas.openxmlformats.org/officeDocument/2006/relationships/image" Target="../media/image62.png"/><Relationship Id="rId8" Type="http://schemas.openxmlformats.org/officeDocument/2006/relationships/image" Target="../media/image14.png"/><Relationship Id="rId51" Type="http://schemas.openxmlformats.org/officeDocument/2006/relationships/image" Target="../media/image57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59" Type="http://schemas.openxmlformats.org/officeDocument/2006/relationships/image" Target="../media/image65.png"/><Relationship Id="rId20" Type="http://schemas.openxmlformats.org/officeDocument/2006/relationships/image" Target="../media/image26.png"/><Relationship Id="rId41" Type="http://schemas.openxmlformats.org/officeDocument/2006/relationships/image" Target="../media/image47.png"/><Relationship Id="rId54" Type="http://schemas.openxmlformats.org/officeDocument/2006/relationships/image" Target="../media/image6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png"/><Relationship Id="rId57" Type="http://schemas.openxmlformats.org/officeDocument/2006/relationships/image" Target="../media/image63.png"/><Relationship Id="rId10" Type="http://schemas.openxmlformats.org/officeDocument/2006/relationships/image" Target="../media/image16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52" Type="http://schemas.openxmlformats.org/officeDocument/2006/relationships/image" Target="../media/image58.png"/><Relationship Id="rId60" Type="http://schemas.openxmlformats.org/officeDocument/2006/relationships/image" Target="../media/image6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9" Type="http://schemas.openxmlformats.org/officeDocument/2006/relationships/image" Target="../media/image34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5" Type="http://schemas.openxmlformats.org/officeDocument/2006/relationships/image" Target="../media/image10.png"/><Relationship Id="rId61" Type="http://schemas.openxmlformats.org/officeDocument/2006/relationships/image" Target="../media/image66.png"/><Relationship Id="rId19" Type="http://schemas.openxmlformats.org/officeDocument/2006/relationships/image" Target="../media/image2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56" Type="http://schemas.openxmlformats.org/officeDocument/2006/relationships/image" Target="../media/image61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3" Type="http://schemas.openxmlformats.org/officeDocument/2006/relationships/image" Target="../media/image69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59" Type="http://schemas.openxmlformats.org/officeDocument/2006/relationships/image" Target="../media/image64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54" Type="http://schemas.openxmlformats.org/officeDocument/2006/relationships/image" Target="../media/image59.png"/><Relationship Id="rId62" Type="http://schemas.openxmlformats.org/officeDocument/2006/relationships/image" Target="../media/image6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57" Type="http://schemas.openxmlformats.org/officeDocument/2006/relationships/image" Target="../media/image62.png"/><Relationship Id="rId10" Type="http://schemas.openxmlformats.org/officeDocument/2006/relationships/image" Target="../media/image15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60" Type="http://schemas.openxmlformats.org/officeDocument/2006/relationships/image" Target="../media/image6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94" y="2536104"/>
            <a:ext cx="10515600" cy="1951609"/>
          </a:xfrm>
        </p:spPr>
        <p:txBody>
          <a:bodyPr>
            <a:normAutofit/>
          </a:bodyPr>
          <a:lstStyle/>
          <a:p>
            <a:r>
              <a:rPr lang="en-GB" sz="4000" dirty="0"/>
              <a:t>Building Virtual Capacity for Resilience and Recovery - The Patient Will See You Now!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4022276" y="4772229"/>
            <a:ext cx="2472856" cy="65200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Insert Video Link </a:t>
            </a:r>
          </a:p>
        </p:txBody>
      </p:sp>
    </p:spTree>
    <p:extLst>
      <p:ext uri="{BB962C8B-B14F-4D97-AF65-F5344CB8AC3E}">
        <p14:creationId xmlns:p14="http://schemas.microsoft.com/office/powerpoint/2010/main" val="220890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375" y="3843115"/>
            <a:ext cx="1821656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457" y="1000125"/>
            <a:ext cx="1420937" cy="142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11" y="2422178"/>
            <a:ext cx="1348383" cy="134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7103" y="4636342"/>
            <a:ext cx="447813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8100" tIns="38100" rIns="38100" bIns="38100" spcCol="38100" anchor="ctr">
            <a:spAutoFit/>
          </a:bodyPr>
          <a:lstStyle/>
          <a:p>
            <a:pPr algn="ctr" defTabSz="433491" eaLnBrk="0" hangingPunct="0">
              <a:defRPr/>
            </a:pPr>
            <a:r>
              <a:rPr lang="en-GB" sz="2250" dirty="0">
                <a:solidFill>
                  <a:srgbClr val="FFFFFF"/>
                </a:solidFill>
                <a:latin typeface="Helvetica Neue Medium"/>
                <a:sym typeface="Gill Sans Light"/>
              </a:rPr>
              <a:t>Victoria Hospital Fife</a:t>
            </a:r>
          </a:p>
          <a:p>
            <a:pPr algn="ctr" defTabSz="433491" eaLnBrk="0" hangingPunct="0">
              <a:defRPr/>
            </a:pPr>
            <a:r>
              <a:rPr lang="en-GB" sz="2250" dirty="0">
                <a:solidFill>
                  <a:srgbClr val="FFFFFF"/>
                </a:solidFill>
                <a:latin typeface="Helvetica Neue Medium"/>
                <a:sym typeface="Gill Sans Light"/>
              </a:rPr>
              <a:t>458 beds</a:t>
            </a:r>
          </a:p>
        </p:txBody>
      </p:sp>
      <p:pic>
        <p:nvPicPr>
          <p:cNvPr id="6" name="TextBox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97" y="2937867"/>
            <a:ext cx="4589859" cy="9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extBox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45" y="1339453"/>
            <a:ext cx="4482703" cy="95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28" name="Group"/>
          <p:cNvGrpSpPr>
            <a:grpSpLocks/>
          </p:cNvGrpSpPr>
          <p:nvPr/>
        </p:nvGrpSpPr>
        <p:grpSpPr bwMode="auto">
          <a:xfrm>
            <a:off x="8058299" y="2703463"/>
            <a:ext cx="1801564" cy="1723430"/>
            <a:chOff x="0" y="0"/>
            <a:chExt cx="8208826" cy="8967092"/>
          </a:xfrm>
        </p:grpSpPr>
        <p:pic>
          <p:nvPicPr>
            <p:cNvPr id="30730" name="Image" descr="Image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079" y="4465959"/>
              <a:ext cx="613421" cy="61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31" name="Image" descr="Image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9207" y="5352603"/>
              <a:ext cx="1043609" cy="1043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32" name="Image" descr="Image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484" y="6160591"/>
              <a:ext cx="1142015" cy="114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33" name="Image" descr="Image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232" y="3848100"/>
              <a:ext cx="1270001" cy="127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34" name="Image" descr="Image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907" y="3459191"/>
              <a:ext cx="475705" cy="47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35" name="Image" descr="Image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690" y="5508569"/>
              <a:ext cx="1018481" cy="101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36" name="Image" descr="Image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359" y="561553"/>
              <a:ext cx="877764" cy="87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37" name="Image" descr="Image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460" y="1458168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38" name="Image" descr="Image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1577" y="2293918"/>
              <a:ext cx="1018482" cy="1018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39" name="Image" descr="Image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3259" y="1856389"/>
              <a:ext cx="740805" cy="740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40" name="Image" descr="Image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917" y="2565958"/>
              <a:ext cx="845618" cy="845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41" name="Image" descr="Image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38" y="4137669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42" name="Image" descr="Image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608" y="4368750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43" name="Image" descr="Image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9511" y="6000253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44" name="Image" descr="Image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759" y="7444209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45" name="Image" descr="Image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17" y="3973611"/>
              <a:ext cx="1598117" cy="1598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46" name="Image" descr="Image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589" y="3149537"/>
              <a:ext cx="785615" cy="785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47" name="Image" descr="Image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8015" y="7808924"/>
              <a:ext cx="845618" cy="845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48" name="Image" descr="Image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944" y="6547594"/>
              <a:ext cx="877764" cy="87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49" name="Image" descr="Image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681" y="2973616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50" name="Image" descr="Image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731" y="1849685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51" name="Image" descr="Image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568" y="4115804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52" name="Image" descr="Image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73" y="6377210"/>
              <a:ext cx="836762" cy="83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53" name="Image" descr="Image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094" y="4905350"/>
              <a:ext cx="877764" cy="87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54" name="Image" descr="Image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799" y="0"/>
              <a:ext cx="1270001" cy="127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55" name="Image" descr="Image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30" y="6452939"/>
              <a:ext cx="1504802" cy="1504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56" name="Image" descr="Image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95" y="5511279"/>
              <a:ext cx="769517" cy="769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57" name="Image" descr="Image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425" y="7732228"/>
              <a:ext cx="999010" cy="99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58" name="Image" descr="Image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532" y="3471345"/>
              <a:ext cx="860699" cy="860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59" name="Image" descr="Image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0334" y="1437419"/>
              <a:ext cx="999010" cy="99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60" name="Image" descr="Image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148" y="6188843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61" name="Image" descr="Image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0400" y="6568194"/>
              <a:ext cx="760265" cy="760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62" name="Image" descr="Image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903" y="57894"/>
              <a:ext cx="1142015" cy="114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63" name="Image" descr="Image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945" y="1198773"/>
              <a:ext cx="593937" cy="59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64" name="Image" descr="Image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826" y="5258742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65" name="Image" descr="Image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094" y="6224646"/>
              <a:ext cx="492752" cy="492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66" name="Image" descr="Image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548" y="2050045"/>
              <a:ext cx="1142015" cy="114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67" name="Image" descr="Image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900" y="3272473"/>
              <a:ext cx="919694" cy="919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68" name="Image" descr="Image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46" y="7310387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69" name="Image" descr="Image"/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740" y="1184337"/>
              <a:ext cx="860699" cy="86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70" name="Image" descr="Image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352" y="7444209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71" name="Image" descr="Image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15" y="3082478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72" name="Image" descr="Image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677" y="5059486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73" name="Image" descr="Image"/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8650" y="4368750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74" name="Image" descr="Image"/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598" y="3541848"/>
              <a:ext cx="1018482" cy="1018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75" name="Image" descr="Image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860" y="5700017"/>
              <a:ext cx="593936" cy="59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76" name="Image" descr="Image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187" y="5544554"/>
              <a:ext cx="593937" cy="59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77" name="Image" descr="Image"/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938" y="5968565"/>
              <a:ext cx="332322" cy="33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78" name="Image" descr="Image"/>
            <p:cNvPicPr>
              <a:picLocks noChangeAspect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830" y="5204593"/>
              <a:ext cx="635001" cy="63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79" name="Image" descr="Image"/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3390" y="1328042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80" name="Image" descr="Image"/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84386">
              <a:off x="4658015" y="813752"/>
              <a:ext cx="1017266" cy="1017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81" name="Image" descr="Image"/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3616"/>
              <a:ext cx="1270000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82" name="Image" descr="Image"/>
            <p:cNvPicPr>
              <a:picLocks noChangeAspect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829" y="2353766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83" name="Image" descr="Image"/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666" y="2650746"/>
              <a:ext cx="836762" cy="83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84" name="Image" descr="Image"/>
            <p:cNvPicPr>
              <a:picLocks noChangeAspect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900" y="7697092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85" name="Image" descr="Image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742" y="7158930"/>
              <a:ext cx="1012714" cy="1012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86" name="Image" descr="Image"/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212" y="5847184"/>
              <a:ext cx="877764" cy="87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87" name="Image" descr="Image"/>
            <p:cNvPicPr>
              <a:picLocks noChangeAspect="1"/>
            </p:cNvPicPr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471" y="7917495"/>
              <a:ext cx="475705" cy="47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88" name="Image" descr="Image"/>
            <p:cNvPicPr>
              <a:picLocks noChangeAspect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505" y="3874160"/>
              <a:ext cx="890012" cy="89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89" name="Image" descr="Image"/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042" y="2737246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0790" name="Image" descr="Image"/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1681" y="7399287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pic>
        <p:nvPicPr>
          <p:cNvPr id="70" name="TextBox 69"/>
          <p:cNvPicPr>
            <a:picLocks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48" y="4375547"/>
            <a:ext cx="4491633" cy="95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59883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15" y="2036618"/>
            <a:ext cx="10515600" cy="1951609"/>
          </a:xfrm>
        </p:spPr>
        <p:txBody>
          <a:bodyPr>
            <a:normAutofit/>
          </a:bodyPr>
          <a:lstStyle/>
          <a:p>
            <a:r>
              <a:rPr lang="en-US" sz="4000" dirty="0"/>
              <a:t>Expanding Access to </a:t>
            </a:r>
            <a:r>
              <a:rPr lang="en-US" sz="4000" dirty="0" err="1"/>
              <a:t>OPAT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055716" y="3988227"/>
            <a:ext cx="7789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+mj-lt"/>
              </a:rPr>
              <a:t>Dr Claire Mackintosh</a:t>
            </a:r>
          </a:p>
          <a:p>
            <a:r>
              <a:rPr lang="en-GB" sz="4000" dirty="0">
                <a:latin typeface="+mj-lt"/>
              </a:rPr>
              <a:t>Infectious Diseases Consultant </a:t>
            </a:r>
          </a:p>
          <a:p>
            <a:r>
              <a:rPr lang="en-GB" sz="4000" dirty="0">
                <a:latin typeface="+mj-lt"/>
              </a:rPr>
              <a:t>NHS Lothian </a:t>
            </a:r>
          </a:p>
        </p:txBody>
      </p:sp>
    </p:spTree>
    <p:extLst>
      <p:ext uri="{BB962C8B-B14F-4D97-AF65-F5344CB8AC3E}">
        <p14:creationId xmlns:p14="http://schemas.microsoft.com/office/powerpoint/2010/main" val="1412511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467C95-DF23-40B9-B265-2E6F3DE29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Expanding access to OPAT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7A48A35-E5E4-4A5F-9F91-BAEA4F5DF2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Dr Claire Mackintosh</a:t>
            </a:r>
          </a:p>
          <a:p>
            <a:r>
              <a:rPr lang="en-US" dirty="0"/>
              <a:t>Infectious Disease Consultant</a:t>
            </a:r>
          </a:p>
          <a:p>
            <a:r>
              <a:rPr lang="en-US" dirty="0"/>
              <a:t>NHS Lothian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EA998-348F-4CFE-879F-A7CA0472A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46" y="2743433"/>
            <a:ext cx="4152290" cy="2770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CBD6D9-C68F-4A4E-B27E-4DC118290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636" y="638176"/>
            <a:ext cx="1640417" cy="1187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91EA62-1EC1-4688-83DE-CA7345CE8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374" y="612045"/>
            <a:ext cx="3270261" cy="218283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2E7C9DE-7EC0-4913-A4ED-5A42C9836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636" y="1810583"/>
            <a:ext cx="1640417" cy="246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448BD6E-4949-49A4-83CB-67FC6417B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l="10201" t="33316" r="7170" b="9548"/>
          <a:stretch/>
        </p:blipFill>
        <p:spPr>
          <a:xfrm>
            <a:off x="9875196" y="3747703"/>
            <a:ext cx="1793312" cy="1775947"/>
          </a:xfrm>
        </p:spPr>
      </p:pic>
    </p:spTree>
    <p:extLst>
      <p:ext uri="{BB962C8B-B14F-4D97-AF65-F5344CB8AC3E}">
        <p14:creationId xmlns:p14="http://schemas.microsoft.com/office/powerpoint/2010/main" val="1709577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4567" y="548681"/>
            <a:ext cx="11853949" cy="6201254"/>
            <a:chOff x="0" y="548681"/>
            <a:chExt cx="12192000" cy="63093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8681"/>
              <a:ext cx="12192000" cy="51435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2776654"/>
              <a:ext cx="12192000" cy="2921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 Light"/>
                <a:ea typeface="+mn-ea"/>
                <a:cs typeface="+mn-cs"/>
              </a:endParaRPr>
            </a:p>
          </p:txBody>
        </p:sp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32448" y="3378614"/>
              <a:ext cx="4672362" cy="3479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7" name="Chart 6"/>
            <p:cNvGraphicFramePr>
              <a:graphicFrameLocks/>
            </p:cNvGraphicFramePr>
            <p:nvPr/>
          </p:nvGraphicFramePr>
          <p:xfrm>
            <a:off x="423534" y="3289610"/>
            <a:ext cx="5698485" cy="25330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5" name="Content Placeholder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39531" y="2917864"/>
              <a:ext cx="2000250" cy="1368425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66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412596" y="3222702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ome Light"/>
                  <a:ea typeface="+mn-ea"/>
                  <a:cs typeface="+mn-cs"/>
                </a:rPr>
                <a:t>OBD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9931" y="156117"/>
            <a:ext cx="136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OPAT v 1.0</a:t>
            </a:r>
          </a:p>
        </p:txBody>
      </p:sp>
    </p:spTree>
    <p:extLst>
      <p:ext uri="{BB962C8B-B14F-4D97-AF65-F5344CB8AC3E}">
        <p14:creationId xmlns:p14="http://schemas.microsoft.com/office/powerpoint/2010/main" val="1805750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Demand for OPAT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084" y="1906860"/>
            <a:ext cx="5664818" cy="331926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87838" y="713007"/>
            <a:ext cx="5781138" cy="5096208"/>
            <a:chOff x="6187838" y="713007"/>
            <a:chExt cx="5781138" cy="5096208"/>
          </a:xfrm>
        </p:grpSpPr>
        <p:grpSp>
          <p:nvGrpSpPr>
            <p:cNvPr id="7" name="Group 6"/>
            <p:cNvGrpSpPr/>
            <p:nvPr/>
          </p:nvGrpSpPr>
          <p:grpSpPr>
            <a:xfrm>
              <a:off x="6187838" y="713007"/>
              <a:ext cx="5781138" cy="4450008"/>
              <a:chOff x="6187838" y="713007"/>
              <a:chExt cx="5781138" cy="445000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157085" y="713007"/>
                <a:ext cx="440697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iome Light"/>
                    <a:ea typeface="+mn-ea"/>
                    <a:cs typeface="+mn-cs"/>
                  </a:rPr>
                  <a:t>Adjusted odds of OPAT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187838" y="2062977"/>
                <a:ext cx="5781138" cy="3100038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6999248" y="5378328"/>
              <a:ext cx="460917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ome Light"/>
                  <a:ea typeface="+mn-ea"/>
                  <a:cs typeface="+mn-cs"/>
                </a:rPr>
                <a:t>Adjusted for age, sex, total number of admissions, total length of stay,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ome Light"/>
                  <a:ea typeface="+mn-ea"/>
                  <a:cs typeface="+mn-cs"/>
                </a:rPr>
                <a:t>total comorbidities, time since first admission and distance from clinic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79503" y="6099719"/>
            <a:ext cx="7289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Sumpter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 et al. International Journal for Equity in Health (2020) 19:150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19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BBDB-FD56-E34D-99BD-1287FBA1C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Community OPAT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FEC3B-26A9-714D-BE97-AF7706E67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0" y="1894822"/>
            <a:ext cx="6436855" cy="4082245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r>
              <a:rPr lang="en-US" sz="1700" dirty="0"/>
              <a:t>March 2020 – Feb 2021</a:t>
            </a:r>
          </a:p>
          <a:p>
            <a:r>
              <a:rPr lang="en-US" sz="1700" dirty="0"/>
              <a:t>in addition to regular hospital-based OPAT </a:t>
            </a:r>
          </a:p>
          <a:p>
            <a:r>
              <a:rPr lang="en-US" sz="1700" dirty="0"/>
              <a:t>185 patients treated at home </a:t>
            </a:r>
          </a:p>
          <a:p>
            <a:r>
              <a:rPr lang="en-US" sz="1700" dirty="0"/>
              <a:t>median age 62.8 years, median 1.8 co-morbidities</a:t>
            </a:r>
          </a:p>
          <a:p>
            <a:r>
              <a:rPr lang="en-US" sz="1700" dirty="0"/>
              <a:t>Of these 42 (22.7%) would not have managed hospital based OPAT</a:t>
            </a:r>
          </a:p>
          <a:p>
            <a:pPr lvl="1"/>
            <a:r>
              <a:rPr lang="en-US" sz="1700" dirty="0"/>
              <a:t>These included:</a:t>
            </a:r>
          </a:p>
          <a:p>
            <a:pPr lvl="2"/>
            <a:r>
              <a:rPr lang="en-US" sz="1700" dirty="0"/>
              <a:t>patients who were homeless (via Milestone House)</a:t>
            </a:r>
          </a:p>
          <a:p>
            <a:pPr lvl="2"/>
            <a:r>
              <a:rPr lang="en-US" sz="1700" dirty="0"/>
              <a:t>Patients with profound anxiety</a:t>
            </a:r>
          </a:p>
          <a:p>
            <a:pPr lvl="2"/>
            <a:r>
              <a:rPr lang="en-US" sz="1700" dirty="0"/>
              <a:t>Palliative patients</a:t>
            </a:r>
          </a:p>
          <a:p>
            <a:pPr lvl="2"/>
            <a:r>
              <a:rPr lang="en-US" sz="1700" dirty="0"/>
              <a:t>Patients with no affordable transport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8B8F88-332A-3242-BF6E-F15DE574C9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3987" r="16971"/>
          <a:stretch/>
        </p:blipFill>
        <p:spPr>
          <a:xfrm>
            <a:off x="5878848" y="0"/>
            <a:ext cx="6313159" cy="685799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2422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ee the source image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416205"/>
            <a:ext cx="12161488" cy="458315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E50090-BBAD-7C4B-A466-C68309B0E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000" dirty="0"/>
              <a:t>Milestone House Intermediate Care Unit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62222F0-0EFE-EF41-8004-8912FECF9E22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570571" y="1527940"/>
            <a:ext cx="10515600" cy="4251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indent="0">
              <a:buNone/>
            </a:pPr>
            <a:r>
              <a:rPr lang="en-US" sz="6400" b="1" dirty="0"/>
              <a:t>April 2020 – April 2021</a:t>
            </a:r>
          </a:p>
          <a:p>
            <a:pPr marL="0" indent="0">
              <a:buNone/>
            </a:pPr>
            <a:r>
              <a:rPr lang="en-US" sz="6400" b="1" dirty="0"/>
              <a:t>Funded to support ongoing recovery from COVID19 in patients who were homeless or at risk of homelessness</a:t>
            </a:r>
          </a:p>
          <a:p>
            <a:pPr marL="0" indent="0">
              <a:buNone/>
            </a:pPr>
            <a:r>
              <a:rPr lang="en-US" sz="6400" b="1" dirty="0"/>
              <a:t>Partnership between Edinburgh HSCP, NHS Lothian RIDU, Primary Care – Edinburgh Access Practice, Social work, Housing, </a:t>
            </a:r>
            <a:r>
              <a:rPr lang="en-US" sz="6400" b="1" dirty="0" err="1"/>
              <a:t>Cyrenians</a:t>
            </a:r>
            <a:r>
              <a:rPr lang="en-US" sz="6400" b="1" dirty="0"/>
              <a:t>, Waverly Care </a:t>
            </a:r>
          </a:p>
          <a:p>
            <a:pPr marL="0" indent="0">
              <a:buNone/>
            </a:pPr>
            <a:r>
              <a:rPr lang="en-US" sz="6400" b="1" dirty="0"/>
              <a:t>76 admissions – 58 individuals (45 m, 13 f)</a:t>
            </a:r>
          </a:p>
          <a:p>
            <a:pPr marL="0" indent="0">
              <a:buNone/>
            </a:pPr>
            <a:r>
              <a:rPr lang="en-US" sz="6400" b="1" dirty="0"/>
              <a:t>36 hospital step down </a:t>
            </a:r>
          </a:p>
          <a:p>
            <a:pPr marL="0" indent="0">
              <a:buNone/>
            </a:pPr>
            <a:r>
              <a:rPr lang="en-US" sz="6400" b="1" dirty="0"/>
              <a:t>12 admissions were an alternative to hospital admission</a:t>
            </a:r>
          </a:p>
          <a:p>
            <a:pPr marL="0" indent="0">
              <a:buNone/>
            </a:pPr>
            <a:r>
              <a:rPr lang="en-US" sz="6400" b="1" dirty="0"/>
              <a:t>17 were supported with complex wounds</a:t>
            </a:r>
          </a:p>
          <a:p>
            <a:pPr marL="0" indent="0">
              <a:buNone/>
            </a:pPr>
            <a:r>
              <a:rPr lang="en-US" sz="6400" b="1" dirty="0"/>
              <a:t>23 supported to complete planned treatment</a:t>
            </a:r>
          </a:p>
          <a:p>
            <a:pPr marL="0" indent="0">
              <a:buNone/>
            </a:pPr>
            <a:endParaRPr lang="en-US" sz="6400" b="1" dirty="0"/>
          </a:p>
          <a:p>
            <a:pPr marL="0" indent="0">
              <a:buNone/>
            </a:pPr>
            <a:r>
              <a:rPr lang="en-US" sz="6400" b="1" dirty="0"/>
              <a:t>85% of those with a planned discharge left to sustainable accommodation</a:t>
            </a:r>
          </a:p>
          <a:p>
            <a:pPr marL="0" indent="0">
              <a:buNone/>
            </a:pPr>
            <a:endParaRPr lang="en-US" sz="1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10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524000" y="404664"/>
          <a:ext cx="914400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541" y="0"/>
            <a:ext cx="7772400" cy="1143000"/>
          </a:xfrm>
        </p:spPr>
        <p:txBody>
          <a:bodyPr/>
          <a:lstStyle/>
          <a:p>
            <a:r>
              <a:rPr lang="en-GB" dirty="0"/>
              <a:t>Drivers of equity</a:t>
            </a:r>
          </a:p>
        </p:txBody>
      </p:sp>
    </p:spTree>
    <p:extLst>
      <p:ext uri="{BB962C8B-B14F-4D97-AF65-F5344CB8AC3E}">
        <p14:creationId xmlns:p14="http://schemas.microsoft.com/office/powerpoint/2010/main" val="229994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218CDE-C46E-4F23-ACB5-2C0AED94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/>
              <a:t>Patient assessment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3A327-B064-4E6B-B17A-6ABA8C1D2C68}"/>
              </a:ext>
            </a:extLst>
          </p:cNvPr>
          <p:cNvSpPr txBox="1"/>
          <p:nvPr/>
        </p:nvSpPr>
        <p:spPr>
          <a:xfrm flipH="1">
            <a:off x="1293494" y="1600200"/>
            <a:ext cx="99364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Patient medically stable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Infective diagnosis clear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Source control achieved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Organism and sensitivities identified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If empirical treatment instituted then treatment plan clear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Appropriate antibiotic plan deliverable in outpatient setting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Patient keen to be at home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LOGISTICS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5952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403" y="0"/>
            <a:ext cx="9842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86361" y="545910"/>
            <a:ext cx="2335764" cy="6312090"/>
          </a:xfrm>
          <a:prstGeom prst="rect">
            <a:avLst/>
          </a:pr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20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50" y="1088967"/>
            <a:ext cx="10515600" cy="1951609"/>
          </a:xfrm>
        </p:spPr>
        <p:txBody>
          <a:bodyPr>
            <a:normAutofit/>
          </a:bodyPr>
          <a:lstStyle/>
          <a:p>
            <a:r>
              <a:rPr lang="en-GB" sz="4000" dirty="0"/>
              <a:t>Building Virtual Capacity for Resilience and Recovery - The Patient Will See You Now!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030778" y="3522714"/>
            <a:ext cx="7789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Chair:  Helen Maitland </a:t>
            </a:r>
          </a:p>
          <a:p>
            <a:r>
              <a:rPr lang="en-GB" sz="4000" dirty="0">
                <a:latin typeface="+mj-lt"/>
              </a:rPr>
              <a:t>            Director of Unscheduled Care </a:t>
            </a:r>
          </a:p>
          <a:p>
            <a:r>
              <a:rPr lang="en-GB" sz="4000" dirty="0">
                <a:latin typeface="+mj-lt"/>
              </a:rPr>
              <a:t>            Scottish Government </a:t>
            </a:r>
          </a:p>
        </p:txBody>
      </p:sp>
    </p:spTree>
    <p:extLst>
      <p:ext uri="{BB962C8B-B14F-4D97-AF65-F5344CB8AC3E}">
        <p14:creationId xmlns:p14="http://schemas.microsoft.com/office/powerpoint/2010/main" val="3855482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B0990-7768-4E05-903F-7DB2A4DD587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8809" y="591541"/>
            <a:ext cx="10920761" cy="4473575"/>
          </a:xfrm>
        </p:spPr>
        <p:txBody>
          <a:bodyPr>
            <a:normAutofit/>
          </a:bodyPr>
          <a:lstStyle/>
          <a:p>
            <a:r>
              <a:rPr lang="en-GB" sz="1800" dirty="0"/>
              <a:t>82 yr old man – septic arthritis right shoulder – organism/</a:t>
            </a:r>
            <a:r>
              <a:rPr lang="en-GB" sz="1800" dirty="0" err="1"/>
              <a:t>anbx</a:t>
            </a:r>
            <a:endParaRPr lang="en-GB" sz="1800" dirty="0"/>
          </a:p>
          <a:p>
            <a:r>
              <a:rPr lang="en-GB" sz="1800" dirty="0"/>
              <a:t>Usually fit and well and independent - No longer drives – cares for his wife who has dementia  - desperate to get home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EEA18B-71E4-42F4-BD50-99B74AD48A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74C9-B808-4394-A017-79C83B2524EF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436837-110E-4B69-A770-DCCA5F1A5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 panose="020B0303030204020804" pitchFamily="34" charset="0"/>
              <a:ea typeface="+mn-ea"/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87A283F-B9AE-4103-B17A-427B7559368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881411" y="2216830"/>
            <a:ext cx="9012882" cy="43036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76882" y="5587827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Alternative is minimum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2 weeks hospital admission</a:t>
            </a:r>
          </a:p>
        </p:txBody>
      </p:sp>
    </p:spTree>
    <p:extLst>
      <p:ext uri="{BB962C8B-B14F-4D97-AF65-F5344CB8AC3E}">
        <p14:creationId xmlns:p14="http://schemas.microsoft.com/office/powerpoint/2010/main" val="46100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4F3D7F-E6E5-4BAE-BD7E-33D12E191F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74C9-B808-4394-A017-79C83B2524EF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AD1035-F059-4738-9609-8CDABB733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 panose="020B0303030204020804" pitchFamily="34" charset="0"/>
              <a:ea typeface="+mn-e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8A63D-FFBC-458B-B4FC-4B874E07877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4075" y="533760"/>
            <a:ext cx="10499725" cy="486092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dirty="0"/>
              <a:t>35 yr old, recently moved to UK from RSA, 13 weeks pregnant, late latent syphilis infection, penicillin allergic, HIV/HBV positive</a:t>
            </a:r>
          </a:p>
          <a:p>
            <a:pPr marL="0" indent="0">
              <a:buNone/>
            </a:pPr>
            <a:r>
              <a:rPr lang="en-GB" dirty="0"/>
              <a:t>She was living in a women’s refuge after suffering domestic violence</a:t>
            </a:r>
          </a:p>
          <a:p>
            <a:pPr marL="0" indent="0">
              <a:buNone/>
            </a:pPr>
            <a:r>
              <a:rPr lang="en-GB" dirty="0"/>
              <a:t>She knew no-one in Scotland and had very little money </a:t>
            </a:r>
          </a:p>
          <a:p>
            <a:pPr marL="0" indent="0">
              <a:buNone/>
            </a:pPr>
            <a:r>
              <a:rPr lang="en-GB" dirty="0"/>
              <a:t>Poor mental health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7030A0"/>
                </a:solidFill>
              </a:rPr>
              <a:t>Requires 14 days IV antibiotics  - alternative is hospital admission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979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44AC42-EEC0-403D-BA2F-2FD7DEF28C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74C9-B808-4394-A017-79C83B2524EF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20EEC3-20A6-47FB-86EA-5985AA360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 panose="020B0303030204020804" pitchFamily="34" charset="0"/>
              <a:ea typeface="+mn-ea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70F2C-9B50-4889-9557-C2A918E122A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4075" y="670240"/>
            <a:ext cx="10499725" cy="486092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42 year old man</a:t>
            </a:r>
          </a:p>
          <a:p>
            <a:r>
              <a:rPr lang="en-GB" dirty="0"/>
              <a:t>Admitted with infected DVT and groin abscess with septic emboli in lungs secondary to injecting drugs</a:t>
            </a:r>
          </a:p>
          <a:p>
            <a:r>
              <a:rPr lang="en-GB" dirty="0"/>
              <a:t>Homeless, untreated HCV infection</a:t>
            </a:r>
          </a:p>
          <a:p>
            <a:r>
              <a:rPr lang="en-GB" dirty="0"/>
              <a:t>After 10 days in hospital – wished to take his own discharge – finding it very difficult to remain in hospital</a:t>
            </a:r>
          </a:p>
          <a:p>
            <a:r>
              <a:rPr lang="en-GB" dirty="0"/>
              <a:t>IV line in situ</a:t>
            </a:r>
          </a:p>
          <a:p>
            <a:r>
              <a:rPr lang="en-GB" dirty="0"/>
              <a:t>Requires 4-6 weeks of ongoing antibiotic treatment</a:t>
            </a:r>
          </a:p>
          <a:p>
            <a:r>
              <a:rPr lang="en-GB" dirty="0">
                <a:solidFill>
                  <a:srgbClr val="7030A0"/>
                </a:solidFill>
              </a:rPr>
              <a:t>Alternative is discharge against medical advice with a v high chance of emergency readmission and poor health outcome</a:t>
            </a:r>
          </a:p>
        </p:txBody>
      </p:sp>
    </p:spTree>
    <p:extLst>
      <p:ext uri="{BB962C8B-B14F-4D97-AF65-F5344CB8AC3E}">
        <p14:creationId xmlns:p14="http://schemas.microsoft.com/office/powerpoint/2010/main" val="284880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54075" y="1357976"/>
            <a:ext cx="10499725" cy="4860925"/>
          </a:xfrm>
        </p:spPr>
        <p:txBody>
          <a:bodyPr>
            <a:normAutofit fontScale="70000" lnSpcReduction="20000"/>
          </a:bodyPr>
          <a:lstStyle/>
          <a:p>
            <a:pPr lvl="0" fontAlgn="base"/>
            <a:r>
              <a:rPr lang="en-GB" dirty="0"/>
              <a:t>Those experiencing homelessness have higher acute hospital admission rates than the most deprived cohort. </a:t>
            </a:r>
          </a:p>
          <a:p>
            <a:pPr lvl="0" fontAlgn="base"/>
            <a:r>
              <a:rPr lang="en-GB" dirty="0"/>
              <a:t>Accident and Emergency attendance rates of those experiencing homelessness are almost twice that of the most deprived cohort.</a:t>
            </a:r>
          </a:p>
          <a:p>
            <a:r>
              <a:rPr lang="en-GB" dirty="0"/>
              <a:t>Duration of admission - estimated to be three times longer for patients experiencing homelessness,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At Edinburgh Access Practice (2018 Audit)</a:t>
            </a:r>
          </a:p>
          <a:p>
            <a:r>
              <a:rPr lang="en-GB" dirty="0"/>
              <a:t>73% have a drug use problem, 37% alcohol problem</a:t>
            </a:r>
          </a:p>
          <a:p>
            <a:r>
              <a:rPr lang="en-GB" dirty="0"/>
              <a:t>70 % have a triple morbidity of physical, mental health and substance use problems</a:t>
            </a:r>
            <a:endParaRPr lang="en-GB" sz="3200" dirty="0"/>
          </a:p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90214" y="6330864"/>
            <a:ext cx="732681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https://www.gov.scot/publications/health-homelessness-scotland/pages/5</a:t>
            </a:r>
            <a:r>
              <a:rPr kumimoji="0" lang="en-GB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  <a:hlinkClick r:id="rId2"/>
              </a:rPr>
              <a:t>/.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 panose="020B0303030204020804" pitchFamily="34" charset="0"/>
              <a:ea typeface="+mn-ea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Secondary Care Inclusion health</a:t>
            </a:r>
          </a:p>
        </p:txBody>
      </p:sp>
    </p:spTree>
    <p:extLst>
      <p:ext uri="{BB962C8B-B14F-4D97-AF65-F5344CB8AC3E}">
        <p14:creationId xmlns:p14="http://schemas.microsoft.com/office/powerpoint/2010/main" val="2038471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54075" y="1357976"/>
            <a:ext cx="10499725" cy="4860925"/>
          </a:xfrm>
        </p:spPr>
        <p:txBody>
          <a:bodyPr>
            <a:normAutofit/>
          </a:bodyPr>
          <a:lstStyle/>
          <a:p>
            <a:pPr lvl="0" fontAlgn="base">
              <a:buNone/>
            </a:pPr>
            <a:r>
              <a:rPr lang="en-GB" dirty="0"/>
              <a:t>How can you receive OPAT/Hospital at home/ambulatory care </a:t>
            </a:r>
          </a:p>
          <a:p>
            <a:pPr lvl="0" fontAlgn="base">
              <a:buNone/>
            </a:pPr>
            <a:r>
              <a:rPr lang="en-GB" sz="3200" dirty="0"/>
              <a:t>if you don’t have a home </a:t>
            </a:r>
          </a:p>
          <a:p>
            <a:pPr lvl="0" fontAlgn="base">
              <a:buNone/>
            </a:pPr>
            <a:r>
              <a:rPr lang="en-GB" sz="3200" dirty="0"/>
              <a:t>If you have no transport</a:t>
            </a:r>
          </a:p>
          <a:p>
            <a:pPr lvl="0" fontAlgn="base">
              <a:buNone/>
            </a:pPr>
            <a:r>
              <a:rPr lang="en-GB" sz="3200" dirty="0"/>
              <a:t>If you have no social support</a:t>
            </a:r>
          </a:p>
          <a:p>
            <a:pPr lvl="0" fontAlgn="base">
              <a:buNone/>
            </a:pPr>
            <a:r>
              <a:rPr lang="en-GB" sz="3200" dirty="0"/>
              <a:t>If you are suffering from addiction</a:t>
            </a: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 panose="020B0303030204020804" pitchFamily="34" charset="0"/>
              <a:ea typeface="+mn-ea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Secondary Care Inclusion health</a:t>
            </a:r>
          </a:p>
        </p:txBody>
      </p:sp>
    </p:spTree>
    <p:extLst>
      <p:ext uri="{BB962C8B-B14F-4D97-AF65-F5344CB8AC3E}">
        <p14:creationId xmlns:p14="http://schemas.microsoft.com/office/powerpoint/2010/main" val="3138518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F6CE792E-745D-4408-9AB1-740D556972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5208FE-0220-403B-8209-06D9990EA4C9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F214639-68C6-49E7-90D4-F4DAFEFBF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Biome Light" panose="020B0303030204020804" pitchFamily="34" charset="0"/>
              <a:ea typeface="+mn-ea"/>
            </a:endParaRPr>
          </a:p>
        </p:txBody>
      </p:sp>
      <p:pic>
        <p:nvPicPr>
          <p:cNvPr id="4100" name="Picture 4" descr="Chadwick Boseman Dies at 43 | Fans Pay Tribute to Black Panther Star">
            <a:extLst>
              <a:ext uri="{FF2B5EF4-FFF2-40B4-BE49-F238E27FC236}">
                <a16:creationId xmlns:a16="http://schemas.microsoft.com/office/drawing/2014/main" id="{AB5D6C81-153A-4563-9737-3ED63B86DAF9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r="6056"/>
          <a:stretch>
            <a:fillRect/>
          </a:stretch>
        </p:blipFill>
        <p:spPr bwMode="auto">
          <a:xfrm>
            <a:off x="1467791" y="4723645"/>
            <a:ext cx="903646" cy="137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uth Bader Ginsburg | National Women's History Museum">
            <a:extLst>
              <a:ext uri="{FF2B5EF4-FFF2-40B4-BE49-F238E27FC236}">
                <a16:creationId xmlns:a16="http://schemas.microsoft.com/office/drawing/2014/main" id="{638A58F1-D5FE-4983-97F6-11C9E817D3E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r="17085"/>
          <a:stretch>
            <a:fillRect/>
          </a:stretch>
        </p:blipFill>
        <p:spPr bwMode="auto">
          <a:xfrm>
            <a:off x="2478406" y="4711532"/>
            <a:ext cx="896852" cy="13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avid Bowie: Toy review – 1960s gems polished on lost album | David Bowie |  The Guardian">
            <a:extLst>
              <a:ext uri="{FF2B5EF4-FFF2-40B4-BE49-F238E27FC236}">
                <a16:creationId xmlns:a16="http://schemas.microsoft.com/office/drawing/2014/main" id="{50AEDA5E-F671-436C-8C87-290AA8822904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r="17085"/>
          <a:stretch>
            <a:fillRect/>
          </a:stretch>
        </p:blipFill>
        <p:spPr bwMode="auto">
          <a:xfrm>
            <a:off x="3514652" y="4723645"/>
            <a:ext cx="903646" cy="137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iriam Margolyes on her love for Graham Norton, life at 80 and her thoughts  on JK Rowling">
            <a:extLst>
              <a:ext uri="{FF2B5EF4-FFF2-40B4-BE49-F238E27FC236}">
                <a16:creationId xmlns:a16="http://schemas.microsoft.com/office/drawing/2014/main" id="{E7B937D5-06E6-40C0-BFF0-4680B4A2CD1F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8" t="1093" r="38002" b="-1093"/>
          <a:stretch/>
        </p:blipFill>
        <p:spPr bwMode="auto">
          <a:xfrm>
            <a:off x="447901" y="4723645"/>
            <a:ext cx="903646" cy="137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lesley knope">
            <a:extLst>
              <a:ext uri="{FF2B5EF4-FFF2-40B4-BE49-F238E27FC236}">
                <a16:creationId xmlns:a16="http://schemas.microsoft.com/office/drawing/2014/main" id="{0DCA3CF4-37D2-449D-BE9D-6BC834B1E869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r="17085"/>
          <a:stretch>
            <a:fillRect/>
          </a:stretch>
        </p:blipFill>
        <p:spPr bwMode="auto">
          <a:xfrm>
            <a:off x="4506383" y="4711532"/>
            <a:ext cx="896850" cy="136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FAE4E9-9774-4D7D-9FD5-5B0ACFDA3C5E}"/>
              </a:ext>
            </a:extLst>
          </p:cNvPr>
          <p:cNvSpPr txBox="1"/>
          <p:nvPr/>
        </p:nvSpPr>
        <p:spPr>
          <a:xfrm>
            <a:off x="734495" y="6301894"/>
            <a:ext cx="2693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Hospital OPAT Team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BA9ADE-1CE7-4A08-A263-56AE28B9D520}"/>
              </a:ext>
            </a:extLst>
          </p:cNvPr>
          <p:cNvSpPr/>
          <p:nvPr/>
        </p:nvSpPr>
        <p:spPr>
          <a:xfrm>
            <a:off x="259144" y="4571837"/>
            <a:ext cx="5286424" cy="1641801"/>
          </a:xfrm>
          <a:prstGeom prst="rect">
            <a:avLst/>
          </a:prstGeom>
          <a:noFill/>
          <a:ln w="57150">
            <a:solidFill>
              <a:schemeClr val="bg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010A08B-293C-40E9-8ED8-3B5A8B760E98}"/>
              </a:ext>
            </a:extLst>
          </p:cNvPr>
          <p:cNvGrpSpPr/>
          <p:nvPr/>
        </p:nvGrpSpPr>
        <p:grpSpPr>
          <a:xfrm>
            <a:off x="4995739" y="1554468"/>
            <a:ext cx="6881189" cy="1370647"/>
            <a:chOff x="4986302" y="3095587"/>
            <a:chExt cx="6881189" cy="137064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62F8F83-2AF0-4427-9C59-9761AFE623C4}"/>
                </a:ext>
              </a:extLst>
            </p:cNvPr>
            <p:cNvGrpSpPr/>
            <p:nvPr/>
          </p:nvGrpSpPr>
          <p:grpSpPr>
            <a:xfrm>
              <a:off x="7902328" y="3095587"/>
              <a:ext cx="3965163" cy="1370647"/>
              <a:chOff x="7115175" y="133350"/>
              <a:chExt cx="3965163" cy="1370647"/>
            </a:xfrm>
          </p:grpSpPr>
          <p:pic>
            <p:nvPicPr>
              <p:cNvPr id="4108" name="Picture 12" descr="Image result for current scottish football captain">
                <a:extLst>
                  <a:ext uri="{FF2B5EF4-FFF2-40B4-BE49-F238E27FC236}">
                    <a16:creationId xmlns:a16="http://schemas.microsoft.com/office/drawing/2014/main" id="{87438D99-4864-488A-A48E-EBFCD9FFCC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7492" y="277402"/>
                <a:ext cx="1375444" cy="995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2" name="Picture 16" descr="Megan Rapinoe">
                <a:extLst>
                  <a:ext uri="{FF2B5EF4-FFF2-40B4-BE49-F238E27FC236}">
                    <a16:creationId xmlns:a16="http://schemas.microsoft.com/office/drawing/2014/main" id="{2327D2FB-F5BD-4177-8BC2-26E79AB0F5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0979" y="277402"/>
                <a:ext cx="871649" cy="1162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4" name="Picture 18" descr="Julie Ertz">
                <a:extLst>
                  <a:ext uri="{FF2B5EF4-FFF2-40B4-BE49-F238E27FC236}">
                    <a16:creationId xmlns:a16="http://schemas.microsoft.com/office/drawing/2014/main" id="{E2A2D369-8D79-4C1A-8083-D3F395192B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93376" y="277402"/>
                <a:ext cx="896787" cy="1195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26294C0-06AB-49E7-8C51-F0BA0728551E}"/>
                  </a:ext>
                </a:extLst>
              </p:cNvPr>
              <p:cNvSpPr/>
              <p:nvPr/>
            </p:nvSpPr>
            <p:spPr>
              <a:xfrm>
                <a:off x="7115175" y="133350"/>
                <a:ext cx="3965163" cy="1370647"/>
              </a:xfrm>
              <a:prstGeom prst="rect">
                <a:avLst/>
              </a:prstGeom>
              <a:noFill/>
              <a:ln w="57150">
                <a:solidFill>
                  <a:schemeClr val="bg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iome Light"/>
                  <a:ea typeface="+mn-ea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30776B5-9B21-4B52-A8F0-EACF2C0933E5}"/>
                </a:ext>
              </a:extLst>
            </p:cNvPr>
            <p:cNvSpPr txBox="1"/>
            <p:nvPr/>
          </p:nvSpPr>
          <p:spPr>
            <a:xfrm>
              <a:off x="4986302" y="3316213"/>
              <a:ext cx="3044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iome Light"/>
                  <a:ea typeface="+mn-ea"/>
                  <a:cs typeface="+mn-cs"/>
                </a:rPr>
                <a:t>Community OPAT team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CAA0E7-237B-4D66-93C3-BA5447A7FB62}"/>
              </a:ext>
            </a:extLst>
          </p:cNvPr>
          <p:cNvGrpSpPr/>
          <p:nvPr/>
        </p:nvGrpSpPr>
        <p:grpSpPr>
          <a:xfrm>
            <a:off x="6334125" y="4187683"/>
            <a:ext cx="5502454" cy="2257297"/>
            <a:chOff x="6334125" y="4187683"/>
            <a:chExt cx="5502454" cy="225729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DC4CC1-B656-44A1-92FE-0CAAFE2F200E}"/>
                </a:ext>
              </a:extLst>
            </p:cNvPr>
            <p:cNvGrpSpPr/>
            <p:nvPr/>
          </p:nvGrpSpPr>
          <p:grpSpPr>
            <a:xfrm>
              <a:off x="6334125" y="4723645"/>
              <a:ext cx="5409974" cy="1721335"/>
              <a:chOff x="6067425" y="1619250"/>
              <a:chExt cx="5962650" cy="1830897"/>
            </a:xfrm>
          </p:grpSpPr>
          <p:pic>
            <p:nvPicPr>
              <p:cNvPr id="4122" name="Picture 26" descr="Image result for michael palin">
                <a:extLst>
                  <a:ext uri="{FF2B5EF4-FFF2-40B4-BE49-F238E27FC236}">
                    <a16:creationId xmlns:a16="http://schemas.microsoft.com/office/drawing/2014/main" id="{1A082BDE-DE5D-448B-AB48-BE61C4002B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6879" y="1693533"/>
                <a:ext cx="1090613" cy="14335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4" name="Picture 28" descr="Image result for david attenborough">
                <a:extLst>
                  <a:ext uri="{FF2B5EF4-FFF2-40B4-BE49-F238E27FC236}">
                    <a16:creationId xmlns:a16="http://schemas.microsoft.com/office/drawing/2014/main" id="{CE56FDE5-0124-4240-AE80-EFE3541C98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4338" y="1693533"/>
                <a:ext cx="1464336" cy="10350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6" name="Picture 30" descr="Image result for helen mccrory">
                <a:extLst>
                  <a:ext uri="{FF2B5EF4-FFF2-40B4-BE49-F238E27FC236}">
                    <a16:creationId xmlns:a16="http://schemas.microsoft.com/office/drawing/2014/main" id="{2B9492A4-C6A7-4A3A-8940-47B0A355E4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33631" y="1693533"/>
                <a:ext cx="936742" cy="1266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8" name="Picture 32" descr="Image result for andy murray">
                <a:extLst>
                  <a:ext uri="{FF2B5EF4-FFF2-40B4-BE49-F238E27FC236}">
                    <a16:creationId xmlns:a16="http://schemas.microsoft.com/office/drawing/2014/main" id="{52A38249-006B-4580-8272-98B7A8A627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0276" y="1749962"/>
                <a:ext cx="1341287" cy="1004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5BF0DDD-D4C9-4B33-AE10-DC7FEE965475}"/>
                  </a:ext>
                </a:extLst>
              </p:cNvPr>
              <p:cNvSpPr/>
              <p:nvPr/>
            </p:nvSpPr>
            <p:spPr>
              <a:xfrm>
                <a:off x="6067425" y="1619250"/>
                <a:ext cx="5962650" cy="1830897"/>
              </a:xfrm>
              <a:prstGeom prst="rect">
                <a:avLst/>
              </a:prstGeom>
              <a:noFill/>
              <a:ln w="57150">
                <a:solidFill>
                  <a:schemeClr val="bg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iome Light"/>
                  <a:ea typeface="+mn-ea"/>
                  <a:cs typeface="+mn-cs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7F55B28-DF47-40F8-9FE2-34B2DC055DA8}"/>
                </a:ext>
              </a:extLst>
            </p:cNvPr>
            <p:cNvSpPr txBox="1"/>
            <p:nvPr/>
          </p:nvSpPr>
          <p:spPr>
            <a:xfrm>
              <a:off x="8706851" y="4187683"/>
              <a:ext cx="3129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iome Light"/>
                  <a:ea typeface="+mn-ea"/>
                  <a:cs typeface="+mn-cs"/>
                </a:rPr>
                <a:t>Hospital at Home Team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25505" y="106616"/>
            <a:ext cx="9274584" cy="1407087"/>
            <a:chOff x="125505" y="106616"/>
            <a:chExt cx="9274584" cy="1407087"/>
          </a:xfrm>
        </p:grpSpPr>
        <p:grpSp>
          <p:nvGrpSpPr>
            <p:cNvPr id="46" name="Group 45"/>
            <p:cNvGrpSpPr/>
            <p:nvPr/>
          </p:nvGrpSpPr>
          <p:grpSpPr>
            <a:xfrm>
              <a:off x="125505" y="106616"/>
              <a:ext cx="9274584" cy="1407087"/>
              <a:chOff x="125505" y="106616"/>
              <a:chExt cx="9274584" cy="1407087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A20729F-97D9-4267-9A9E-0FC97F5122F0}"/>
                  </a:ext>
                </a:extLst>
              </p:cNvPr>
              <p:cNvGrpSpPr/>
              <p:nvPr/>
            </p:nvGrpSpPr>
            <p:grpSpPr>
              <a:xfrm>
                <a:off x="125505" y="106616"/>
                <a:ext cx="9274584" cy="1407087"/>
                <a:chOff x="125505" y="106616"/>
                <a:chExt cx="9274584" cy="1407087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2358555F-F95C-47DC-9AFE-D2C30D3F8724}"/>
                    </a:ext>
                  </a:extLst>
                </p:cNvPr>
                <p:cNvGrpSpPr/>
                <p:nvPr/>
              </p:nvGrpSpPr>
              <p:grpSpPr>
                <a:xfrm>
                  <a:off x="125505" y="173935"/>
                  <a:ext cx="6531919" cy="1339768"/>
                  <a:chOff x="504825" y="133350"/>
                  <a:chExt cx="6531919" cy="1339768"/>
                </a:xfrm>
              </p:grpSpPr>
              <p:pic>
                <p:nvPicPr>
                  <p:cNvPr id="14" name="Picture 6" descr="Image result for mohamed salah">
                    <a:extLst>
                      <a:ext uri="{FF2B5EF4-FFF2-40B4-BE49-F238E27FC236}">
                        <a16:creationId xmlns:a16="http://schemas.microsoft.com/office/drawing/2014/main" id="{E5875907-E2EA-4057-BFDB-54BA7787E2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01197" y="277402"/>
                    <a:ext cx="1210929" cy="107904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" name="Picture 10" descr="Image result for eric cantona">
                    <a:extLst>
                      <a:ext uri="{FF2B5EF4-FFF2-40B4-BE49-F238E27FC236}">
                        <a16:creationId xmlns:a16="http://schemas.microsoft.com/office/drawing/2014/main" id="{19DADF2D-FB30-456C-9C35-3C05CD42C1B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68007" y="277402"/>
                    <a:ext cx="1394767" cy="107904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23B012DF-9D1A-4BAF-B6B0-2B060A548AC7}"/>
                      </a:ext>
                    </a:extLst>
                  </p:cNvPr>
                  <p:cNvSpPr/>
                  <p:nvPr/>
                </p:nvSpPr>
                <p:spPr>
                  <a:xfrm>
                    <a:off x="504825" y="133350"/>
                    <a:ext cx="6531919" cy="1339768"/>
                  </a:xfrm>
                  <a:prstGeom prst="rect">
                    <a:avLst/>
                  </a:prstGeom>
                  <a:noFill/>
                  <a:ln w="57150">
                    <a:solidFill>
                      <a:schemeClr val="bg1">
                        <a:lumMod val="65000"/>
                        <a:lumOff val="35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Biome Ligh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CE798086-789F-4BCB-8702-6FC664AEFCC8}"/>
                    </a:ext>
                  </a:extLst>
                </p:cNvPr>
                <p:cNvSpPr txBox="1"/>
                <p:nvPr/>
              </p:nvSpPr>
              <p:spPr>
                <a:xfrm>
                  <a:off x="6706185" y="106616"/>
                  <a:ext cx="26939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effectLst/>
                      <a:uLnTx/>
                      <a:uFillTx/>
                      <a:latin typeface="Biome Light"/>
                      <a:ea typeface="+mn-ea"/>
                      <a:cs typeface="+mn-cs"/>
                    </a:rPr>
                    <a:t>District Nursing team</a:t>
                  </a:r>
                </a:p>
              </p:txBody>
            </p:sp>
          </p:grpSp>
          <p:pic>
            <p:nvPicPr>
              <p:cNvPr id="7170" name="Picture 2" descr="See the source image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1358977" y="312233"/>
                <a:ext cx="1081669" cy="1081669"/>
              </a:xfrm>
              <a:prstGeom prst="rect">
                <a:avLst/>
              </a:prstGeom>
              <a:noFill/>
            </p:spPr>
          </p:pic>
          <p:pic>
            <p:nvPicPr>
              <p:cNvPr id="7172" name="Picture 4" descr="See the source image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300542" y="591014"/>
                <a:ext cx="919976" cy="613317"/>
              </a:xfrm>
              <a:prstGeom prst="rect">
                <a:avLst/>
              </a:prstGeom>
              <a:noFill/>
            </p:spPr>
          </p:pic>
        </p:grpSp>
        <p:pic>
          <p:nvPicPr>
            <p:cNvPr id="4116" name="Picture 20" descr="Image result for marcus rashford">
              <a:extLst>
                <a:ext uri="{FF2B5EF4-FFF2-40B4-BE49-F238E27FC236}">
                  <a16:creationId xmlns:a16="http://schemas.microsoft.com/office/drawing/2014/main" id="{BA98E4C0-D4DB-4B1B-B20D-5B5D73589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450" y="412594"/>
              <a:ext cx="1062625" cy="895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/>
          <p:cNvGrpSpPr/>
          <p:nvPr/>
        </p:nvGrpSpPr>
        <p:grpSpPr>
          <a:xfrm>
            <a:off x="259144" y="2240866"/>
            <a:ext cx="8144498" cy="1809750"/>
            <a:chOff x="259144" y="2240866"/>
            <a:chExt cx="8144498" cy="1809750"/>
          </a:xfrm>
        </p:grpSpPr>
        <p:pic>
          <p:nvPicPr>
            <p:cNvPr id="4120" name="Picture 24" descr="Image result for scottish curling womens gold">
              <a:extLst>
                <a:ext uri="{FF2B5EF4-FFF2-40B4-BE49-F238E27FC236}">
                  <a16:creationId xmlns:a16="http://schemas.microsoft.com/office/drawing/2014/main" id="{338165E8-120F-4252-B0DB-B474771760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785" y="2315149"/>
              <a:ext cx="2138749" cy="1560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B2D21C2-9E30-4AF1-A724-38AD56FC2DB6}"/>
                </a:ext>
              </a:extLst>
            </p:cNvPr>
            <p:cNvSpPr/>
            <p:nvPr/>
          </p:nvSpPr>
          <p:spPr>
            <a:xfrm>
              <a:off x="259144" y="2240866"/>
              <a:ext cx="5435208" cy="1809750"/>
            </a:xfrm>
            <a:prstGeom prst="rect">
              <a:avLst/>
            </a:prstGeom>
            <a:noFill/>
            <a:ln w="57150">
              <a:solidFill>
                <a:schemeClr val="bg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ome Light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215C112-35B6-439E-A593-65953906F3E3}"/>
                </a:ext>
              </a:extLst>
            </p:cNvPr>
            <p:cNvSpPr txBox="1"/>
            <p:nvPr/>
          </p:nvSpPr>
          <p:spPr>
            <a:xfrm>
              <a:off x="5709738" y="3096786"/>
              <a:ext cx="26939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iome Light"/>
                  <a:ea typeface="+mn-ea"/>
                  <a:cs typeface="+mn-cs"/>
                </a:rPr>
                <a:t>Milestone House Intermediary Care Unit and 3</a:t>
              </a:r>
              <a:r>
                <a:rPr kumimoji="0" lang="en-GB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iome Light"/>
                  <a:ea typeface="+mn-ea"/>
                  <a:cs typeface="+mn-cs"/>
                </a:rPr>
                <a:t>rd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Biome Light"/>
                  <a:ea typeface="+mn-ea"/>
                  <a:cs typeface="+mn-cs"/>
                </a:rPr>
                <a:t> Sector</a:t>
              </a:r>
            </a:p>
          </p:txBody>
        </p:sp>
        <p:pic>
          <p:nvPicPr>
            <p:cNvPr id="7174" name="Picture 6" descr="See the source image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87323" y="2553629"/>
              <a:ext cx="1438508" cy="959005"/>
            </a:xfrm>
            <a:prstGeom prst="rect">
              <a:avLst/>
            </a:prstGeom>
            <a:noFill/>
          </p:spPr>
        </p:pic>
        <p:pic>
          <p:nvPicPr>
            <p:cNvPr id="7176" name="Picture 8" descr="See the source image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2015694" y="2665141"/>
              <a:ext cx="1367541" cy="76924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0901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1"/>
            <a:ext cx="12192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955" y="5895833"/>
            <a:ext cx="1176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OPAT 2.0</a:t>
            </a:r>
          </a:p>
        </p:txBody>
      </p:sp>
    </p:spTree>
    <p:extLst>
      <p:ext uri="{BB962C8B-B14F-4D97-AF65-F5344CB8AC3E}">
        <p14:creationId xmlns:p14="http://schemas.microsoft.com/office/powerpoint/2010/main" val="3200218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 home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620905"/>
            <a:ext cx="10515600" cy="4351338"/>
          </a:xfrm>
        </p:spPr>
        <p:txBody>
          <a:bodyPr>
            <a:noAutofit/>
          </a:bodyPr>
          <a:lstStyle/>
          <a:p>
            <a:r>
              <a:rPr lang="en-GB" sz="2000" dirty="0"/>
              <a:t>Data are good but inequity is easily missed  and actively reducing health inequalities should be built into all new service developments (in the same way cost-effectiveness is)</a:t>
            </a:r>
          </a:p>
          <a:p>
            <a:r>
              <a:rPr lang="en-GB" sz="2000" dirty="0"/>
              <a:t>Solutions should be individualised, and may be different for different needs</a:t>
            </a:r>
          </a:p>
          <a:p>
            <a:r>
              <a:rPr lang="en-GB" sz="2000" dirty="0"/>
              <a:t>Solutions need to suit the patient, complexity around the delivery of the service should be carried by the service </a:t>
            </a:r>
          </a:p>
          <a:p>
            <a:r>
              <a:rPr lang="en-GB" sz="2000" dirty="0"/>
              <a:t>poor housing, addiction, poverty are health issues – biomedical hospital practice not good at considering them such and pressure on flow means opportunity to improve health in its widest sense can be missed</a:t>
            </a:r>
          </a:p>
        </p:txBody>
      </p:sp>
    </p:spTree>
    <p:extLst>
      <p:ext uri="{BB962C8B-B14F-4D97-AF65-F5344CB8AC3E}">
        <p14:creationId xmlns:p14="http://schemas.microsoft.com/office/powerpoint/2010/main" val="1979020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36A89F3-138D-4102-9FF2-6E1293F6AF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549713-324E-442E-99F3-0C4C72A7B5ED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6/21/2022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EF02AD77-17EE-49EB-8387-86DED6AD8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iome Light" panose="020B0303030204020804" pitchFamily="34" charset="0"/>
              <a:ea typeface="+mn-ea"/>
            </a:endParaRPr>
          </a:p>
        </p:txBody>
      </p:sp>
      <p:sp>
        <p:nvSpPr>
          <p:cNvPr id="6146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ome Light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423080" y="1269487"/>
            <a:ext cx="11341290" cy="4492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805853" y="6278137"/>
            <a:ext cx="2760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 Light"/>
                <a:ea typeface="+mn-ea"/>
                <a:cs typeface="+mn-cs"/>
              </a:rPr>
              <a:t>Jack Monroe Anti-poverty campaigner</a:t>
            </a:r>
          </a:p>
        </p:txBody>
      </p:sp>
    </p:spTree>
    <p:extLst>
      <p:ext uri="{BB962C8B-B14F-4D97-AF65-F5344CB8AC3E}">
        <p14:creationId xmlns:p14="http://schemas.microsoft.com/office/powerpoint/2010/main" val="2875170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15" y="2036618"/>
            <a:ext cx="10515600" cy="1951609"/>
          </a:xfrm>
        </p:spPr>
        <p:txBody>
          <a:bodyPr>
            <a:normAutofit/>
          </a:bodyPr>
          <a:lstStyle/>
          <a:p>
            <a:r>
              <a:rPr lang="en-GB" sz="4000" dirty="0"/>
              <a:t>HOSPITAL AT HOME  - No boundaries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055716" y="3988227"/>
            <a:ext cx="7789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NHS Western Isles </a:t>
            </a:r>
          </a:p>
        </p:txBody>
      </p:sp>
    </p:spTree>
    <p:extLst>
      <p:ext uri="{BB962C8B-B14F-4D97-AF65-F5344CB8AC3E}">
        <p14:creationId xmlns:p14="http://schemas.microsoft.com/office/powerpoint/2010/main" val="1076971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15" y="2036618"/>
            <a:ext cx="10515600" cy="1951609"/>
          </a:xfrm>
        </p:spPr>
        <p:txBody>
          <a:bodyPr>
            <a:normAutofit/>
          </a:bodyPr>
          <a:lstStyle/>
          <a:p>
            <a:r>
              <a:rPr lang="en-GB" sz="4000" dirty="0"/>
              <a:t>Building Virtual Capacity for Resilience and Recovery - The Patient Will See You Now!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931025" y="3722219"/>
            <a:ext cx="10681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+mj-lt"/>
              </a:rPr>
              <a:t>Professor Graham Ellis </a:t>
            </a:r>
          </a:p>
          <a:p>
            <a:r>
              <a:rPr lang="en-GB" sz="4000" dirty="0">
                <a:latin typeface="+mj-lt"/>
              </a:rPr>
              <a:t>Deputy Chief Medical Officer, Scottish Government</a:t>
            </a:r>
          </a:p>
          <a:p>
            <a:pPr defTabSz="321457">
              <a:defRPr/>
            </a:pPr>
            <a:r>
              <a:rPr lang="en-GB" sz="4000" spc="-14" dirty="0">
                <a:latin typeface="+mj-lt"/>
                <a:sym typeface="Gill Sans Light"/>
              </a:rPr>
              <a:t>Honorary Professor,  Glasgow Caledonian University</a:t>
            </a:r>
          </a:p>
        </p:txBody>
      </p:sp>
    </p:spTree>
    <p:extLst>
      <p:ext uri="{BB962C8B-B14F-4D97-AF65-F5344CB8AC3E}">
        <p14:creationId xmlns:p14="http://schemas.microsoft.com/office/powerpoint/2010/main" val="1038936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E2801-972C-DEEE-67DD-95F16844A6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Hospital </a:t>
            </a:r>
            <a:br>
              <a:rPr lang="en-US" dirty="0"/>
            </a:br>
            <a:r>
              <a:rPr lang="en-US" dirty="0"/>
              <a:t>at home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3EA455-0A1C-35CA-C22F-E47EEA6711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 Boundaries</a:t>
            </a:r>
          </a:p>
          <a:p>
            <a:r>
              <a:rPr lang="en-US" dirty="0"/>
              <a:t>NHSWI June 2022</a:t>
            </a:r>
          </a:p>
        </p:txBody>
      </p:sp>
      <p:pic>
        <p:nvPicPr>
          <p:cNvPr id="4" name="Picture 3" descr="20210112_102605 (2).jpg"/>
          <p:cNvPicPr>
            <a:picLocks noChangeAspect="1"/>
          </p:cNvPicPr>
          <p:nvPr/>
        </p:nvPicPr>
        <p:blipFill>
          <a:blip r:embed="rId2"/>
          <a:srcRect t="29257"/>
          <a:stretch>
            <a:fillRect/>
          </a:stretch>
        </p:blipFill>
        <p:spPr>
          <a:xfrm>
            <a:off x="8156162" y="4475501"/>
            <a:ext cx="3496597" cy="2275966"/>
          </a:xfrm>
          <a:prstGeom prst="rect">
            <a:avLst/>
          </a:prstGeom>
        </p:spPr>
      </p:pic>
      <p:pic>
        <p:nvPicPr>
          <p:cNvPr id="6" name="Picture 5" descr="image6.jpeg"/>
          <p:cNvPicPr>
            <a:picLocks noChangeAspect="1"/>
          </p:cNvPicPr>
          <p:nvPr/>
        </p:nvPicPr>
        <p:blipFill>
          <a:blip r:embed="rId3"/>
          <a:srcRect b="34974"/>
          <a:stretch>
            <a:fillRect/>
          </a:stretch>
        </p:blipFill>
        <p:spPr>
          <a:xfrm>
            <a:off x="312630" y="275410"/>
            <a:ext cx="2621733" cy="2273080"/>
          </a:xfrm>
          <a:prstGeom prst="rect">
            <a:avLst/>
          </a:prstGeom>
        </p:spPr>
      </p:pic>
      <p:pic>
        <p:nvPicPr>
          <p:cNvPr id="7" name="Picture 6" descr="image5.jpeg"/>
          <p:cNvPicPr>
            <a:picLocks noChangeAspect="1"/>
          </p:cNvPicPr>
          <p:nvPr/>
        </p:nvPicPr>
        <p:blipFill>
          <a:blip r:embed="rId4"/>
          <a:srcRect t="18628" b="6378"/>
          <a:stretch>
            <a:fillRect/>
          </a:stretch>
        </p:blipFill>
        <p:spPr>
          <a:xfrm>
            <a:off x="9228954" y="275410"/>
            <a:ext cx="2423805" cy="2423604"/>
          </a:xfrm>
          <a:prstGeom prst="rect">
            <a:avLst/>
          </a:prstGeom>
        </p:spPr>
      </p:pic>
      <p:pic>
        <p:nvPicPr>
          <p:cNvPr id="8" name="Picture 7" descr="image4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31" y="4389221"/>
            <a:ext cx="3483032" cy="236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252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8FCE7-4717-6456-2E1B-CA037E92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138" y="170702"/>
            <a:ext cx="6176776" cy="1485900"/>
          </a:xfrm>
        </p:spPr>
        <p:txBody>
          <a:bodyPr>
            <a:normAutofit/>
          </a:bodyPr>
          <a:lstStyle/>
          <a:p>
            <a:r>
              <a:rPr lang="en-US" b="1" dirty="0"/>
              <a:t>SET UP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8BEA1-967F-8EBB-9362-F5AFE507E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727" y="833557"/>
            <a:ext cx="5857689" cy="14859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COVID response</a:t>
            </a:r>
          </a:p>
          <a:p>
            <a:r>
              <a:rPr lang="en-US" dirty="0"/>
              <a:t>HIS support and expansion</a:t>
            </a:r>
          </a:p>
          <a:p>
            <a:r>
              <a:rPr lang="en-US" dirty="0"/>
              <a:t>Focus: decrease inpatient demand</a:t>
            </a:r>
          </a:p>
          <a:p>
            <a:r>
              <a:rPr lang="en-US" dirty="0"/>
              <a:t>Geography and Demographics</a:t>
            </a: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B160850D-51F0-FAD1-52B2-615C15C74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5" y="-377"/>
            <a:ext cx="4730086" cy="68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3F66A-8B5F-71DD-5DE9-6B3A50D7C176}"/>
              </a:ext>
            </a:extLst>
          </p:cNvPr>
          <p:cNvSpPr txBox="1"/>
          <p:nvPr/>
        </p:nvSpPr>
        <p:spPr>
          <a:xfrm>
            <a:off x="566382" y="913652"/>
            <a:ext cx="69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20K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DE0437-F857-01AD-63E9-3DA556DB385A}"/>
              </a:ext>
            </a:extLst>
          </p:cNvPr>
          <p:cNvSpPr txBox="1"/>
          <p:nvPr/>
        </p:nvSpPr>
        <p:spPr>
          <a:xfrm>
            <a:off x="1301084" y="4338697"/>
            <a:ext cx="107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5K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6D588-8922-4DBB-C236-543F95AC0C66}"/>
              </a:ext>
            </a:extLst>
          </p:cNvPr>
          <p:cNvSpPr txBox="1"/>
          <p:nvPr/>
        </p:nvSpPr>
        <p:spPr>
          <a:xfrm>
            <a:off x="1103041" y="6092629"/>
            <a:ext cx="73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1K</a:t>
            </a:r>
          </a:p>
        </p:txBody>
      </p:sp>
      <p:sp>
        <p:nvSpPr>
          <p:cNvPr id="19" name="Curved Left Arrow 18">
            <a:extLst>
              <a:ext uri="{FF2B5EF4-FFF2-40B4-BE49-F238E27FC236}">
                <a16:creationId xmlns:a16="http://schemas.microsoft.com/office/drawing/2014/main" id="{A3DB1B4C-0E3E-4D7A-4FD7-F59D869BE243}"/>
              </a:ext>
            </a:extLst>
          </p:cNvPr>
          <p:cNvSpPr/>
          <p:nvPr/>
        </p:nvSpPr>
        <p:spPr>
          <a:xfrm rot="12239160">
            <a:off x="3103199" y="29929"/>
            <a:ext cx="296260" cy="1246663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0" name="Curved Left Arrow 19">
            <a:extLst>
              <a:ext uri="{FF2B5EF4-FFF2-40B4-BE49-F238E27FC236}">
                <a16:creationId xmlns:a16="http://schemas.microsoft.com/office/drawing/2014/main" id="{39953CB5-09DF-8E98-9B3C-CB371E845BFE}"/>
              </a:ext>
            </a:extLst>
          </p:cNvPr>
          <p:cNvSpPr/>
          <p:nvPr/>
        </p:nvSpPr>
        <p:spPr>
          <a:xfrm rot="2276094">
            <a:off x="2478884" y="1136254"/>
            <a:ext cx="454631" cy="2299492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33C8AF06-9A66-751E-A237-1CADC6B04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9526421"/>
              </p:ext>
            </p:extLst>
          </p:nvPr>
        </p:nvGraphicFramePr>
        <p:xfrm>
          <a:off x="5160577" y="2201662"/>
          <a:ext cx="6371516" cy="4485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Cross 12"/>
          <p:cNvSpPr/>
          <p:nvPr/>
        </p:nvSpPr>
        <p:spPr>
          <a:xfrm>
            <a:off x="3040601" y="1133781"/>
            <a:ext cx="292964" cy="298405"/>
          </a:xfrm>
          <a:prstGeom prst="plus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9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77C1-BFD1-B192-D71F-893E504E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HaH-CORE DUTIES</a:t>
            </a:r>
            <a:br>
              <a:rPr lang="en-US" dirty="0"/>
            </a:br>
            <a:r>
              <a:rPr lang="en-US" sz="2000" dirty="0"/>
              <a:t>LIMITATIONS (NO LIMITATIONS)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8414" t="11031" r="43342" b="7912"/>
          <a:stretch>
            <a:fillRect/>
          </a:stretch>
        </p:blipFill>
        <p:spPr bwMode="auto">
          <a:xfrm>
            <a:off x="1260628" y="1695634"/>
            <a:ext cx="5157928" cy="487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Chart 4"/>
          <p:cNvGraphicFramePr/>
          <p:nvPr/>
        </p:nvGraphicFramePr>
        <p:xfrm>
          <a:off x="6649375" y="2268676"/>
          <a:ext cx="4918228" cy="4288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 descr="thumbnail_image2 (1).jpg"/>
          <p:cNvPicPr>
            <a:picLocks noChangeAspect="1"/>
          </p:cNvPicPr>
          <p:nvPr/>
        </p:nvPicPr>
        <p:blipFill>
          <a:blip r:embed="rId5"/>
          <a:srcRect l="22448" r="18243" b="18738"/>
          <a:stretch>
            <a:fillRect/>
          </a:stretch>
        </p:blipFill>
        <p:spPr>
          <a:xfrm rot="5400000">
            <a:off x="7473967" y="634154"/>
            <a:ext cx="1612253" cy="1656791"/>
          </a:xfrm>
          <a:prstGeom prst="rect">
            <a:avLst/>
          </a:prstGeom>
        </p:spPr>
      </p:pic>
      <p:pic>
        <p:nvPicPr>
          <p:cNvPr id="7" name="Picture 6" descr="thumbnail_image1.jpg"/>
          <p:cNvPicPr>
            <a:picLocks noChangeAspect="1"/>
          </p:cNvPicPr>
          <p:nvPr/>
        </p:nvPicPr>
        <p:blipFill>
          <a:blip r:embed="rId6"/>
          <a:srcRect l="16250" t="17913" r="46762" b="19903"/>
          <a:stretch>
            <a:fillRect/>
          </a:stretch>
        </p:blipFill>
        <p:spPr>
          <a:xfrm rot="5400000">
            <a:off x="9577811" y="453430"/>
            <a:ext cx="1555979" cy="196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88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B3DD-7DE6-7359-B4A8-5CCE3500F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8594-D500-9350-8DDB-A309248FB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615" y="1351521"/>
            <a:ext cx="4722562" cy="29204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Move to dedicated HaH team responsibility</a:t>
            </a:r>
          </a:p>
          <a:p>
            <a:r>
              <a:rPr lang="en-US" dirty="0"/>
              <a:t>Move to once daily</a:t>
            </a:r>
          </a:p>
          <a:p>
            <a:r>
              <a:rPr lang="en-US" dirty="0"/>
              <a:t>U&amp;UC work</a:t>
            </a:r>
          </a:p>
          <a:p>
            <a:pPr marL="541338" lvl="1" indent="-382588">
              <a:buFont typeface="Courier New" pitchFamily="49" charset="0"/>
              <a:buChar char="o"/>
            </a:pPr>
            <a:r>
              <a:rPr lang="en-US" sz="1900" dirty="0"/>
              <a:t>Cellulitis pathway pilot</a:t>
            </a:r>
          </a:p>
          <a:p>
            <a:pPr marL="541338" lvl="1" indent="-382588">
              <a:buFont typeface="Courier New" pitchFamily="49" charset="0"/>
              <a:buChar char="o"/>
            </a:pPr>
            <a:r>
              <a:rPr lang="en-US" sz="1900" dirty="0"/>
              <a:t>Daily check in for all IV patients</a:t>
            </a:r>
          </a:p>
          <a:p>
            <a:pPr marL="541338" lvl="1" indent="-382588">
              <a:buFont typeface="Courier New" pitchFamily="49" charset="0"/>
              <a:buChar char="o"/>
            </a:pPr>
            <a:r>
              <a:rPr lang="en-US" sz="1900" dirty="0"/>
              <a:t>No restrictions (Gentamicin, </a:t>
            </a:r>
            <a:r>
              <a:rPr lang="en-US" sz="1900" dirty="0" err="1"/>
              <a:t>Teicoplanin</a:t>
            </a:r>
            <a:r>
              <a:rPr lang="en-US" sz="1900" dirty="0"/>
              <a:t> etc.)  Direct from A+E, Direct from home/care home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5184558" y="834500"/>
          <a:ext cx="6655733" cy="4607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/>
          <p:cNvPicPr/>
          <p:nvPr/>
        </p:nvPicPr>
        <p:blipFill>
          <a:blip r:embed="rId3"/>
          <a:srcRect l="9196" t="22047" r="33082" b="17323"/>
          <a:stretch>
            <a:fillRect/>
          </a:stretch>
        </p:blipFill>
        <p:spPr bwMode="auto">
          <a:xfrm>
            <a:off x="852615" y="4119240"/>
            <a:ext cx="4722562" cy="249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5733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83385-FFB7-2425-ECD0-8595939B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</a:t>
            </a:r>
            <a:br>
              <a:rPr lang="en-US" dirty="0"/>
            </a:br>
            <a:r>
              <a:rPr lang="en-US" sz="2000" dirty="0"/>
              <a:t>UNTAPPED POTENTIAL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1257298" y="2009775"/>
          <a:ext cx="5054725" cy="3236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6547882" y="2009775"/>
          <a:ext cx="5381625" cy="3236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02677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D05D7-E0E3-B13C-6EE3-473F69470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 OF THE BOX THINKING</a:t>
            </a:r>
            <a:br>
              <a:rPr lang="en-US" dirty="0"/>
            </a:br>
            <a:r>
              <a:rPr lang="en-US" sz="2200" dirty="0"/>
              <a:t>SUSTAINABILITY, PROBLEM SOLVING, INNOVATION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l="14524" t="11290" r="15542" b="3548"/>
          <a:stretch>
            <a:fillRect/>
          </a:stretch>
        </p:blipFill>
        <p:spPr bwMode="auto">
          <a:xfrm>
            <a:off x="3148759" y="1775535"/>
            <a:ext cx="4352673" cy="283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humbnail_image0.jpg"/>
          <p:cNvPicPr>
            <a:picLocks noChangeAspect="1"/>
          </p:cNvPicPr>
          <p:nvPr/>
        </p:nvPicPr>
        <p:blipFill>
          <a:blip r:embed="rId3"/>
          <a:srcRect l="34531" t="16748" r="16386" b="17573"/>
          <a:stretch>
            <a:fillRect/>
          </a:stretch>
        </p:blipFill>
        <p:spPr>
          <a:xfrm rot="5400000">
            <a:off x="7887234" y="2008368"/>
            <a:ext cx="2247004" cy="225512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/>
          <a:srcRect l="47269" t="12070" r="32214" b="13457"/>
          <a:stretch>
            <a:fillRect/>
          </a:stretch>
        </p:blipFill>
        <p:spPr bwMode="auto">
          <a:xfrm rot="21417889">
            <a:off x="1314703" y="2448693"/>
            <a:ext cx="2041202" cy="330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5"/>
          <a:srcRect l="21551" t="39172" r="56144" b="33825"/>
          <a:stretch>
            <a:fillRect/>
          </a:stretch>
        </p:blipFill>
        <p:spPr bwMode="auto">
          <a:xfrm>
            <a:off x="3441963" y="4816119"/>
            <a:ext cx="2272882" cy="143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6"/>
          <a:srcRect l="22601" t="24213" r="22557" b="46259"/>
          <a:stretch>
            <a:fillRect/>
          </a:stretch>
        </p:blipFill>
        <p:spPr bwMode="auto">
          <a:xfrm>
            <a:off x="5714845" y="4421079"/>
            <a:ext cx="5113339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9516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BDBB-4AD2-5FB5-4E96-E310946A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F8135-99E9-BBC2-E63B-18422A5C5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09106"/>
            <a:ext cx="5373584" cy="3378530"/>
          </a:xfrm>
        </p:spPr>
        <p:txBody>
          <a:bodyPr>
            <a:normAutofit/>
          </a:bodyPr>
          <a:lstStyle/>
          <a:p>
            <a:r>
              <a:rPr lang="en-US" dirty="0"/>
              <a:t>Permanence</a:t>
            </a:r>
          </a:p>
          <a:p>
            <a:r>
              <a:rPr lang="en-US" dirty="0"/>
              <a:t>Equity of Cover (map)</a:t>
            </a:r>
          </a:p>
          <a:p>
            <a:r>
              <a:rPr lang="en-US" dirty="0"/>
              <a:t>Virtual Ward Round</a:t>
            </a:r>
          </a:p>
          <a:p>
            <a:r>
              <a:rPr lang="en-US" dirty="0"/>
              <a:t>OPAT- expansion</a:t>
            </a:r>
          </a:p>
          <a:p>
            <a:r>
              <a:rPr lang="en-US" dirty="0"/>
              <a:t>NHSS event</a:t>
            </a:r>
          </a:p>
          <a:p>
            <a:r>
              <a:rPr lang="en-US" dirty="0"/>
              <a:t>Normal Business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0C396-4E83-EA31-6B93-B6072BEEA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995" y="381740"/>
            <a:ext cx="3016448" cy="4268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2874" y="4987636"/>
            <a:ext cx="106956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“Excellent service with professional friendly staff”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“Excellent care and service provided by the team for which I am so thankful for allowing me to stay at home for treatment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“coming to work at HaH is a delight each day.  Seeing patients improve in their own home gives a great level of satisfaction, knowing you have cared for them with minimal disruption to their home lives while maintaining their independence”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4626746" y="521430"/>
          <a:ext cx="4082249" cy="2647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4" name="Picture 2" descr="https://alan.wi.scot.nhs.uk/cortixlive/graphics/cortix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982" y="3169328"/>
            <a:ext cx="4458435" cy="1376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912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3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C6AF6-315A-C6E1-6F7F-B23610320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813" y="2361305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cap="all" dirty="0"/>
              <a:t>THANK</a:t>
            </a:r>
            <a:br>
              <a:rPr lang="en-US" sz="5100" cap="all" dirty="0"/>
            </a:br>
            <a:r>
              <a:rPr lang="en-US" sz="5100" cap="all" dirty="0"/>
              <a:t>YOU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9" name="Content Placeholder 8" descr="A person standing on a beach&#10;&#10;Description automatically generated with medium confidence">
            <a:extLst>
              <a:ext uri="{FF2B5EF4-FFF2-40B4-BE49-F238E27FC236}">
                <a16:creationId xmlns:a16="http://schemas.microsoft.com/office/drawing/2014/main" id="{A5200F07-0E0E-5B4F-9C08-8BA82F4A2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9023" y="1406388"/>
            <a:ext cx="5659222" cy="42444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7732" y="544964"/>
            <a:ext cx="3857105" cy="11619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INSERT “Gail’s Journey” VIDEO TO THIS PAGE to start on click </a:t>
            </a:r>
          </a:p>
        </p:txBody>
      </p:sp>
      <p:pic>
        <p:nvPicPr>
          <p:cNvPr id="3" name="IMG_7009(2)">
            <a:hlinkClick r:id="" action="ppaction://media"/>
            <a:extLst>
              <a:ext uri="{FF2B5EF4-FFF2-40B4-BE49-F238E27FC236}">
                <a16:creationId xmlns:a16="http://schemas.microsoft.com/office/drawing/2014/main" id="{72DA1958-AC0B-4948-BD61-CEB48176C1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4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15" y="2036618"/>
            <a:ext cx="10515600" cy="1951609"/>
          </a:xfrm>
        </p:spPr>
        <p:txBody>
          <a:bodyPr>
            <a:normAutofit/>
          </a:bodyPr>
          <a:lstStyle/>
          <a:p>
            <a:r>
              <a:rPr lang="en-GB" sz="4000" dirty="0"/>
              <a:t>Building Virtual Capacity for Resilience and Recovery - The Patient Will See You Now!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055716" y="3988227"/>
            <a:ext cx="7789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Dr David Anderson</a:t>
            </a:r>
          </a:p>
          <a:p>
            <a:r>
              <a:rPr lang="en-GB" sz="4000" dirty="0">
                <a:latin typeface="+mj-lt"/>
              </a:rPr>
              <a:t>Consultant in Respiratory Medicine</a:t>
            </a:r>
          </a:p>
          <a:p>
            <a:r>
              <a:rPr lang="en-GB" sz="4000" dirty="0">
                <a:latin typeface="+mj-lt"/>
              </a:rPr>
              <a:t>NHS Greater Glasgow &amp; Clyde</a:t>
            </a:r>
          </a:p>
        </p:txBody>
      </p:sp>
    </p:spTree>
    <p:extLst>
      <p:ext uri="{BB962C8B-B14F-4D97-AF65-F5344CB8AC3E}">
        <p14:creationId xmlns:p14="http://schemas.microsoft.com/office/powerpoint/2010/main" val="1126842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>
            <a:extLst>
              <a:ext uri="{FF2B5EF4-FFF2-40B4-BE49-F238E27FC236}">
                <a16:creationId xmlns:a16="http://schemas.microsoft.com/office/drawing/2014/main" id="{B01994C7-FC03-4D77-BC9D-28CA4AA34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8" y="381000"/>
            <a:ext cx="84931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sgothic" charset="0"/>
              </a:rPr>
              <a:t>The disease trajectory expected in a patient with COPD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sgothic" charset="0"/>
              </a:rPr>
              <a:t>Improving the Journey </a:t>
            </a:r>
          </a:p>
        </p:txBody>
      </p:sp>
      <p:pic>
        <p:nvPicPr>
          <p:cNvPr id="3075" name="Picture 2">
            <a:extLst>
              <a:ext uri="{FF2B5EF4-FFF2-40B4-BE49-F238E27FC236}">
                <a16:creationId xmlns:a16="http://schemas.microsoft.com/office/drawing/2014/main" id="{D401EABB-CBE7-44C5-BC90-907393948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196975"/>
            <a:ext cx="780415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Text Box 3">
            <a:extLst>
              <a:ext uri="{FF2B5EF4-FFF2-40B4-BE49-F238E27FC236}">
                <a16:creationId xmlns:a16="http://schemas.microsoft.com/office/drawing/2014/main" id="{E5E39C04-4A08-4D88-8AE8-D5C7D3C79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5972175"/>
            <a:ext cx="39179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/>
            </a:pPr>
            <a:r>
              <a:rPr kumimoji="0" lang="en-GB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sgothic" charset="0"/>
              </a:rPr>
              <a:t>Amanda Landers et al. Breathe 2017;13:310-316</a:t>
            </a:r>
          </a:p>
        </p:txBody>
      </p:sp>
      <p:sp>
        <p:nvSpPr>
          <p:cNvPr id="3077" name="Text Box 4">
            <a:extLst>
              <a:ext uri="{FF2B5EF4-FFF2-40B4-BE49-F238E27FC236}">
                <a16:creationId xmlns:a16="http://schemas.microsoft.com/office/drawing/2014/main" id="{B3AC3192-8169-4D5A-88BD-B7F917193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425" y="6613525"/>
            <a:ext cx="493077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76200" indent="-76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76200" marR="0" lvl="0" indent="-76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/>
            </a:pPr>
            <a:r>
              <a:rPr kumimoji="0" lang="en-GB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sgothic" charset="0"/>
              </a:rPr>
              <a:t>©2017 by European Respiratory Society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56CA1-5B3B-4B23-88B9-F39048A2B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1196975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Early diagnosis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AD884F-586F-4368-88D3-D33438CBB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2420938"/>
            <a:ext cx="1711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Pulmonary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Rehabilitation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CEE50-14F9-44F3-BA02-9AA5E04B3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2060575"/>
            <a:ext cx="268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Manage Exacerbations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18B0A-E0A5-420D-8286-DAA84609F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62877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Smoking Cessation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687C90-CA95-4C92-93C9-A4E74E64C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3357563"/>
            <a:ext cx="1249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Palliative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3832E3-F3A1-4CF1-8123-9B7726D70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420938"/>
            <a:ext cx="200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Manage Hypoxia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87A66-B84B-41CB-8D3B-524A1CECB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963" y="3197225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Psychology Support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38619-2CB1-4008-8C1A-EF3A73E54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4868863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Dom NIV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DCE170-DFB2-4C25-A4EE-6BF3A868B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0" y="3538538"/>
            <a:ext cx="1527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Community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Resp Teams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19FB37-E642-4328-9A94-5A162D90E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4221163"/>
            <a:ext cx="3759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Lung Volume Reduction Surgery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Transplantation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663A16-7F14-4F3E-96BB-F5A370E88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3573463"/>
            <a:ext cx="1646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Dietetic Input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47B241-B500-4F8E-A179-E0E13C16E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38608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Financial Support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B8FFE8-BC90-492E-8D3D-F6F28D892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4076700"/>
            <a:ext cx="1247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Palliative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Review</a:t>
            </a:r>
          </a:p>
        </p:txBody>
      </p:sp>
      <p:sp>
        <p:nvSpPr>
          <p:cNvPr id="3091" name="Rectangle 1">
            <a:extLst>
              <a:ext uri="{FF2B5EF4-FFF2-40B4-BE49-F238E27FC236}">
                <a16:creationId xmlns:a16="http://schemas.microsoft.com/office/drawing/2014/main" id="{7E436697-C2C9-46CE-A92B-DE7774D3E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75" y="2922588"/>
            <a:ext cx="266223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Respiratory Nurse Specialists</a:t>
            </a:r>
          </a:p>
        </p:txBody>
      </p:sp>
    </p:spTree>
    <p:extLst>
      <p:ext uri="{BB962C8B-B14F-4D97-AF65-F5344CB8AC3E}">
        <p14:creationId xmlns:p14="http://schemas.microsoft.com/office/powerpoint/2010/main" val="17198797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422" y="-8930"/>
            <a:ext cx="9295805" cy="703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43740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F1291A9E-111B-40C7-858C-39DBE476C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06138" cy="1325563"/>
          </a:xfrm>
        </p:spPr>
        <p:txBody>
          <a:bodyPr/>
          <a:lstStyle/>
          <a:p>
            <a:r>
              <a:rPr lang="en-GB" altLang="en-US"/>
              <a:t>Admission Alternative and Admission Prevention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7028E67A-6616-46B1-A7EF-598708700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3200" b="1" dirty="0"/>
              <a:t>Admission Alternative. </a:t>
            </a:r>
            <a:r>
              <a:rPr lang="en-GB" altLang="en-US" sz="3200" dirty="0"/>
              <a:t> Chronic conditions may deteriorate and they are unable to be safely managed at home without additional support. </a:t>
            </a:r>
            <a:r>
              <a:rPr lang="en-GB" altLang="en-US" sz="3200" dirty="0" err="1"/>
              <a:t>Eg</a:t>
            </a:r>
            <a:r>
              <a:rPr lang="en-GB" altLang="en-US" sz="3200" dirty="0"/>
              <a:t>  Community Respiratory Teams  </a:t>
            </a:r>
          </a:p>
          <a:p>
            <a:r>
              <a:rPr lang="en-GB" altLang="en-US" sz="3200" b="1" dirty="0"/>
              <a:t>Admission Prevention</a:t>
            </a:r>
            <a:r>
              <a:rPr lang="en-GB" altLang="en-US" sz="3200" dirty="0"/>
              <a:t>. Chronic conditions interventions, which can improve quality of life, prevent hospital admission and prolong life</a:t>
            </a:r>
          </a:p>
          <a:p>
            <a:r>
              <a:rPr lang="en-GB" altLang="en-US" sz="3200" dirty="0"/>
              <a:t>Often the same Respiratory service will provide both Admission Alternative and Admission Prevention during the intervention period.</a:t>
            </a:r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94211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88107BF-FD90-411E-99C4-9C45B9EF8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98425"/>
            <a:ext cx="10515600" cy="1325563"/>
          </a:xfrm>
        </p:spPr>
        <p:txBody>
          <a:bodyPr/>
          <a:lstStyle/>
          <a:p>
            <a:r>
              <a:rPr lang="en-GB" altLang="en-US" b="1" dirty="0"/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D85EA-4AA7-4157-A811-540B07AC6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17625"/>
            <a:ext cx="10925175" cy="53594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b="1" dirty="0"/>
              <a:t>1. Community Respiratory Team Services </a:t>
            </a:r>
            <a:endParaRPr lang="en-GB" dirty="0"/>
          </a:p>
          <a:p>
            <a:pPr lvl="1" fontAlgn="auto">
              <a:spcAft>
                <a:spcPts val="0"/>
              </a:spcAft>
              <a:defRPr/>
            </a:pPr>
            <a:r>
              <a:rPr lang="en-GB" dirty="0"/>
              <a:t>Multidisciplinary teams based in the community to which Primary and Secondary Care teams can refer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2. </a:t>
            </a:r>
            <a:r>
              <a:rPr lang="en-GB" b="1" dirty="0"/>
              <a:t>Home Monitoring and Supported Self </a:t>
            </a:r>
            <a:r>
              <a:rPr lang="en-GB" b="1" dirty="0" err="1"/>
              <a:t>Mangement</a:t>
            </a:r>
            <a:r>
              <a:rPr lang="en-GB" b="1" dirty="0"/>
              <a:t>  </a:t>
            </a:r>
            <a:endParaRPr lang="en-GB" dirty="0"/>
          </a:p>
          <a:p>
            <a:pPr lvl="1" fontAlgn="auto">
              <a:spcAft>
                <a:spcPts val="0"/>
              </a:spcAft>
              <a:defRPr/>
            </a:pPr>
            <a:r>
              <a:rPr lang="en-GB" dirty="0"/>
              <a:t>Use of electronic devices to supply community based support and enhance medical knowledge of patients deemed suitable for self-management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3. </a:t>
            </a:r>
            <a:r>
              <a:rPr lang="en-GB" b="1" dirty="0"/>
              <a:t>Early Supported Discharge Teams.</a:t>
            </a:r>
            <a:r>
              <a:rPr lang="en-GB" dirty="0"/>
              <a:t>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/>
              <a:t>Secondary care based respiratory teams support early discharge of patients into the community and provide early specialist input to patients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4. </a:t>
            </a:r>
            <a:r>
              <a:rPr lang="en-GB" b="1" dirty="0"/>
              <a:t>Ambulatory Respiratory Services Hot Clinics</a:t>
            </a:r>
            <a:r>
              <a:rPr lang="en-GB" dirty="0"/>
              <a:t>.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/>
              <a:t>Patients presenting with acute conditions such as community acquired pneumonia, venous thromboembolism and pneumothorax.  </a:t>
            </a:r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2781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F40F9283-94FB-4D6C-B212-9430B4456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/>
              <a:t>COPD</a:t>
            </a:r>
            <a:r>
              <a:rPr lang="en-GB" altLang="en-US" dirty="0"/>
              <a:t> Bed Days in </a:t>
            </a:r>
            <a:br>
              <a:rPr lang="en-GB" altLang="en-US" dirty="0"/>
            </a:br>
            <a:r>
              <a:rPr lang="en-GB" altLang="en-US" dirty="0"/>
              <a:t>NHS Greater Glasgow and Clyde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76433E1B-500B-4E93-9700-E84AAC499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775" y="2282825"/>
            <a:ext cx="6543675" cy="3308350"/>
          </a:xfrm>
        </p:spPr>
        <p:txBody>
          <a:bodyPr/>
          <a:lstStyle/>
          <a:p>
            <a:r>
              <a:rPr lang="en-GB" altLang="en-US" sz="3200" dirty="0"/>
              <a:t>14/15		46 345 </a:t>
            </a:r>
          </a:p>
          <a:p>
            <a:r>
              <a:rPr lang="en-GB" altLang="en-US" sz="3200" dirty="0"/>
              <a:t>15/16           	43 168</a:t>
            </a:r>
          </a:p>
          <a:p>
            <a:r>
              <a:rPr lang="en-GB" altLang="en-US" sz="3200" dirty="0"/>
              <a:t>16/17           	41 799</a:t>
            </a:r>
          </a:p>
          <a:p>
            <a:r>
              <a:rPr lang="en-GB" altLang="en-US" sz="3200" dirty="0"/>
              <a:t>17/18           	37 605</a:t>
            </a:r>
          </a:p>
          <a:p>
            <a:r>
              <a:rPr lang="en-GB" altLang="en-US" sz="3200" dirty="0"/>
              <a:t>18/19		33 000</a:t>
            </a:r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69324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196C0A6D-B806-4B69-9495-0C8D205F5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294898"/>
            <a:ext cx="10515600" cy="811798"/>
          </a:xfrm>
        </p:spPr>
        <p:txBody>
          <a:bodyPr/>
          <a:lstStyle/>
          <a:p>
            <a:r>
              <a:rPr lang="en-GB" altLang="en-US" b="1" dirty="0"/>
              <a:t>Future Process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1968BF-A955-4BB0-8768-7B39B1F99A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75720" y="146785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0BEDEE8-A704-4398-9BC2-AD1C466B3D0E}"/>
              </a:ext>
            </a:extLst>
          </p:cNvPr>
          <p:cNvSpPr/>
          <p:nvPr/>
        </p:nvSpPr>
        <p:spPr>
          <a:xfrm>
            <a:off x="8624888" y="2781300"/>
            <a:ext cx="1871662" cy="1130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CRT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4FA858E-0E77-46CF-A6F2-11516A6A40D0}"/>
              </a:ext>
            </a:extLst>
          </p:cNvPr>
          <p:cNvSpPr/>
          <p:nvPr/>
        </p:nvSpPr>
        <p:spPr>
          <a:xfrm>
            <a:off x="7967663" y="4868863"/>
            <a:ext cx="1728787" cy="1152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Managed at Home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193BD1-E7D8-4BF8-AF6B-33E8E2AEBE86}"/>
              </a:ext>
            </a:extLst>
          </p:cNvPr>
          <p:cNvSpPr/>
          <p:nvPr/>
        </p:nvSpPr>
        <p:spPr>
          <a:xfrm>
            <a:off x="5735638" y="4941888"/>
            <a:ext cx="1728787" cy="1079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Early Introduction of Rehab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C375D5-6792-4BA8-A8DF-21CF6DA2EDE9}"/>
              </a:ext>
            </a:extLst>
          </p:cNvPr>
          <p:cNvSpPr/>
          <p:nvPr/>
        </p:nvSpPr>
        <p:spPr>
          <a:xfrm>
            <a:off x="4727575" y="2781300"/>
            <a:ext cx="2160588" cy="1079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Formal Rehab Program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0669B1-CD48-4532-BD19-D4F1614367AA}"/>
              </a:ext>
            </a:extLst>
          </p:cNvPr>
          <p:cNvSpPr/>
          <p:nvPr/>
        </p:nvSpPr>
        <p:spPr>
          <a:xfrm>
            <a:off x="2351088" y="1412875"/>
            <a:ext cx="223202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Prolonged period to next exacerbation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EDC0A5-9B02-4AB6-A608-548D073F58FE}"/>
              </a:ext>
            </a:extLst>
          </p:cNvPr>
          <p:cNvCxnSpPr/>
          <p:nvPr/>
        </p:nvCxnSpPr>
        <p:spPr>
          <a:xfrm flipH="1" flipV="1">
            <a:off x="4435475" y="2422525"/>
            <a:ext cx="360363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D706C9-31EA-4E85-972E-B937D9742D81}"/>
              </a:ext>
            </a:extLst>
          </p:cNvPr>
          <p:cNvSpPr/>
          <p:nvPr/>
        </p:nvSpPr>
        <p:spPr>
          <a:xfrm>
            <a:off x="1992313" y="2924175"/>
            <a:ext cx="19431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Anticipatory Care Plan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(if appropriate)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92DE3B7-A183-40A9-99B7-68EE1ABAAAB0}"/>
              </a:ext>
            </a:extLst>
          </p:cNvPr>
          <p:cNvSpPr/>
          <p:nvPr/>
        </p:nvSpPr>
        <p:spPr>
          <a:xfrm>
            <a:off x="2566988" y="4508500"/>
            <a:ext cx="16573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MDT / Hot Clinic Review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2B536D-9CA2-4BA8-9FD5-4EE7D5590C8F}"/>
              </a:ext>
            </a:extLst>
          </p:cNvPr>
          <p:cNvCxnSpPr/>
          <p:nvPr/>
        </p:nvCxnSpPr>
        <p:spPr>
          <a:xfrm flipH="1">
            <a:off x="4151313" y="3357563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3482A93-9381-454E-A51C-B20EE28B49E8}"/>
              </a:ext>
            </a:extLst>
          </p:cNvPr>
          <p:cNvCxnSpPr/>
          <p:nvPr/>
        </p:nvCxnSpPr>
        <p:spPr>
          <a:xfrm flipH="1">
            <a:off x="4367213" y="4076700"/>
            <a:ext cx="288925" cy="288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0AFCB2-B59C-4613-9E32-4C5771BB57E5}"/>
              </a:ext>
            </a:extLst>
          </p:cNvPr>
          <p:cNvCxnSpPr/>
          <p:nvPr/>
        </p:nvCxnSpPr>
        <p:spPr>
          <a:xfrm>
            <a:off x="6240463" y="2276475"/>
            <a:ext cx="360362" cy="28892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DD4322-0D0E-46A0-8596-14C13A58EDBA}"/>
              </a:ext>
            </a:extLst>
          </p:cNvPr>
          <p:cNvCxnSpPr/>
          <p:nvPr/>
        </p:nvCxnSpPr>
        <p:spPr>
          <a:xfrm flipV="1">
            <a:off x="6167438" y="2276475"/>
            <a:ext cx="433387" cy="28892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E06C2D7-DAC7-4AA6-89FB-CEE1AB56E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3300" y="4324350"/>
            <a:ext cx="162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Digital Pathway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AE5EA5-315F-4331-8E18-1B86E335A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5997575"/>
            <a:ext cx="162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Digital Pathway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79263B3-3EBC-4088-B47E-8721BA432DB6}"/>
              </a:ext>
            </a:extLst>
          </p:cNvPr>
          <p:cNvSpPr/>
          <p:nvPr/>
        </p:nvSpPr>
        <p:spPr>
          <a:xfrm>
            <a:off x="7032625" y="3054350"/>
            <a:ext cx="1420813" cy="118586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416CF5-6A65-46D5-A8D2-E14BA03B9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738" y="4291013"/>
            <a:ext cx="2228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OP Antibiotic Therapy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1240B9-4C5B-4C29-B15E-572FC8DF5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113" y="4525963"/>
            <a:ext cx="2311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Vent / Oxygen Support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3D80D6-AFBA-48DE-9E37-B0E7DBFC2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3946525"/>
            <a:ext cx="2646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Hospital @ Home Services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D68A4C-63DF-415A-A006-838F58A61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5613" y="2109788"/>
            <a:ext cx="162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Digital Pathway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FAA6B6-2BE9-4590-BAAE-81F298D0D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4692650"/>
            <a:ext cx="1644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Ambulatory HF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15C3FB-C1A3-450D-A0EB-AEEEC034D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5422900"/>
            <a:ext cx="1411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Acute Frailty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Service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07C5CB2-0136-4843-B400-6082D4C10479}"/>
              </a:ext>
            </a:extLst>
          </p:cNvPr>
          <p:cNvCxnSpPr/>
          <p:nvPr/>
        </p:nvCxnSpPr>
        <p:spPr>
          <a:xfrm flipH="1" flipV="1">
            <a:off x="1947863" y="4941888"/>
            <a:ext cx="601662" cy="23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BE0B663-CC1E-40F8-A82F-9E291BEDB6FE}"/>
              </a:ext>
            </a:extLst>
          </p:cNvPr>
          <p:cNvCxnSpPr/>
          <p:nvPr/>
        </p:nvCxnSpPr>
        <p:spPr>
          <a:xfrm flipH="1" flipV="1">
            <a:off x="4816475" y="2797175"/>
            <a:ext cx="360363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74EC5FA-29BD-4A2D-A47F-815561B9E92F}"/>
              </a:ext>
            </a:extLst>
          </p:cNvPr>
          <p:cNvCxnSpPr/>
          <p:nvPr/>
        </p:nvCxnSpPr>
        <p:spPr>
          <a:xfrm flipH="1" flipV="1">
            <a:off x="2208213" y="4279900"/>
            <a:ext cx="360362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270989-160C-4995-AD7C-0BB7DE92E8B1}"/>
              </a:ext>
            </a:extLst>
          </p:cNvPr>
          <p:cNvCxnSpPr/>
          <p:nvPr/>
        </p:nvCxnSpPr>
        <p:spPr>
          <a:xfrm flipH="1">
            <a:off x="1992313" y="5364163"/>
            <a:ext cx="636587" cy="227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21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8" grpId="0"/>
      <p:bldP spid="20" grpId="0"/>
      <p:bldP spid="23" grpId="0"/>
      <p:bldP spid="24" grpId="0"/>
      <p:bldP spid="25" grpId="0"/>
      <p:bldP spid="26" grpId="0"/>
      <p:bldP spid="16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19C5F639-9BF4-4BBD-998F-C9F50578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31775"/>
            <a:ext cx="10515600" cy="1063625"/>
          </a:xfrm>
        </p:spPr>
        <p:txBody>
          <a:bodyPr/>
          <a:lstStyle/>
          <a:p>
            <a:r>
              <a:rPr lang="en-GB" altLang="en-US" b="1" dirty="0"/>
              <a:t>Respiratory Ambulatory Services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A74B5B36-9BD9-4BAF-BBD5-6062F477C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7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altLang="en-US" b="1" dirty="0"/>
              <a:t>Interface Care</a:t>
            </a:r>
            <a:r>
              <a:rPr lang="en-US" altLang="en-US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400" dirty="0"/>
              <a:t>Multi-professional &amp; cross-organisational working </a:t>
            </a:r>
            <a:r>
              <a:rPr lang="en-US" altLang="en-US" sz="2400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400" dirty="0"/>
              <a:t>Whole system of care with overarching clinical governance</a:t>
            </a:r>
            <a:r>
              <a:rPr lang="en-US" altLang="en-US" sz="2400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400" dirty="0"/>
              <a:t>Holistic approach to physical &amp; mental well being</a:t>
            </a:r>
            <a:r>
              <a:rPr lang="en-US" altLang="en-US" sz="2400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400" dirty="0"/>
              <a:t>Not a ‘one size fits all’ approach</a:t>
            </a:r>
            <a:endParaRPr lang="en-US" altLang="en-US" sz="2400" dirty="0"/>
          </a:p>
          <a:p>
            <a:pPr fontAlgn="auto">
              <a:spcAft>
                <a:spcPts val="0"/>
              </a:spcAft>
              <a:defRPr/>
            </a:pPr>
            <a:endParaRPr lang="en-GB" altLang="en-US" dirty="0"/>
          </a:p>
        </p:txBody>
      </p:sp>
      <p:sp>
        <p:nvSpPr>
          <p:cNvPr id="21508" name="Content Placeholder 3">
            <a:extLst>
              <a:ext uri="{FF2B5EF4-FFF2-40B4-BE49-F238E27FC236}">
                <a16:creationId xmlns:a16="http://schemas.microsoft.com/office/drawing/2014/main" id="{32000D7B-BA60-45CD-9A11-250791269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9350" y="1295400"/>
            <a:ext cx="5740400" cy="5181599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altLang="en-US" b="1" dirty="0"/>
              <a:t>Benefits for Patients</a:t>
            </a:r>
            <a:r>
              <a:rPr lang="en-US" altLang="en-US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400" dirty="0"/>
              <a:t>Care closer to home</a:t>
            </a:r>
            <a:r>
              <a:rPr lang="en-US" altLang="en-US" sz="2400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400" dirty="0"/>
              <a:t>avoid longer patient hospital stays</a:t>
            </a:r>
            <a:r>
              <a:rPr lang="en-US" altLang="en-US" sz="2400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400" dirty="0"/>
              <a:t>Reduced infection risk</a:t>
            </a:r>
            <a:r>
              <a:rPr lang="en-US" altLang="en-US" sz="2400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400" dirty="0"/>
              <a:t>Across all ages without boundaries</a:t>
            </a:r>
            <a:r>
              <a:rPr lang="en-GB" altLang="en-US" dirty="0"/>
              <a:t>​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GB" altLang="en-US" b="1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GB" altLang="en-US" b="1" dirty="0"/>
              <a:t>Benefits for Boards</a:t>
            </a:r>
            <a:r>
              <a:rPr lang="en-US" altLang="en-US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400" dirty="0"/>
              <a:t>Improves hospital flow</a:t>
            </a:r>
            <a:r>
              <a:rPr lang="en-US" altLang="en-US" sz="2400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400" dirty="0"/>
              <a:t>Reduced hospital occupancy </a:t>
            </a:r>
            <a:r>
              <a:rPr lang="en-US" altLang="en-US" sz="2400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400" dirty="0"/>
              <a:t>Improved length of stay rates</a:t>
            </a:r>
            <a:r>
              <a:rPr lang="en-US" altLang="en-US" sz="2400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400" dirty="0"/>
              <a:t>More cost effective</a:t>
            </a:r>
            <a:r>
              <a:rPr lang="en-US" altLang="en-US" sz="2400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altLang="en-US" sz="2400" dirty="0"/>
              <a:t>Better patient experience</a:t>
            </a:r>
            <a:r>
              <a:rPr lang="en-US" altLang="en-US" sz="2400" dirty="0"/>
              <a:t>​</a:t>
            </a:r>
          </a:p>
          <a:p>
            <a:pPr fontAlgn="auto">
              <a:spcAft>
                <a:spcPts val="0"/>
              </a:spcAft>
              <a:defRPr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85410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83" y="980902"/>
            <a:ext cx="10515600" cy="1951609"/>
          </a:xfrm>
        </p:spPr>
        <p:txBody>
          <a:bodyPr>
            <a:normAutofit/>
          </a:bodyPr>
          <a:lstStyle/>
          <a:p>
            <a:r>
              <a:rPr lang="en-GB" sz="4000" dirty="0"/>
              <a:t>Hospital @ Home</a:t>
            </a:r>
            <a:br>
              <a:rPr lang="en-GB" sz="4000" dirty="0"/>
            </a:br>
            <a:r>
              <a:rPr lang="en-GB" sz="4000" dirty="0"/>
              <a:t>NHS Forth Valley experience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31520" y="3148641"/>
            <a:ext cx="7789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Dr Claire Copeland</a:t>
            </a:r>
          </a:p>
          <a:p>
            <a:r>
              <a:rPr lang="en-GB" sz="4000" dirty="0">
                <a:latin typeface="+mj-lt"/>
              </a:rPr>
              <a:t>Associate Medical Director – Integration and Unscheduled Care </a:t>
            </a:r>
          </a:p>
          <a:p>
            <a:r>
              <a:rPr lang="en-GB" sz="4000" dirty="0">
                <a:latin typeface="+mj-lt"/>
              </a:rPr>
              <a:t>NHS Forth Valley </a:t>
            </a:r>
          </a:p>
        </p:txBody>
      </p:sp>
    </p:spTree>
    <p:extLst>
      <p:ext uri="{BB962C8B-B14F-4D97-AF65-F5344CB8AC3E}">
        <p14:creationId xmlns:p14="http://schemas.microsoft.com/office/powerpoint/2010/main" val="24542371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journey begins....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0910" y="1893411"/>
            <a:ext cx="525018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464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ask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Triage of breathlessness</a:t>
            </a:r>
          </a:p>
          <a:p>
            <a:pPr lvl="1"/>
            <a:r>
              <a:rPr lang="en-GB" dirty="0"/>
              <a:t>COVID</a:t>
            </a:r>
          </a:p>
          <a:p>
            <a:pPr lvl="1"/>
            <a:r>
              <a:rPr lang="en-GB" dirty="0"/>
              <a:t>Heart Failure</a:t>
            </a:r>
          </a:p>
          <a:p>
            <a:pPr lvl="1"/>
            <a:r>
              <a:rPr lang="en-GB" dirty="0"/>
              <a:t>COPD</a:t>
            </a:r>
          </a:p>
          <a:p>
            <a:endParaRPr lang="en-GB" dirty="0"/>
          </a:p>
          <a:p>
            <a:r>
              <a:rPr lang="en-GB" dirty="0"/>
              <a:t>Interface of the future &amp; frailty</a:t>
            </a:r>
          </a:p>
          <a:p>
            <a:pPr lvl="1"/>
            <a:r>
              <a:rPr lang="en-GB" dirty="0"/>
              <a:t>OPAT into winter</a:t>
            </a:r>
          </a:p>
          <a:p>
            <a:pPr lvl="1">
              <a:buNone/>
            </a:pP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425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Hospital 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GB" b="1" u="sng" dirty="0"/>
              <a:t>Geriatrician Enhanced Care Team (ECT)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Over 6wks avoided 58 admissions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Stepped up 5 patients to community hospital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Total bed days saved (acute) = </a:t>
            </a:r>
            <a:r>
              <a:rPr lang="en-GB" b="1" dirty="0"/>
              <a:t>906</a:t>
            </a:r>
          </a:p>
          <a:p>
            <a:pPr>
              <a:buNone/>
            </a:pPr>
            <a:endParaRPr lang="en-GB" b="1" dirty="0"/>
          </a:p>
          <a:p>
            <a:pPr>
              <a:buNone/>
            </a:pPr>
            <a:r>
              <a:rPr lang="en-GB" dirty="0"/>
              <a:t>Total bed days saved (community based on 14% transferred there) = </a:t>
            </a:r>
            <a:r>
              <a:rPr lang="en-GB" b="1" dirty="0"/>
              <a:t>378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71670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Making it happen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SPRINT meetings x2 weekly</a:t>
            </a:r>
          </a:p>
          <a:p>
            <a:pPr lvl="1"/>
            <a:r>
              <a:rPr lang="en-GB" dirty="0"/>
              <a:t>Core group of 10, full attendance </a:t>
            </a:r>
          </a:p>
          <a:p>
            <a:pPr lvl="1"/>
            <a:r>
              <a:rPr lang="en-GB" dirty="0"/>
              <a:t>30mins</a:t>
            </a:r>
          </a:p>
          <a:p>
            <a:pPr lvl="1"/>
            <a:r>
              <a:rPr lang="en-GB" dirty="0"/>
              <a:t>Task focused</a:t>
            </a:r>
          </a:p>
          <a:p>
            <a:pPr lvl="1"/>
            <a:endParaRPr lang="en-GB" dirty="0"/>
          </a:p>
          <a:p>
            <a:r>
              <a:rPr lang="en-GB" dirty="0"/>
              <a:t>Business case</a:t>
            </a:r>
          </a:p>
          <a:p>
            <a:endParaRPr lang="en-GB" dirty="0"/>
          </a:p>
          <a:p>
            <a:r>
              <a:rPr lang="en-GB" dirty="0"/>
              <a:t>Sub groups</a:t>
            </a:r>
          </a:p>
          <a:p>
            <a:pPr lvl="1"/>
            <a:r>
              <a:rPr lang="en-GB" dirty="0"/>
              <a:t>Pharmacy &amp; </a:t>
            </a:r>
            <a:r>
              <a:rPr lang="en-GB" dirty="0" err="1"/>
              <a:t>hempa</a:t>
            </a:r>
            <a:endParaRPr lang="en-GB" dirty="0"/>
          </a:p>
          <a:p>
            <a:pPr lvl="1"/>
            <a:r>
              <a:rPr lang="en-GB" dirty="0"/>
              <a:t>IT services</a:t>
            </a:r>
          </a:p>
          <a:p>
            <a:pPr lvl="1"/>
            <a:r>
              <a:rPr lang="en-GB" dirty="0"/>
              <a:t>OD Staff engagement</a:t>
            </a:r>
          </a:p>
          <a:p>
            <a:pPr lvl="1"/>
            <a:r>
              <a:rPr lang="en-GB" dirty="0"/>
              <a:t>Accommodation</a:t>
            </a:r>
          </a:p>
          <a:p>
            <a:pPr lvl="1"/>
            <a:r>
              <a:rPr lang="en-GB" dirty="0"/>
              <a:t>Transport</a:t>
            </a:r>
          </a:p>
          <a:p>
            <a:pPr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1026" name="Picture 2" descr="C:\Users\claire.copeland\Pictures\H@H team 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104" y="2060848"/>
            <a:ext cx="3137502" cy="4183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798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3902"/>
            <a:ext cx="9157395" cy="515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05041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</a:t>
            </a:r>
            <a:r>
              <a:rPr lang="en-GB" b="1" dirty="0" err="1"/>
              <a:t>nitty</a:t>
            </a:r>
            <a:r>
              <a:rPr lang="en-GB" b="1" dirty="0"/>
              <a:t> gritty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Experience of other services </a:t>
            </a:r>
          </a:p>
          <a:p>
            <a:endParaRPr lang="en-GB" dirty="0"/>
          </a:p>
          <a:p>
            <a:r>
              <a:rPr lang="en-GB" dirty="0"/>
              <a:t>Weekly safety brief</a:t>
            </a:r>
          </a:p>
          <a:p>
            <a:endParaRPr lang="en-GB" dirty="0"/>
          </a:p>
          <a:p>
            <a:r>
              <a:rPr lang="en-GB" dirty="0"/>
              <a:t>Monthly leaders meeting </a:t>
            </a:r>
          </a:p>
          <a:p>
            <a:endParaRPr lang="en-GB" dirty="0"/>
          </a:p>
          <a:p>
            <a:r>
              <a:rPr lang="en-GB" dirty="0"/>
              <a:t>Coding &amp; HSMR</a:t>
            </a:r>
          </a:p>
          <a:p>
            <a:endParaRPr lang="en-GB" dirty="0"/>
          </a:p>
          <a:p>
            <a:r>
              <a:rPr lang="en-GB" dirty="0"/>
              <a:t>E-forms &amp; out of hours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6575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75" y="620689"/>
            <a:ext cx="79819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79576" y="5661248"/>
            <a:ext cx="7956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  <a:latin typeface="Calibri"/>
              </a:rPr>
              <a:t>“</a:t>
            </a:r>
            <a:r>
              <a:rPr lang="en-GB" b="1" i="1" dirty="0">
                <a:solidFill>
                  <a:prstClr val="black"/>
                </a:solidFill>
                <a:latin typeface="Calibri"/>
              </a:rPr>
              <a:t>I also have a little dog and I didn’t want to leave her. Being able to stay at home with her was very important to me and, fortunately, with the support of the Hospital at Home team I was able to do this.”</a:t>
            </a:r>
          </a:p>
        </p:txBody>
      </p:sp>
    </p:spTree>
    <p:extLst>
      <p:ext uri="{BB962C8B-B14F-4D97-AF65-F5344CB8AC3E}">
        <p14:creationId xmlns:p14="http://schemas.microsoft.com/office/powerpoint/2010/main" val="2816871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Data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May 2021  - May 2022</a:t>
            </a:r>
          </a:p>
        </p:txBody>
      </p:sp>
    </p:spTree>
    <p:extLst>
      <p:ext uri="{BB962C8B-B14F-4D97-AF65-F5344CB8AC3E}">
        <p14:creationId xmlns:p14="http://schemas.microsoft.com/office/powerpoint/2010/main" val="492229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0" y="1600201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/>
              <a:t>       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389361"/>
              </p:ext>
            </p:extLst>
          </p:nvPr>
        </p:nvGraphicFramePr>
        <p:xfrm>
          <a:off x="1162050" y="764705"/>
          <a:ext cx="9886951" cy="5988135"/>
        </p:xfrm>
        <a:graphic>
          <a:graphicData uri="http://schemas.openxmlformats.org/drawingml/2006/table">
            <a:tbl>
              <a:tblPr/>
              <a:tblGrid>
                <a:gridCol w="3833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6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1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Number admissions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8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771</a:t>
                      </a:r>
                    </a:p>
                    <a:p>
                      <a:pPr algn="ctr" fontAlgn="b"/>
                      <a:endParaRPr lang="en-GB" sz="18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Direct (GP)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68.8%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Transfers (step down)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31.40%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Locality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Falkirk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Clackmannanshire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17.30%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Stirling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25.90%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Rural Striling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4.70%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Other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Step up to Acute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22.6%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Average LoS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6.9 days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Median Los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 days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Max LoS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 days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846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6913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Bed days saved based on </a:t>
                      </a:r>
                      <a:r>
                        <a:rPr lang="en-GB" sz="18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LoS</a:t>
                      </a:r>
                      <a:r>
                        <a:rPr lang="en-GB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2021 for Frailty positive patients</a:t>
                      </a:r>
                    </a:p>
                    <a:p>
                      <a:pPr algn="ctr" fontAlgn="b"/>
                      <a:endParaRPr lang="en-GB" sz="18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20.1 days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15, 497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60536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0" y="2009776"/>
            <a:ext cx="9991725" cy="3981449"/>
          </a:xfrm>
        </p:spPr>
        <p:txBody>
          <a:bodyPr/>
          <a:lstStyle/>
          <a:p>
            <a:r>
              <a:rPr lang="en-GB" dirty="0"/>
              <a:t>Increase capacity</a:t>
            </a:r>
          </a:p>
          <a:p>
            <a:endParaRPr lang="en-GB" dirty="0"/>
          </a:p>
          <a:p>
            <a:r>
              <a:rPr lang="en-GB" dirty="0"/>
              <a:t>Integration</a:t>
            </a:r>
          </a:p>
          <a:p>
            <a:endParaRPr lang="en-GB" dirty="0"/>
          </a:p>
          <a:p>
            <a:r>
              <a:rPr lang="en-GB" dirty="0"/>
              <a:t>Recruitment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355129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Thank you</a:t>
            </a:r>
          </a:p>
        </p:txBody>
      </p:sp>
      <p:pic>
        <p:nvPicPr>
          <p:cNvPr id="4" name="Content Placeholder 3" descr="Hospital at Home Tea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1915999"/>
            <a:ext cx="8229600" cy="3894364"/>
          </a:xfrm>
        </p:spPr>
      </p:pic>
    </p:spTree>
    <p:extLst>
      <p:ext uri="{BB962C8B-B14F-4D97-AF65-F5344CB8AC3E}">
        <p14:creationId xmlns:p14="http://schemas.microsoft.com/office/powerpoint/2010/main" val="31228197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50" y="1088967"/>
            <a:ext cx="10515600" cy="1951609"/>
          </a:xfrm>
        </p:spPr>
        <p:txBody>
          <a:bodyPr>
            <a:normAutofit/>
          </a:bodyPr>
          <a:lstStyle/>
          <a:p>
            <a:r>
              <a:rPr lang="en-GB" sz="4000" dirty="0"/>
              <a:t>Building Virtual Capacity for Resilience and Recovery - The Patient Will See You Now!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069128" y="3884664"/>
            <a:ext cx="49223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+mj-lt"/>
              </a:rPr>
              <a:t>Questions </a:t>
            </a:r>
          </a:p>
          <a:p>
            <a:r>
              <a:rPr lang="en-GB" sz="4000" dirty="0">
                <a:latin typeface="+mj-lt"/>
              </a:rPr>
              <a:t>And </a:t>
            </a:r>
          </a:p>
          <a:p>
            <a:r>
              <a:rPr lang="en-GB" sz="4000" dirty="0">
                <a:latin typeface="+mj-lt"/>
              </a:rPr>
              <a:t>Thanks </a:t>
            </a:r>
          </a:p>
        </p:txBody>
      </p:sp>
    </p:spTree>
    <p:extLst>
      <p:ext uri="{BB962C8B-B14F-4D97-AF65-F5344CB8AC3E}">
        <p14:creationId xmlns:p14="http://schemas.microsoft.com/office/powerpoint/2010/main" val="1920820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"/>
          <a:stretch>
            <a:fillRect/>
          </a:stretch>
        </p:blipFill>
        <p:spPr bwMode="auto">
          <a:xfrm>
            <a:off x="1718221" y="1885281"/>
            <a:ext cx="8776767" cy="475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Pathways"/>
          <p:cNvSpPr txBox="1">
            <a:spLocks/>
          </p:cNvSpPr>
          <p:nvPr/>
        </p:nvSpPr>
        <p:spPr bwMode="auto">
          <a:xfrm>
            <a:off x="2193727" y="472158"/>
            <a:ext cx="7804547" cy="10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84200">
              <a:spcBef>
                <a:spcPts val="4200"/>
              </a:spcBef>
              <a:buClr>
                <a:srgbClr val="FFFFFF"/>
              </a:buClr>
              <a:buSzPct val="145000"/>
              <a:buChar char="•"/>
              <a:defRPr sz="3200">
                <a:solidFill>
                  <a:srgbClr val="FFFFFF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  <a:sym typeface="Helvetica Neue" panose="02000503000000020004" pitchFamily="2"/>
              </a:defRPr>
            </a:lvl1pPr>
            <a:lvl2pPr marL="889000" indent="-444500" defTabSz="584200">
              <a:spcBef>
                <a:spcPts val="4200"/>
              </a:spcBef>
              <a:buClr>
                <a:srgbClr val="FFFFFF"/>
              </a:buClr>
              <a:buSzPct val="145000"/>
              <a:buChar char="•"/>
              <a:defRPr sz="3200">
                <a:solidFill>
                  <a:srgbClr val="FFFFFF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  <a:sym typeface="Helvetica Neue" panose="02000503000000020004" pitchFamily="2"/>
              </a:defRPr>
            </a:lvl2pPr>
            <a:lvl3pPr marL="1333500" indent="-444500" defTabSz="584200">
              <a:spcBef>
                <a:spcPts val="4200"/>
              </a:spcBef>
              <a:buClr>
                <a:srgbClr val="FFFFFF"/>
              </a:buClr>
              <a:buSzPct val="145000"/>
              <a:buChar char="•"/>
              <a:defRPr sz="3200">
                <a:solidFill>
                  <a:srgbClr val="FFFFFF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  <a:sym typeface="Helvetica Neue" panose="02000503000000020004" pitchFamily="2"/>
              </a:defRPr>
            </a:lvl3pPr>
            <a:lvl4pPr marL="1778000" indent="-444500" defTabSz="584200">
              <a:spcBef>
                <a:spcPts val="4200"/>
              </a:spcBef>
              <a:buClr>
                <a:srgbClr val="FFFFFF"/>
              </a:buClr>
              <a:buSzPct val="145000"/>
              <a:buChar char="•"/>
              <a:defRPr sz="3200">
                <a:solidFill>
                  <a:srgbClr val="FFFFFF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  <a:sym typeface="Helvetica Neue" panose="02000503000000020004" pitchFamily="2"/>
              </a:defRPr>
            </a:lvl4pPr>
            <a:lvl5pPr marL="2222500" indent="-444500" defTabSz="584200">
              <a:spcBef>
                <a:spcPts val="4200"/>
              </a:spcBef>
              <a:buClr>
                <a:srgbClr val="FFFFFF"/>
              </a:buClr>
              <a:buSzPct val="145000"/>
              <a:buChar char="•"/>
              <a:defRPr sz="3200">
                <a:solidFill>
                  <a:srgbClr val="FFFFFF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  <a:sym typeface="Helvetica Neue" panose="02000503000000020004" pitchFamily="2"/>
              </a:defRPr>
            </a:lvl5pPr>
            <a:lvl6pPr marL="2679700" indent="-444500" defTabSz="58420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FFFFFF"/>
              </a:buClr>
              <a:buSzPct val="145000"/>
              <a:buChar char="•"/>
              <a:defRPr sz="3200">
                <a:solidFill>
                  <a:srgbClr val="FFFFFF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  <a:sym typeface="Helvetica Neue" panose="02000503000000020004" pitchFamily="2"/>
              </a:defRPr>
            </a:lvl6pPr>
            <a:lvl7pPr marL="3136900" indent="-444500" defTabSz="58420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FFFFFF"/>
              </a:buClr>
              <a:buSzPct val="145000"/>
              <a:buChar char="•"/>
              <a:defRPr sz="3200">
                <a:solidFill>
                  <a:srgbClr val="FFFFFF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  <a:sym typeface="Helvetica Neue" panose="02000503000000020004" pitchFamily="2"/>
              </a:defRPr>
            </a:lvl7pPr>
            <a:lvl8pPr marL="3594100" indent="-444500" defTabSz="58420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FFFFFF"/>
              </a:buClr>
              <a:buSzPct val="145000"/>
              <a:buChar char="•"/>
              <a:defRPr sz="3200">
                <a:solidFill>
                  <a:srgbClr val="FFFFFF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  <a:sym typeface="Helvetica Neue" panose="02000503000000020004" pitchFamily="2"/>
              </a:defRPr>
            </a:lvl8pPr>
            <a:lvl9pPr marL="4051300" indent="-444500" defTabSz="58420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FFFFFF"/>
              </a:buClr>
              <a:buSzPct val="145000"/>
              <a:buChar char="•"/>
              <a:defRPr sz="3200">
                <a:solidFill>
                  <a:srgbClr val="FFFFFF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  <a:sym typeface="Helvetica Neue" panose="02000503000000020004" pitchFamily="2"/>
              </a:defRPr>
            </a:lvl9pPr>
          </a:lstStyle>
          <a:p>
            <a:pPr algn="ctr" defTabSz="410751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GB" altLang="en-US" sz="5625">
                <a:latin typeface="Helvetica Neue Medium" panose="020B0604020202020204" pitchFamily="34" charset="0"/>
                <a:ea typeface="Helvetica Neue Medium" panose="020B0604020202020204" pitchFamily="34" charset="0"/>
                <a:cs typeface="Helvetica Neue Medium" panose="020B0604020202020204" pitchFamily="34" charset="0"/>
                <a:sym typeface="Helvetica Neue Medium" panose="020B0604020202020204" pitchFamily="34" charset="0"/>
              </a:rPr>
              <a:t>Acute Bed Capacity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2193727" y="3614175"/>
            <a:ext cx="1311548" cy="548292"/>
          </a:xfrm>
          <a:prstGeom prst="wedgeRectCallout">
            <a:avLst>
              <a:gd name="adj1" fmla="val 42688"/>
              <a:gd name="adj2" fmla="val 220725"/>
            </a:avLst>
          </a:prstGeom>
          <a:ln>
            <a:solidFill>
              <a:srgbClr val="E0531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en-GB" sz="1547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UK</a:t>
            </a:r>
          </a:p>
          <a:p>
            <a:pPr algn="ctr" defTabSz="410751" hangingPunct="0">
              <a:defRPr/>
            </a:pPr>
            <a:r>
              <a:rPr lang="en-GB" sz="1547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2.4/1000</a:t>
            </a:r>
            <a:endParaRPr lang="en-GB" sz="1547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3792141" y="3909576"/>
            <a:ext cx="965523" cy="310214"/>
          </a:xfrm>
          <a:prstGeom prst="wedgeRectCallout">
            <a:avLst>
              <a:gd name="adj1" fmla="val -44928"/>
              <a:gd name="adj2" fmla="val 320055"/>
            </a:avLst>
          </a:prstGeom>
          <a:ln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en-GB" sz="1547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Canada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459635" y="4421359"/>
            <a:ext cx="596057" cy="310214"/>
          </a:xfrm>
          <a:prstGeom prst="wedgeRectCallout">
            <a:avLst>
              <a:gd name="adj1" fmla="val -77010"/>
              <a:gd name="adj2" fmla="val 135092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en-GB" sz="1547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USA</a:t>
            </a:r>
            <a:endParaRPr lang="en-GB" sz="1547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8243590" y="2904428"/>
            <a:ext cx="953244" cy="310214"/>
          </a:xfrm>
          <a:prstGeom prst="wedgeRectCallout">
            <a:avLst>
              <a:gd name="adj1" fmla="val 102311"/>
              <a:gd name="adj2" fmla="val 138008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en-GB" sz="1547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Germany</a:t>
            </a:r>
            <a:endParaRPr lang="en-GB" sz="1547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8534921" y="2145404"/>
            <a:ext cx="661913" cy="310214"/>
          </a:xfrm>
          <a:prstGeom prst="wedgeRectCallout">
            <a:avLst>
              <a:gd name="adj1" fmla="val 212790"/>
              <a:gd name="adj2" fmla="val -97665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en-GB" sz="1547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Japan</a:t>
            </a:r>
            <a:endParaRPr lang="en-GB" sz="1547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5777880" y="3733773"/>
            <a:ext cx="924223" cy="310214"/>
          </a:xfrm>
          <a:prstGeom prst="wedgeRectCallout">
            <a:avLst>
              <a:gd name="adj1" fmla="val 23347"/>
              <a:gd name="adj2" fmla="val 250434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en-GB" sz="1547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Australia</a:t>
            </a:r>
            <a:endParaRPr lang="en-GB" sz="1547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7484567" y="3508298"/>
            <a:ext cx="759023" cy="310214"/>
          </a:xfrm>
          <a:prstGeom prst="wedgeRectCallout">
            <a:avLst>
              <a:gd name="adj1" fmla="val 78965"/>
              <a:gd name="adj2" fmla="val 118674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en-GB" sz="1547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France</a:t>
            </a:r>
            <a:endParaRPr lang="en-GB" sz="1547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5261074" y="4219324"/>
            <a:ext cx="596057" cy="310214"/>
          </a:xfrm>
          <a:prstGeom prst="wedgeRectCallout">
            <a:avLst>
              <a:gd name="adj1" fmla="val 14156"/>
              <a:gd name="adj2" fmla="val 153279"/>
            </a:avLst>
          </a:prstGeom>
          <a:ln>
            <a:solidFill>
              <a:srgbClr val="729F2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51" hangingPunct="0">
              <a:defRPr/>
            </a:pPr>
            <a:r>
              <a:rPr lang="en-GB" sz="1547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Italy</a:t>
            </a:r>
            <a:endParaRPr lang="en-GB" sz="1547" kern="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851391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TextBox 6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797" y="1848445"/>
            <a:ext cx="7304484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ffectiveness"/>
          <p:cNvSpPr txBox="1">
            <a:spLocks/>
          </p:cNvSpPr>
          <p:nvPr/>
        </p:nvSpPr>
        <p:spPr bwMode="auto">
          <a:xfrm>
            <a:off x="2217167" y="-14511"/>
            <a:ext cx="7804547" cy="1518048"/>
          </a:xfrm>
          <a:prstGeom prst="rect">
            <a:avLst/>
          </a:prstGeom>
          <a:noFill/>
          <a:ln>
            <a:noFill/>
          </a:ln>
        </p:spPr>
        <p:txBody>
          <a:bodyPr lIns="35719" tIns="35719" rIns="35719" bIns="35719" anchor="ctr"/>
          <a:lstStyle>
            <a:lvl1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B0604020202020204" pitchFamily="34" charset="0"/>
              </a:defRPr>
            </a:lvl1pPr>
            <a:lvl2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B0604020202020204" pitchFamily="34" charset="0"/>
              </a:defRPr>
            </a:lvl2pPr>
            <a:lvl3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B0604020202020204" pitchFamily="34" charset="0"/>
              </a:defRPr>
            </a:lvl3pPr>
            <a:lvl4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B0604020202020204" pitchFamily="34" charset="0"/>
              </a:defRPr>
            </a:lvl4pPr>
            <a:lvl5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B0604020202020204" pitchFamily="34" charset="0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defTabSz="410751" eaLnBrk="1" hangingPunct="1">
              <a:defRPr/>
            </a:pPr>
            <a:r>
              <a:rPr lang="en-US" altLang="en-US" sz="5625" kern="0" dirty="0">
                <a:latin typeface="Helvetica Neue Medium"/>
              </a:rPr>
              <a:t>Virtual Beds</a:t>
            </a:r>
          </a:p>
        </p:txBody>
      </p:sp>
      <p:grpSp>
        <p:nvGrpSpPr>
          <p:cNvPr id="20484" name="Group"/>
          <p:cNvGrpSpPr>
            <a:grpSpLocks/>
          </p:cNvGrpSpPr>
          <p:nvPr/>
        </p:nvGrpSpPr>
        <p:grpSpPr bwMode="auto">
          <a:xfrm>
            <a:off x="6798097" y="1641947"/>
            <a:ext cx="3365376" cy="3220268"/>
            <a:chOff x="0" y="1"/>
            <a:chExt cx="8208826" cy="8967092"/>
          </a:xfrm>
        </p:grpSpPr>
        <p:pic>
          <p:nvPicPr>
            <p:cNvPr id="20485" name="Image" descr="Imag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077" y="4465960"/>
              <a:ext cx="613420" cy="61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86" name="Image" descr="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9206" y="5352604"/>
              <a:ext cx="1043609" cy="1043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87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483" y="6160591"/>
              <a:ext cx="1142015" cy="114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88" name="Image" descr="Ima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231" y="3848101"/>
              <a:ext cx="1270001" cy="126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89" name="Image" descr="Imag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905" y="3459191"/>
              <a:ext cx="475705" cy="47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90" name="Image" descr="Ima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690" y="5508569"/>
              <a:ext cx="1018480" cy="101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91" name="Image" descr="Image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359" y="561553"/>
              <a:ext cx="877764" cy="87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92" name="Image" descr="Image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460" y="1458169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93" name="Image" descr="Image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1575" y="2293919"/>
              <a:ext cx="1018482" cy="1018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94" name="Image" descr="Image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3259" y="1856390"/>
              <a:ext cx="740805" cy="740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95" name="Image" descr="Image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915" y="2565958"/>
              <a:ext cx="845617" cy="845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96" name="Image" descr="Image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39" y="4137669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97" name="Image" descr="Image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607" y="4368749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98" name="Image" descr="Image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9510" y="6000253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499" name="Image" descr="Image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759" y="7444208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00" name="Image" descr="Image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17" y="3973611"/>
              <a:ext cx="1598117" cy="1598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01" name="Image" descr="Image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588" y="3149537"/>
              <a:ext cx="785615" cy="78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02" name="Image" descr="Image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301" y="5136824"/>
              <a:ext cx="845617" cy="845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03" name="Image" descr="Image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942" y="6547594"/>
              <a:ext cx="877764" cy="87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04" name="Image" descr="Image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679" y="2973617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05" name="Image" descr="Image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731" y="1849685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06" name="Image" descr="Image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567" y="4115805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07" name="Image" descr="Image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73" y="6377210"/>
              <a:ext cx="836762" cy="836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08" name="Image" descr="Image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798" y="1"/>
              <a:ext cx="1270001" cy="126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09" name="Image" descr="Image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30" y="6452939"/>
              <a:ext cx="1504801" cy="15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10" name="Image" descr="Image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95" y="5511279"/>
              <a:ext cx="769517" cy="769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11" name="Image" descr="Image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628" y="7732227"/>
              <a:ext cx="999010" cy="99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12" name="Image" descr="Image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531" y="3471345"/>
              <a:ext cx="860699" cy="86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13" name="Image" descr="Image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0332" y="1437419"/>
              <a:ext cx="999010" cy="99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14" name="Image" descr="Image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147" y="6188844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15" name="Image" descr="Image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0399" y="6568194"/>
              <a:ext cx="760265" cy="760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16" name="Image" descr="Image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901" y="57896"/>
              <a:ext cx="1142015" cy="114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17" name="Image" descr="Image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943" y="1198774"/>
              <a:ext cx="593937" cy="59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18" name="Image" descr="Image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825" y="5258743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19" name="Image" descr="Image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093" y="6224647"/>
              <a:ext cx="492752" cy="492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20" name="Image" descr="Image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548" y="2050046"/>
              <a:ext cx="1142015" cy="114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21" name="Image" descr="Image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899" y="3272473"/>
              <a:ext cx="919694" cy="91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22" name="Image" descr="Image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46" y="7310387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23" name="Image" descr="Image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739" y="1184338"/>
              <a:ext cx="860699" cy="86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24" name="Image" descr="Image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351" y="7444208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25" name="Image" descr="Image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14" y="3082479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26" name="Image" descr="Image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676" y="5059485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27" name="Image" descr="Image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8650" y="4368749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28" name="Image" descr="Image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597" y="3541848"/>
              <a:ext cx="1018482" cy="1018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29" name="Image" descr="Image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860" y="5700016"/>
              <a:ext cx="593935" cy="59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30" name="Image" descr="Image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187" y="5544554"/>
              <a:ext cx="593937" cy="59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31" name="Image" descr="Image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937" y="5968565"/>
              <a:ext cx="332322" cy="33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32" name="Image" descr="Image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831" y="5204593"/>
              <a:ext cx="635001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33" name="Image" descr="Image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3389" y="1328043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34" name="Image" descr="Image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84386">
              <a:off x="4658015" y="813753"/>
              <a:ext cx="1017265" cy="101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35" name="Image" descr="Image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3617"/>
              <a:ext cx="1270000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36" name="Image" descr="Image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829" y="2353767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37" name="Image" descr="Image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666" y="2650747"/>
              <a:ext cx="836763" cy="83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38" name="Image" descr="Image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900" y="7697092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39" name="Image" descr="Image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742" y="7158930"/>
              <a:ext cx="1012714" cy="1012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40" name="Image" descr="Image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211" y="5847184"/>
              <a:ext cx="877764" cy="87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41" name="Image" descr="Image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505" y="3874160"/>
              <a:ext cx="890012" cy="89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42" name="Image" descr="Image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042" y="2737247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0543" name="Image" descr="Image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844" y="7399285"/>
              <a:ext cx="1270001" cy="127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594538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73399"/>
            <a:ext cx="9144000" cy="511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4"/>
          <p:cNvSpPr txBox="1">
            <a:spLocks noGrp="1"/>
          </p:cNvSpPr>
          <p:nvPr>
            <p:ph type="title"/>
          </p:nvPr>
        </p:nvSpPr>
        <p:spPr>
          <a:xfrm>
            <a:off x="2416969" y="431974"/>
            <a:ext cx="7358063" cy="906363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b="1" dirty="0">
                <a:solidFill>
                  <a:srgbClr val="003B5D"/>
                </a:solidFill>
                <a:latin typeface="+mj-lt"/>
              </a:rPr>
              <a:t>Spread?</a:t>
            </a:r>
          </a:p>
        </p:txBody>
      </p:sp>
    </p:spTree>
    <p:extLst>
      <p:ext uri="{BB962C8B-B14F-4D97-AF65-F5344CB8AC3E}">
        <p14:creationId xmlns:p14="http://schemas.microsoft.com/office/powerpoint/2010/main" val="15342174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TextBox 6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797" y="1455539"/>
            <a:ext cx="7304484" cy="497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ffectiveness"/>
          <p:cNvSpPr txBox="1">
            <a:spLocks/>
          </p:cNvSpPr>
          <p:nvPr/>
        </p:nvSpPr>
        <p:spPr bwMode="auto">
          <a:xfrm>
            <a:off x="2217167" y="-14511"/>
            <a:ext cx="7804547" cy="1518048"/>
          </a:xfrm>
          <a:prstGeom prst="rect">
            <a:avLst/>
          </a:prstGeom>
          <a:noFill/>
          <a:ln>
            <a:noFill/>
          </a:ln>
        </p:spPr>
        <p:txBody>
          <a:bodyPr lIns="35719" tIns="35719" rIns="35719" bIns="35719" anchor="ctr"/>
          <a:lstStyle>
            <a:lvl1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B0604020202020204" pitchFamily="34" charset="0"/>
              </a:defRPr>
            </a:lvl1pPr>
            <a:lvl2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B0604020202020204" pitchFamily="34" charset="0"/>
              </a:defRPr>
            </a:lvl2pPr>
            <a:lvl3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B0604020202020204" pitchFamily="34" charset="0"/>
              </a:defRPr>
            </a:lvl3pPr>
            <a:lvl4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B0604020202020204" pitchFamily="34" charset="0"/>
              </a:defRPr>
            </a:lvl4pPr>
            <a:lvl5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 panose="020B0604020202020204" pitchFamily="34" charset="0"/>
              </a:defRPr>
            </a:lvl5pPr>
            <a:lvl6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defTabSz="410751" eaLnBrk="1" hangingPunct="1">
              <a:defRPr/>
            </a:pPr>
            <a:r>
              <a:rPr lang="en-US" altLang="en-US" sz="5625" kern="0" dirty="0">
                <a:latin typeface="Helvetica Neue Medium"/>
              </a:rPr>
              <a:t>Virtual Beds</a:t>
            </a:r>
          </a:p>
        </p:txBody>
      </p:sp>
      <p:grpSp>
        <p:nvGrpSpPr>
          <p:cNvPr id="22532" name="Group"/>
          <p:cNvGrpSpPr>
            <a:grpSpLocks/>
          </p:cNvGrpSpPr>
          <p:nvPr/>
        </p:nvGrpSpPr>
        <p:grpSpPr bwMode="auto">
          <a:xfrm>
            <a:off x="6123905" y="1736824"/>
            <a:ext cx="3365376" cy="3220269"/>
            <a:chOff x="0" y="1"/>
            <a:chExt cx="8208826" cy="8967092"/>
          </a:xfrm>
        </p:grpSpPr>
        <p:pic>
          <p:nvPicPr>
            <p:cNvPr id="22533" name="Image" descr="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077" y="4465960"/>
              <a:ext cx="613420" cy="61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34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9206" y="5352604"/>
              <a:ext cx="1043609" cy="1043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35" name="Image" descr="Ima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483" y="6160591"/>
              <a:ext cx="1142015" cy="114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36" name="Image" descr="Imag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231" y="3848101"/>
              <a:ext cx="1270001" cy="126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37" name="Image" descr="Imag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905" y="3459191"/>
              <a:ext cx="475705" cy="47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38" name="Image" descr="Image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690" y="5508569"/>
              <a:ext cx="1018480" cy="101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39" name="Image" descr="Image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359" y="561553"/>
              <a:ext cx="877764" cy="87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40" name="Image" descr="Image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460" y="1458169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41" name="Image" descr="Image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1575" y="2293919"/>
              <a:ext cx="1018482" cy="1018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42" name="Image" descr="Image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3259" y="1856390"/>
              <a:ext cx="740805" cy="740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43" name="Image" descr="Image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915" y="2565958"/>
              <a:ext cx="845617" cy="845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44" name="Image" descr="Image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39" y="4137669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45" name="Image" descr="Image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607" y="4368749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46" name="Image" descr="Image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9510" y="6000253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47" name="Image" descr="Image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7759" y="7444208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48" name="Image" descr="Image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17" y="3973611"/>
              <a:ext cx="1598117" cy="1598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49" name="Image" descr="Image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588" y="3149537"/>
              <a:ext cx="785615" cy="78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50" name="Image" descr="Image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9301" y="5136824"/>
              <a:ext cx="845617" cy="845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51" name="Image" descr="Image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4942" y="6547594"/>
              <a:ext cx="877764" cy="87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52" name="Image" descr="Image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3679" y="2973617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53" name="Image" descr="Image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731" y="1849685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54" name="Image" descr="Image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567" y="4115805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55" name="Image" descr="Image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73" y="6377210"/>
              <a:ext cx="836762" cy="836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56" name="Image" descr="Image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798" y="1"/>
              <a:ext cx="1270001" cy="126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57" name="Image" descr="Image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30" y="6452939"/>
              <a:ext cx="1504801" cy="15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58" name="Image" descr="Image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95" y="5511279"/>
              <a:ext cx="769517" cy="769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59" name="Image" descr="Image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628" y="7732227"/>
              <a:ext cx="999010" cy="99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60" name="Image" descr="Image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531" y="3471345"/>
              <a:ext cx="860699" cy="86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61" name="Image" descr="Image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0332" y="1437419"/>
              <a:ext cx="999010" cy="99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62" name="Image" descr="Image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147" y="6188844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63" name="Image" descr="Image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0399" y="6568194"/>
              <a:ext cx="760265" cy="760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64" name="Image" descr="Image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901" y="57896"/>
              <a:ext cx="1142015" cy="114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65" name="Image" descr="Image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943" y="1198774"/>
              <a:ext cx="593937" cy="59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66" name="Image" descr="Image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825" y="5258743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67" name="Image" descr="Image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093" y="6224647"/>
              <a:ext cx="492752" cy="492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68" name="Image" descr="Image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9548" y="2050046"/>
              <a:ext cx="1142015" cy="114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69" name="Image" descr="Image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899" y="3272473"/>
              <a:ext cx="919694" cy="91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70" name="Image" descr="Image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46" y="7310387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71" name="Image" descr="Image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739" y="1184338"/>
              <a:ext cx="860699" cy="86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72" name="Image" descr="Image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351" y="7444208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73" name="Image" descr="Image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14" y="3082479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74" name="Image" descr="Image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8676" y="5059485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75" name="Image" descr="Image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8650" y="4368749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76" name="Image" descr="Image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597" y="3541848"/>
              <a:ext cx="1018482" cy="1018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77" name="Image" descr="Image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860" y="5700016"/>
              <a:ext cx="593935" cy="59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78" name="Image" descr="Image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187" y="5544554"/>
              <a:ext cx="593937" cy="593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79" name="Image" descr="Image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937" y="5968565"/>
              <a:ext cx="332322" cy="33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80" name="Image" descr="Image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831" y="5204593"/>
              <a:ext cx="635001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81" name="Image" descr="Image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3389" y="1328043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82" name="Image" descr="Image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84386">
              <a:off x="4658015" y="813753"/>
              <a:ext cx="1017265" cy="101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83" name="Image" descr="Image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3617"/>
              <a:ext cx="1270000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84" name="Image" descr="Image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829" y="2353767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85" name="Image" descr="Image"/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666" y="2650747"/>
              <a:ext cx="836763" cy="83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86" name="Image" descr="Image"/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0900" y="7697092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87" name="Image" descr="Image"/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742" y="7158930"/>
              <a:ext cx="1012714" cy="1012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88" name="Image" descr="Image"/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211" y="5847184"/>
              <a:ext cx="877764" cy="877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89" name="Image" descr="Image"/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505" y="3874160"/>
              <a:ext cx="890012" cy="890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90" name="Image" descr="Image"/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042" y="2737247"/>
              <a:ext cx="1270001" cy="127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2591" name="Image" descr="Image"/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844" y="7399285"/>
              <a:ext cx="1270001" cy="127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443434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7799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inimalist Presentation">
      <a:dk1>
        <a:sysClr val="windowText" lastClr="000000"/>
      </a:dk1>
      <a:lt1>
        <a:sysClr val="window" lastClr="FFFFFF"/>
      </a:lt1>
      <a:dk2>
        <a:srgbClr val="ABABAB"/>
      </a:dk2>
      <a:lt2>
        <a:srgbClr val="F2F1EE"/>
      </a:lt2>
      <a:accent1>
        <a:srgbClr val="D8D2CD"/>
      </a:accent1>
      <a:accent2>
        <a:srgbClr val="C0C9C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Biome Light"/>
        <a:ea typeface=""/>
        <a:cs typeface=""/>
      </a:majorFont>
      <a:minorFont>
        <a:latin typeface="Biom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color presentation_Win32_LW_v2.potx" id="{B7F4C684-7BE5-4BD8-BEBE-7F207A45F474}" vid="{9091DE1E-F617-4C59-950B-F96736B889D9}"/>
    </a:ext>
  </a:extLst>
</a:theme>
</file>

<file path=ppt/theme/theme3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4.xml><?xml version="1.0" encoding="utf-8"?>
<a:theme xmlns:a="http://schemas.openxmlformats.org/drawingml/2006/main" name="1_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5.xml><?xml version="1.0" encoding="utf-8"?>
<a:theme xmlns:a="http://schemas.openxmlformats.org/drawingml/2006/main" name="2_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6.xml><?xml version="1.0" encoding="utf-8"?>
<a:theme xmlns:a="http://schemas.openxmlformats.org/drawingml/2006/main" name="3_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7.xml><?xml version="1.0" encoding="utf-8"?>
<a:theme xmlns:a="http://schemas.openxmlformats.org/drawingml/2006/main" name="4_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8.xml><?xml version="1.0" encoding="utf-8"?>
<a:theme xmlns:a="http://schemas.openxmlformats.org/drawingml/2006/main" name="5_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9.xml><?xml version="1.0" encoding="utf-8"?>
<a:theme xmlns:a="http://schemas.openxmlformats.org/drawingml/2006/main" name="6_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53D26341A57B383EE0540010E0463CCA" version="1.0.0">
  <systemFields>
    <field name="Objective-Id">
      <value order="0">A38425529</value>
    </field>
    <field name="Objective-Title">
      <value order="0">2022 - NHS Scotland Event - Governance - Presentation Title Slide - Final</value>
    </field>
    <field name="Objective-Description">
      <value order="0"/>
    </field>
    <field name="Objective-CreationStamp">
      <value order="0">2022-06-07T14:12:36Z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2022-06-07T14:13:13Z</value>
    </field>
    <field name="Objective-Owner">
      <value order="0">Ramage, Emily E (U445885)</value>
    </field>
    <field name="Objective-Path">
      <value order="0">Objective Global Folder:SG File Plan:Health, nutrition and care:National Health Service (NHS):General:Casework: National Health Service (NHS) - general:DG Health - Business Management and Support: Communications: NHS Scotland Event 2022: 2021-2026</value>
    </field>
    <field name="Objective-Parent">
      <value order="0">DG Health - Business Management and Support: Communications: NHS Scotland Event 2022: 2021-2026</value>
    </field>
    <field name="Objective-State">
      <value order="0">Being Drafted</value>
    </field>
    <field name="Objective-VersionId">
      <value order="0">vA56886902</value>
    </field>
    <field name="Objective-Version">
      <value order="0">0.1</value>
    </field>
    <field name="Objective-VersionNumber">
      <value order="0">1</value>
    </field>
    <field name="Objective-VersionComment">
      <value order="0">First version</value>
    </field>
    <field name="Objective-FileNumber">
      <value order="0">PROJ/46489</value>
    </field>
    <field name="Objective-Classification">
      <value order="0">OFFICIAL</value>
    </field>
    <field name="Objective-Caveats">
      <value order="0">Caveat for access to SG Fileplan</value>
    </field>
  </systemFields>
  <catalogues>
    <catalogue name="Document Type Catalogue" type="type" ori="id:cA35">
      <field name="Objective-Date of Original">
        <value order="0"/>
      </field>
      <field name="Objective-Date Received">
        <value order="0"/>
      </field>
      <field name="Objective-SG Web Publication - Category">
        <value order="0"/>
      </field>
      <field name="Objective-SG Web Publication - Category 2 Classification">
        <value order="0"/>
      </field>
      <field name="Objective-Connect Creator">
        <value order="0"/>
      </field>
      <field name="Objective-Required Redaction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53D26341A57B383EE0540010E0463C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1528</TotalTime>
  <Words>2039</Words>
  <Application>Microsoft Office PowerPoint</Application>
  <PresentationFormat>Widescreen</PresentationFormat>
  <Paragraphs>440</Paragraphs>
  <Slides>56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56</vt:i4>
      </vt:variant>
    </vt:vector>
  </HeadingPairs>
  <TitlesOfParts>
    <vt:vector size="86" baseType="lpstr">
      <vt:lpstr>Arial</vt:lpstr>
      <vt:lpstr>Biome Light</vt:lpstr>
      <vt:lpstr>Calibri</vt:lpstr>
      <vt:lpstr>Calibri Light</vt:lpstr>
      <vt:lpstr>Courier New</vt:lpstr>
      <vt:lpstr>Franklin Gothic Book</vt:lpstr>
      <vt:lpstr>Gill Sans Light</vt:lpstr>
      <vt:lpstr>Helvetica Light</vt:lpstr>
      <vt:lpstr>Helvetica Neue</vt:lpstr>
      <vt:lpstr>Helvetica Neue Light</vt:lpstr>
      <vt:lpstr>Helvetica Neue Medium</vt:lpstr>
      <vt:lpstr>msgothic</vt:lpstr>
      <vt:lpstr>Office Theme</vt:lpstr>
      <vt:lpstr>1_Office Theme</vt:lpstr>
      <vt:lpstr>Crop</vt:lpstr>
      <vt:lpstr>1_Crop</vt:lpstr>
      <vt:lpstr>2_Crop</vt:lpstr>
      <vt:lpstr>3_Crop</vt:lpstr>
      <vt:lpstr>4_Crop</vt:lpstr>
      <vt:lpstr>5_Crop</vt:lpstr>
      <vt:lpstr>6_Crop</vt:lpstr>
      <vt:lpstr>7_Crop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Black</vt:lpstr>
      <vt:lpstr>Building Virtual Capacity for Resilience and Recovery - The Patient Will See You Now!</vt:lpstr>
      <vt:lpstr>Building Virtual Capacity for Resilience and Recovery - The Patient Will See You Now!</vt:lpstr>
      <vt:lpstr>Building Virtual Capacity for Resilience and Recovery - The Patient Will See You Now!</vt:lpstr>
      <vt:lpstr>PowerPoint Presentation</vt:lpstr>
      <vt:lpstr>PowerPoint Presentation</vt:lpstr>
      <vt:lpstr>PowerPoint Presentation</vt:lpstr>
      <vt:lpstr>PowerPoint Presentation</vt:lpstr>
      <vt:lpstr>Spread?</vt:lpstr>
      <vt:lpstr>PowerPoint Presentation</vt:lpstr>
      <vt:lpstr>PowerPoint Presentation</vt:lpstr>
      <vt:lpstr>Expanding Access to OPAT</vt:lpstr>
      <vt:lpstr>Expanding access to OPAT</vt:lpstr>
      <vt:lpstr>PowerPoint Presentation</vt:lpstr>
      <vt:lpstr>Demand for OPAT</vt:lpstr>
      <vt:lpstr>Community OPAT</vt:lpstr>
      <vt:lpstr>Milestone House Intermediate Care Unit</vt:lpstr>
      <vt:lpstr>Drivers of equity</vt:lpstr>
      <vt:lpstr>Patient assessment</vt:lpstr>
      <vt:lpstr>PowerPoint Presentation</vt:lpstr>
      <vt:lpstr>PowerPoint Presentation</vt:lpstr>
      <vt:lpstr>PowerPoint Presentation</vt:lpstr>
      <vt:lpstr>PowerPoint Presentation</vt:lpstr>
      <vt:lpstr>Secondary Care Inclusion health</vt:lpstr>
      <vt:lpstr>Secondary Care Inclusion health</vt:lpstr>
      <vt:lpstr>PowerPoint Presentation</vt:lpstr>
      <vt:lpstr>PowerPoint Presentation</vt:lpstr>
      <vt:lpstr>Take home points</vt:lpstr>
      <vt:lpstr>PowerPoint Presentation</vt:lpstr>
      <vt:lpstr>HOSPITAL AT HOME  - No boundaries</vt:lpstr>
      <vt:lpstr>Hospital  at home</vt:lpstr>
      <vt:lpstr>SET UP</vt:lpstr>
      <vt:lpstr>HaH-CORE DUTIES LIMITATIONS (NO LIMITATIONS)</vt:lpstr>
      <vt:lpstr>OPAT</vt:lpstr>
      <vt:lpstr>RESPIRATORY UNTAPPED POTENTIAL</vt:lpstr>
      <vt:lpstr>OUT OF THE BOX THINKING SUSTAINABILITY, PROBLEM SOLVING, INNOVATION</vt:lpstr>
      <vt:lpstr>SUCCESS?</vt:lpstr>
      <vt:lpstr>THANK YOU</vt:lpstr>
      <vt:lpstr>Building Virtual Capacity for Resilience and Recovery - The Patient Will See You Now!</vt:lpstr>
      <vt:lpstr>PowerPoint Presentation</vt:lpstr>
      <vt:lpstr>Admission Alternative and Admission Prevention</vt:lpstr>
      <vt:lpstr>Definitions</vt:lpstr>
      <vt:lpstr>COPD Bed Days in  NHS Greater Glasgow and Clyde</vt:lpstr>
      <vt:lpstr>Future Process</vt:lpstr>
      <vt:lpstr>Respiratory Ambulatory Services</vt:lpstr>
      <vt:lpstr>Hospital @ Home NHS Forth Valley experience</vt:lpstr>
      <vt:lpstr>The journey begins....</vt:lpstr>
      <vt:lpstr>The ask </vt:lpstr>
      <vt:lpstr>Hospital at Home</vt:lpstr>
      <vt:lpstr>Making it happen</vt:lpstr>
      <vt:lpstr>The nitty gritty </vt:lpstr>
      <vt:lpstr>PowerPoint Presentation</vt:lpstr>
      <vt:lpstr>Data</vt:lpstr>
      <vt:lpstr>PowerPoint Presentation</vt:lpstr>
      <vt:lpstr>Future</vt:lpstr>
      <vt:lpstr>Thank you</vt:lpstr>
      <vt:lpstr>Building Virtual Capacity for Resilience and Recovery - The Patient Will See You Now!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White</dc:creator>
  <cp:lastModifiedBy>Techs</cp:lastModifiedBy>
  <cp:revision>28</cp:revision>
  <dcterms:created xsi:type="dcterms:W3CDTF">2013-05-09T10:58:45Z</dcterms:created>
  <dcterms:modified xsi:type="dcterms:W3CDTF">2022-06-21T08:59:42Z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A38425529</vt:lpwstr>
  </property>
  <property fmtid="{D5CDD505-2E9C-101B-9397-08002B2CF9AE}" pid="4" name="Objective-Title">
    <vt:lpwstr>2022 - NHS Scotland Event - Governance - Presentation Title Slide - Final</vt:lpwstr>
  </property>
  <property fmtid="{D5CDD505-2E9C-101B-9397-08002B2CF9AE}" pid="5" name="Objective-Comment">
    <vt:lpwstr/>
  </property>
  <property fmtid="{D5CDD505-2E9C-101B-9397-08002B2CF9AE}" pid="6" name="Objective-CreationStamp">
    <vt:filetime>2022-06-07T14:13:12Z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2022-06-07T14:13:13Z</vt:filetime>
  </property>
  <property fmtid="{D5CDD505-2E9C-101B-9397-08002B2CF9AE}" pid="11" name="Objective-Owner">
    <vt:lpwstr>Ramage, Emily E (U445885)</vt:lpwstr>
  </property>
  <property fmtid="{D5CDD505-2E9C-101B-9397-08002B2CF9AE}" pid="12" name="Objective-Path">
    <vt:lpwstr>Objective Global Folder:SG File Plan:Health, nutrition and care:National Health Service (NHS):General:Casework: National Health Service (NHS) - general:DG Health - Business Management and Support: Communications: NHS Scotland Event 2022: 2021-2026:</vt:lpwstr>
  </property>
  <property fmtid="{D5CDD505-2E9C-101B-9397-08002B2CF9AE}" pid="13" name="Objective-Parent">
    <vt:lpwstr>DG Health - Business Management and Support: Communications: NHS Scotland Event 2022: 2021-2026</vt:lpwstr>
  </property>
  <property fmtid="{D5CDD505-2E9C-101B-9397-08002B2CF9AE}" pid="14" name="Objective-State">
    <vt:lpwstr>Being Drafted</vt:lpwstr>
  </property>
  <property fmtid="{D5CDD505-2E9C-101B-9397-08002B2CF9AE}" pid="15" name="Objective-Version">
    <vt:lpwstr>0.1</vt:lpwstr>
  </property>
  <property fmtid="{D5CDD505-2E9C-101B-9397-08002B2CF9AE}" pid="16" name="Objective-VersionNumber">
    <vt:r8>1</vt:r8>
  </property>
  <property fmtid="{D5CDD505-2E9C-101B-9397-08002B2CF9AE}" pid="17" name="Objective-VersionComment">
    <vt:lpwstr>First version</vt:lpwstr>
  </property>
  <property fmtid="{D5CDD505-2E9C-101B-9397-08002B2CF9AE}" pid="18" name="Objective-FileNumber">
    <vt:lpwstr/>
  </property>
  <property fmtid="{D5CDD505-2E9C-101B-9397-08002B2CF9AE}" pid="19" name="Objective-Classification">
    <vt:lpwstr>[Inherited - OFFICIAL]</vt:lpwstr>
  </property>
  <property fmtid="{D5CDD505-2E9C-101B-9397-08002B2CF9AE}" pid="20" name="Objective-Caveats">
    <vt:lpwstr/>
  </property>
  <property fmtid="{D5CDD505-2E9C-101B-9397-08002B2CF9AE}" pid="21" name="Objective-Date of Original [system]">
    <vt:lpwstr/>
  </property>
  <property fmtid="{D5CDD505-2E9C-101B-9397-08002B2CF9AE}" pid="22" name="Objective-Date Received [system]">
    <vt:lpwstr/>
  </property>
  <property fmtid="{D5CDD505-2E9C-101B-9397-08002B2CF9AE}" pid="23" name="Objective-SG Web Publication - Category [system]">
    <vt:lpwstr/>
  </property>
  <property fmtid="{D5CDD505-2E9C-101B-9397-08002B2CF9AE}" pid="24" name="Objective-SG Web Publication - Category 2 Classification [system]">
    <vt:lpwstr/>
  </property>
  <property fmtid="{D5CDD505-2E9C-101B-9397-08002B2CF9AE}" pid="25" name="Objective-Description">
    <vt:lpwstr/>
  </property>
  <property fmtid="{D5CDD505-2E9C-101B-9397-08002B2CF9AE}" pid="26" name="Objective-VersionId">
    <vt:lpwstr>vA56886902</vt:lpwstr>
  </property>
  <property fmtid="{D5CDD505-2E9C-101B-9397-08002B2CF9AE}" pid="27" name="Objective-Date of Original">
    <vt:lpwstr/>
  </property>
  <property fmtid="{D5CDD505-2E9C-101B-9397-08002B2CF9AE}" pid="28" name="Objective-Date Received">
    <vt:lpwstr/>
  </property>
  <property fmtid="{D5CDD505-2E9C-101B-9397-08002B2CF9AE}" pid="29" name="Objective-SG Web Publication - Category">
    <vt:lpwstr/>
  </property>
  <property fmtid="{D5CDD505-2E9C-101B-9397-08002B2CF9AE}" pid="30" name="Objective-SG Web Publication - Category 2 Classification">
    <vt:lpwstr/>
  </property>
  <property fmtid="{D5CDD505-2E9C-101B-9397-08002B2CF9AE}" pid="31" name="Objective-Connect Creator">
    <vt:lpwstr/>
  </property>
  <property fmtid="{D5CDD505-2E9C-101B-9397-08002B2CF9AE}" pid="32" name="Objective-Required Redaction">
    <vt:lpwstr/>
  </property>
</Properties>
</file>