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737" r:id="rId2"/>
    <p:sldId id="725" r:id="rId3"/>
    <p:sldId id="688" r:id="rId4"/>
    <p:sldId id="717" r:id="rId5"/>
    <p:sldId id="715" r:id="rId6"/>
    <p:sldId id="690" r:id="rId7"/>
    <p:sldId id="716" r:id="rId8"/>
    <p:sldId id="705" r:id="rId9"/>
    <p:sldId id="706" r:id="rId10"/>
    <p:sldId id="729" r:id="rId11"/>
    <p:sldId id="707" r:id="rId12"/>
    <p:sldId id="730" r:id="rId13"/>
    <p:sldId id="734" r:id="rId14"/>
    <p:sldId id="735" r:id="rId15"/>
    <p:sldId id="731" r:id="rId16"/>
    <p:sldId id="736" r:id="rId17"/>
    <p:sldId id="732" r:id="rId18"/>
    <p:sldId id="7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4" autoAdjust="0"/>
    <p:restoredTop sz="60705" autoAdjust="0"/>
  </p:normalViewPr>
  <p:slideViewPr>
    <p:cSldViewPr snapToGrid="0">
      <p:cViewPr varScale="1">
        <p:scale>
          <a:sx n="70" d="100"/>
          <a:sy n="70" d="100"/>
        </p:scale>
        <p:origin x="20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043E9-5D76-4B64-9F03-27C1A02C1C35}" type="doc">
      <dgm:prSet loTypeId="urn:microsoft.com/office/officeart/2005/8/layout/hList7" loCatId="list" qsTypeId="urn:microsoft.com/office/officeart/2005/8/quickstyle/simple1" qsCatId="simple" csTypeId="urn:microsoft.com/office/officeart/2005/8/colors/accent1_2" csCatId="accent1" phldr="1"/>
      <dgm:spPr/>
    </dgm:pt>
    <dgm:pt modelId="{4708432D-1B88-410D-9BD2-F242C050450D}">
      <dgm:prSet phldrT="[Text]"/>
      <dgm:spPr/>
      <dgm:t>
        <a:bodyPr/>
        <a:lstStyle/>
        <a:p>
          <a:r>
            <a:rPr lang="en-GB" dirty="0"/>
            <a:t>Engagement</a:t>
          </a:r>
        </a:p>
      </dgm:t>
    </dgm:pt>
    <dgm:pt modelId="{238D8F9B-3058-4ED1-BDC4-756A06BE8FF3}" type="parTrans" cxnId="{4A800A52-9B5A-4C02-B1D4-3665FAAE35E8}">
      <dgm:prSet/>
      <dgm:spPr/>
      <dgm:t>
        <a:bodyPr/>
        <a:lstStyle/>
        <a:p>
          <a:endParaRPr lang="en-GB"/>
        </a:p>
      </dgm:t>
    </dgm:pt>
    <dgm:pt modelId="{79572919-6421-4B31-A102-C2C4B24ECAA9}" type="sibTrans" cxnId="{4A800A52-9B5A-4C02-B1D4-3665FAAE35E8}">
      <dgm:prSet/>
      <dgm:spPr/>
      <dgm:t>
        <a:bodyPr/>
        <a:lstStyle/>
        <a:p>
          <a:endParaRPr lang="en-GB"/>
        </a:p>
      </dgm:t>
    </dgm:pt>
    <dgm:pt modelId="{1C304F73-24FC-4E74-9C80-9F17CF8E977A}">
      <dgm:prSet phldrT="[Text]"/>
      <dgm:spPr/>
      <dgm:t>
        <a:bodyPr/>
        <a:lstStyle/>
        <a:p>
          <a:r>
            <a:rPr lang="en-GB" dirty="0"/>
            <a:t>Events</a:t>
          </a:r>
        </a:p>
      </dgm:t>
    </dgm:pt>
    <dgm:pt modelId="{8E3ED7CB-B042-4643-B2C1-75FF3AEAC777}" type="parTrans" cxnId="{EF278734-B711-45A8-BA3B-94C686A696B8}">
      <dgm:prSet/>
      <dgm:spPr/>
      <dgm:t>
        <a:bodyPr/>
        <a:lstStyle/>
        <a:p>
          <a:endParaRPr lang="en-GB"/>
        </a:p>
      </dgm:t>
    </dgm:pt>
    <dgm:pt modelId="{961145B1-090A-442D-BDB2-2E7BADE195AD}" type="sibTrans" cxnId="{EF278734-B711-45A8-BA3B-94C686A696B8}">
      <dgm:prSet/>
      <dgm:spPr/>
      <dgm:t>
        <a:bodyPr/>
        <a:lstStyle/>
        <a:p>
          <a:endParaRPr lang="en-GB"/>
        </a:p>
      </dgm:t>
    </dgm:pt>
    <dgm:pt modelId="{27EEFCAE-6074-4FA2-9BDA-B1F181FA42BE}">
      <dgm:prSet phldrT="[Text]"/>
      <dgm:spPr/>
      <dgm:t>
        <a:bodyPr/>
        <a:lstStyle/>
        <a:p>
          <a:r>
            <a:rPr lang="en-GB" dirty="0"/>
            <a:t>Political lobbying</a:t>
          </a:r>
        </a:p>
      </dgm:t>
    </dgm:pt>
    <dgm:pt modelId="{79998CF0-48C8-4BAE-AEE4-B8F195F3ACD4}" type="parTrans" cxnId="{B588E45F-66B3-45ED-9C45-2C0711C94599}">
      <dgm:prSet/>
      <dgm:spPr/>
      <dgm:t>
        <a:bodyPr/>
        <a:lstStyle/>
        <a:p>
          <a:endParaRPr lang="en-GB"/>
        </a:p>
      </dgm:t>
    </dgm:pt>
    <dgm:pt modelId="{E5AF10D8-4517-4103-A818-D453E0AB5D2D}" type="sibTrans" cxnId="{B588E45F-66B3-45ED-9C45-2C0711C94599}">
      <dgm:prSet/>
      <dgm:spPr/>
      <dgm:t>
        <a:bodyPr/>
        <a:lstStyle/>
        <a:p>
          <a:endParaRPr lang="en-GB"/>
        </a:p>
      </dgm:t>
    </dgm:pt>
    <dgm:pt modelId="{B17FE119-4A58-46E8-AC8B-219EE2022F35}" type="pres">
      <dgm:prSet presAssocID="{9AE043E9-5D76-4B64-9F03-27C1A02C1C35}" presName="Name0" presStyleCnt="0">
        <dgm:presLayoutVars>
          <dgm:dir/>
          <dgm:resizeHandles val="exact"/>
        </dgm:presLayoutVars>
      </dgm:prSet>
      <dgm:spPr/>
    </dgm:pt>
    <dgm:pt modelId="{E6ABD246-F61C-4365-A9B1-DDB0C2BD4732}" type="pres">
      <dgm:prSet presAssocID="{9AE043E9-5D76-4B64-9F03-27C1A02C1C35}" presName="fgShape" presStyleLbl="fgShp" presStyleIdx="0" presStyleCnt="1"/>
      <dgm:spPr/>
    </dgm:pt>
    <dgm:pt modelId="{56F4BFD8-40A1-48B2-BE8A-3021FFEFB2DF}" type="pres">
      <dgm:prSet presAssocID="{9AE043E9-5D76-4B64-9F03-27C1A02C1C35}" presName="linComp" presStyleCnt="0"/>
      <dgm:spPr/>
    </dgm:pt>
    <dgm:pt modelId="{0D5E84F9-AF39-4003-BE06-84343881FBD3}" type="pres">
      <dgm:prSet presAssocID="{4708432D-1B88-410D-9BD2-F242C050450D}" presName="compNode" presStyleCnt="0"/>
      <dgm:spPr/>
    </dgm:pt>
    <dgm:pt modelId="{3F3D4AB8-32A5-4067-B112-9CB5CDA1A49E}" type="pres">
      <dgm:prSet presAssocID="{4708432D-1B88-410D-9BD2-F242C050450D}" presName="bkgdShape" presStyleLbl="node1" presStyleIdx="0" presStyleCnt="3"/>
      <dgm:spPr/>
      <dgm:t>
        <a:bodyPr/>
        <a:lstStyle/>
        <a:p>
          <a:endParaRPr lang="en-US"/>
        </a:p>
      </dgm:t>
    </dgm:pt>
    <dgm:pt modelId="{16059144-D650-4BA4-849F-D7AC49BDF562}" type="pres">
      <dgm:prSet presAssocID="{4708432D-1B88-410D-9BD2-F242C050450D}" presName="nodeTx" presStyleLbl="node1" presStyleIdx="0" presStyleCnt="3">
        <dgm:presLayoutVars>
          <dgm:bulletEnabled val="1"/>
        </dgm:presLayoutVars>
      </dgm:prSet>
      <dgm:spPr/>
      <dgm:t>
        <a:bodyPr/>
        <a:lstStyle/>
        <a:p>
          <a:endParaRPr lang="en-US"/>
        </a:p>
      </dgm:t>
    </dgm:pt>
    <dgm:pt modelId="{EB867F7F-2B97-401B-B17E-2162AD2EAA90}" type="pres">
      <dgm:prSet presAssocID="{4708432D-1B88-410D-9BD2-F242C050450D}" presName="invisiNode" presStyleLbl="node1" presStyleIdx="0" presStyleCnt="3"/>
      <dgm:spPr/>
    </dgm:pt>
    <dgm:pt modelId="{92176514-00C3-46C4-958B-C2EEFD224916}" type="pres">
      <dgm:prSet presAssocID="{4708432D-1B88-410D-9BD2-F242C050450D}" presName="imagNode"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t="-1000" b="-1000"/>
          </a:stretch>
        </a:blipFill>
      </dgm:spPr>
    </dgm:pt>
    <dgm:pt modelId="{41940B47-91F6-4D98-9830-CD235E7DF9B8}" type="pres">
      <dgm:prSet presAssocID="{79572919-6421-4B31-A102-C2C4B24ECAA9}" presName="sibTrans" presStyleLbl="sibTrans2D1" presStyleIdx="0" presStyleCnt="0"/>
      <dgm:spPr/>
      <dgm:t>
        <a:bodyPr/>
        <a:lstStyle/>
        <a:p>
          <a:endParaRPr lang="en-US"/>
        </a:p>
      </dgm:t>
    </dgm:pt>
    <dgm:pt modelId="{9C6A7F3A-1BDF-42B7-BB1C-37DC1464A164}" type="pres">
      <dgm:prSet presAssocID="{1C304F73-24FC-4E74-9C80-9F17CF8E977A}" presName="compNode" presStyleCnt="0"/>
      <dgm:spPr/>
    </dgm:pt>
    <dgm:pt modelId="{89A4A97A-3CE3-492F-A362-EE26B0305E74}" type="pres">
      <dgm:prSet presAssocID="{1C304F73-24FC-4E74-9C80-9F17CF8E977A}" presName="bkgdShape" presStyleLbl="node1" presStyleIdx="1" presStyleCnt="3"/>
      <dgm:spPr/>
      <dgm:t>
        <a:bodyPr/>
        <a:lstStyle/>
        <a:p>
          <a:endParaRPr lang="en-US"/>
        </a:p>
      </dgm:t>
    </dgm:pt>
    <dgm:pt modelId="{7FFB538C-0D26-4A54-A028-BA8C23C12624}" type="pres">
      <dgm:prSet presAssocID="{1C304F73-24FC-4E74-9C80-9F17CF8E977A}" presName="nodeTx" presStyleLbl="node1" presStyleIdx="1" presStyleCnt="3">
        <dgm:presLayoutVars>
          <dgm:bulletEnabled val="1"/>
        </dgm:presLayoutVars>
      </dgm:prSet>
      <dgm:spPr/>
      <dgm:t>
        <a:bodyPr/>
        <a:lstStyle/>
        <a:p>
          <a:endParaRPr lang="en-US"/>
        </a:p>
      </dgm:t>
    </dgm:pt>
    <dgm:pt modelId="{A96B405B-A5C9-427E-8500-817F4E38CD6A}" type="pres">
      <dgm:prSet presAssocID="{1C304F73-24FC-4E74-9C80-9F17CF8E977A}" presName="invisiNode" presStyleLbl="node1" presStyleIdx="1" presStyleCnt="3"/>
      <dgm:spPr/>
    </dgm:pt>
    <dgm:pt modelId="{452D2B86-3FBB-4B1E-BA7F-F8451F62B4E2}" type="pres">
      <dgm:prSet presAssocID="{1C304F73-24FC-4E74-9C80-9F17CF8E977A}" presName="imagNode" presStyleLbl="fgImgPlace1" presStyleIdx="1" presStyleCnt="3" custLinFactNeighborX="0" custLinFactNeighborY="2141"/>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995" t="-1020" r="-1995" b="-16980"/>
          </a:stretch>
        </a:blipFill>
      </dgm:spPr>
    </dgm:pt>
    <dgm:pt modelId="{F3E86869-CC32-497B-A79C-A9DC193E8954}" type="pres">
      <dgm:prSet presAssocID="{961145B1-090A-442D-BDB2-2E7BADE195AD}" presName="sibTrans" presStyleLbl="sibTrans2D1" presStyleIdx="0" presStyleCnt="0"/>
      <dgm:spPr/>
      <dgm:t>
        <a:bodyPr/>
        <a:lstStyle/>
        <a:p>
          <a:endParaRPr lang="en-US"/>
        </a:p>
      </dgm:t>
    </dgm:pt>
    <dgm:pt modelId="{A75C8632-5113-4DB7-ABEC-F7036F0BF744}" type="pres">
      <dgm:prSet presAssocID="{27EEFCAE-6074-4FA2-9BDA-B1F181FA42BE}" presName="compNode" presStyleCnt="0"/>
      <dgm:spPr/>
    </dgm:pt>
    <dgm:pt modelId="{9B78F9AD-3EB5-4EE3-9579-2DC19A3A5195}" type="pres">
      <dgm:prSet presAssocID="{27EEFCAE-6074-4FA2-9BDA-B1F181FA42BE}" presName="bkgdShape" presStyleLbl="node1" presStyleIdx="2" presStyleCnt="3"/>
      <dgm:spPr/>
      <dgm:t>
        <a:bodyPr/>
        <a:lstStyle/>
        <a:p>
          <a:endParaRPr lang="en-US"/>
        </a:p>
      </dgm:t>
    </dgm:pt>
    <dgm:pt modelId="{17EFF726-E4BF-4B55-8801-AC1122083829}" type="pres">
      <dgm:prSet presAssocID="{27EEFCAE-6074-4FA2-9BDA-B1F181FA42BE}" presName="nodeTx" presStyleLbl="node1" presStyleIdx="2" presStyleCnt="3">
        <dgm:presLayoutVars>
          <dgm:bulletEnabled val="1"/>
        </dgm:presLayoutVars>
      </dgm:prSet>
      <dgm:spPr/>
      <dgm:t>
        <a:bodyPr/>
        <a:lstStyle/>
        <a:p>
          <a:endParaRPr lang="en-US"/>
        </a:p>
      </dgm:t>
    </dgm:pt>
    <dgm:pt modelId="{192256E7-41A3-49ED-90C8-EF90872AB23E}" type="pres">
      <dgm:prSet presAssocID="{27EEFCAE-6074-4FA2-9BDA-B1F181FA42BE}" presName="invisiNode" presStyleLbl="node1" presStyleIdx="2" presStyleCnt="3"/>
      <dgm:spPr/>
    </dgm:pt>
    <dgm:pt modelId="{C965045E-0749-4708-A521-33E4434C7994}" type="pres">
      <dgm:prSet presAssocID="{27EEFCAE-6074-4FA2-9BDA-B1F181FA42B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9F6A8B0A-F53B-4FD9-8FFD-7C42FA61530B}" type="presOf" srcId="{9AE043E9-5D76-4B64-9F03-27C1A02C1C35}" destId="{B17FE119-4A58-46E8-AC8B-219EE2022F35}" srcOrd="0" destOrd="0" presId="urn:microsoft.com/office/officeart/2005/8/layout/hList7"/>
    <dgm:cxn modelId="{EF278734-B711-45A8-BA3B-94C686A696B8}" srcId="{9AE043E9-5D76-4B64-9F03-27C1A02C1C35}" destId="{1C304F73-24FC-4E74-9C80-9F17CF8E977A}" srcOrd="1" destOrd="0" parTransId="{8E3ED7CB-B042-4643-B2C1-75FF3AEAC777}" sibTransId="{961145B1-090A-442D-BDB2-2E7BADE195AD}"/>
    <dgm:cxn modelId="{E11837BC-2466-4740-8F2D-898891C2EA42}" type="presOf" srcId="{1C304F73-24FC-4E74-9C80-9F17CF8E977A}" destId="{7FFB538C-0D26-4A54-A028-BA8C23C12624}" srcOrd="1" destOrd="0" presId="urn:microsoft.com/office/officeart/2005/8/layout/hList7"/>
    <dgm:cxn modelId="{3B327F44-322A-4B30-9494-6479F8920D2F}" type="presOf" srcId="{27EEFCAE-6074-4FA2-9BDA-B1F181FA42BE}" destId="{17EFF726-E4BF-4B55-8801-AC1122083829}" srcOrd="1" destOrd="0" presId="urn:microsoft.com/office/officeart/2005/8/layout/hList7"/>
    <dgm:cxn modelId="{B588E45F-66B3-45ED-9C45-2C0711C94599}" srcId="{9AE043E9-5D76-4B64-9F03-27C1A02C1C35}" destId="{27EEFCAE-6074-4FA2-9BDA-B1F181FA42BE}" srcOrd="2" destOrd="0" parTransId="{79998CF0-48C8-4BAE-AEE4-B8F195F3ACD4}" sibTransId="{E5AF10D8-4517-4103-A818-D453E0AB5D2D}"/>
    <dgm:cxn modelId="{4A800A52-9B5A-4C02-B1D4-3665FAAE35E8}" srcId="{9AE043E9-5D76-4B64-9F03-27C1A02C1C35}" destId="{4708432D-1B88-410D-9BD2-F242C050450D}" srcOrd="0" destOrd="0" parTransId="{238D8F9B-3058-4ED1-BDC4-756A06BE8FF3}" sibTransId="{79572919-6421-4B31-A102-C2C4B24ECAA9}"/>
    <dgm:cxn modelId="{992AE19C-F299-4E91-B0E6-737B2531A363}" type="presOf" srcId="{27EEFCAE-6074-4FA2-9BDA-B1F181FA42BE}" destId="{9B78F9AD-3EB5-4EE3-9579-2DC19A3A5195}" srcOrd="0" destOrd="0" presId="urn:microsoft.com/office/officeart/2005/8/layout/hList7"/>
    <dgm:cxn modelId="{84620E49-E74B-4F50-96B9-C6A39551D814}" type="presOf" srcId="{1C304F73-24FC-4E74-9C80-9F17CF8E977A}" destId="{89A4A97A-3CE3-492F-A362-EE26B0305E74}" srcOrd="0" destOrd="0" presId="urn:microsoft.com/office/officeart/2005/8/layout/hList7"/>
    <dgm:cxn modelId="{77DBB21F-2105-417E-BD44-A68790893FDB}" type="presOf" srcId="{4708432D-1B88-410D-9BD2-F242C050450D}" destId="{16059144-D650-4BA4-849F-D7AC49BDF562}" srcOrd="1" destOrd="0" presId="urn:microsoft.com/office/officeart/2005/8/layout/hList7"/>
    <dgm:cxn modelId="{042CD53B-7C21-45F3-AB7B-E96D4A1D6232}" type="presOf" srcId="{961145B1-090A-442D-BDB2-2E7BADE195AD}" destId="{F3E86869-CC32-497B-A79C-A9DC193E8954}" srcOrd="0" destOrd="0" presId="urn:microsoft.com/office/officeart/2005/8/layout/hList7"/>
    <dgm:cxn modelId="{B184E88E-85C4-4535-8CF1-237F9EFEB534}" type="presOf" srcId="{79572919-6421-4B31-A102-C2C4B24ECAA9}" destId="{41940B47-91F6-4D98-9830-CD235E7DF9B8}" srcOrd="0" destOrd="0" presId="urn:microsoft.com/office/officeart/2005/8/layout/hList7"/>
    <dgm:cxn modelId="{7ECB07FB-7265-4152-BF12-754148ADF98B}" type="presOf" srcId="{4708432D-1B88-410D-9BD2-F242C050450D}" destId="{3F3D4AB8-32A5-4067-B112-9CB5CDA1A49E}" srcOrd="0" destOrd="0" presId="urn:microsoft.com/office/officeart/2005/8/layout/hList7"/>
    <dgm:cxn modelId="{A103FF62-BF51-42C3-A6D6-E0E0A1962614}" type="presParOf" srcId="{B17FE119-4A58-46E8-AC8B-219EE2022F35}" destId="{E6ABD246-F61C-4365-A9B1-DDB0C2BD4732}" srcOrd="0" destOrd="0" presId="urn:microsoft.com/office/officeart/2005/8/layout/hList7"/>
    <dgm:cxn modelId="{C244BBBA-F669-4501-8979-59964C747886}" type="presParOf" srcId="{B17FE119-4A58-46E8-AC8B-219EE2022F35}" destId="{56F4BFD8-40A1-48B2-BE8A-3021FFEFB2DF}" srcOrd="1" destOrd="0" presId="urn:microsoft.com/office/officeart/2005/8/layout/hList7"/>
    <dgm:cxn modelId="{28DFAC93-EA8E-43EC-82B7-0BF9FD04F5A0}" type="presParOf" srcId="{56F4BFD8-40A1-48B2-BE8A-3021FFEFB2DF}" destId="{0D5E84F9-AF39-4003-BE06-84343881FBD3}" srcOrd="0" destOrd="0" presId="urn:microsoft.com/office/officeart/2005/8/layout/hList7"/>
    <dgm:cxn modelId="{6703B809-4643-40EA-805C-A60F26E1918B}" type="presParOf" srcId="{0D5E84F9-AF39-4003-BE06-84343881FBD3}" destId="{3F3D4AB8-32A5-4067-B112-9CB5CDA1A49E}" srcOrd="0" destOrd="0" presId="urn:microsoft.com/office/officeart/2005/8/layout/hList7"/>
    <dgm:cxn modelId="{2CFF7D18-96F0-4B3A-ABB1-ED9126EDD770}" type="presParOf" srcId="{0D5E84F9-AF39-4003-BE06-84343881FBD3}" destId="{16059144-D650-4BA4-849F-D7AC49BDF562}" srcOrd="1" destOrd="0" presId="urn:microsoft.com/office/officeart/2005/8/layout/hList7"/>
    <dgm:cxn modelId="{B9531D8E-7FEA-4EB2-8A85-2F9E49A62712}" type="presParOf" srcId="{0D5E84F9-AF39-4003-BE06-84343881FBD3}" destId="{EB867F7F-2B97-401B-B17E-2162AD2EAA90}" srcOrd="2" destOrd="0" presId="urn:microsoft.com/office/officeart/2005/8/layout/hList7"/>
    <dgm:cxn modelId="{17FDFF87-8A23-4FAB-9413-3BC16F9E86AC}" type="presParOf" srcId="{0D5E84F9-AF39-4003-BE06-84343881FBD3}" destId="{92176514-00C3-46C4-958B-C2EEFD224916}" srcOrd="3" destOrd="0" presId="urn:microsoft.com/office/officeart/2005/8/layout/hList7"/>
    <dgm:cxn modelId="{81186BC0-2483-43D3-A421-0B1483B55211}" type="presParOf" srcId="{56F4BFD8-40A1-48B2-BE8A-3021FFEFB2DF}" destId="{41940B47-91F6-4D98-9830-CD235E7DF9B8}" srcOrd="1" destOrd="0" presId="urn:microsoft.com/office/officeart/2005/8/layout/hList7"/>
    <dgm:cxn modelId="{F4B1AA84-39D7-48E1-AF7D-D930D743B597}" type="presParOf" srcId="{56F4BFD8-40A1-48B2-BE8A-3021FFEFB2DF}" destId="{9C6A7F3A-1BDF-42B7-BB1C-37DC1464A164}" srcOrd="2" destOrd="0" presId="urn:microsoft.com/office/officeart/2005/8/layout/hList7"/>
    <dgm:cxn modelId="{2C576951-282E-4947-99D8-20FD345FD9CA}" type="presParOf" srcId="{9C6A7F3A-1BDF-42B7-BB1C-37DC1464A164}" destId="{89A4A97A-3CE3-492F-A362-EE26B0305E74}" srcOrd="0" destOrd="0" presId="urn:microsoft.com/office/officeart/2005/8/layout/hList7"/>
    <dgm:cxn modelId="{965A41A9-1736-4B38-A957-291D64A5B7E4}" type="presParOf" srcId="{9C6A7F3A-1BDF-42B7-BB1C-37DC1464A164}" destId="{7FFB538C-0D26-4A54-A028-BA8C23C12624}" srcOrd="1" destOrd="0" presId="urn:microsoft.com/office/officeart/2005/8/layout/hList7"/>
    <dgm:cxn modelId="{08EF4060-D351-455F-B875-B83C1ACD9EE5}" type="presParOf" srcId="{9C6A7F3A-1BDF-42B7-BB1C-37DC1464A164}" destId="{A96B405B-A5C9-427E-8500-817F4E38CD6A}" srcOrd="2" destOrd="0" presId="urn:microsoft.com/office/officeart/2005/8/layout/hList7"/>
    <dgm:cxn modelId="{A2683C7A-36B1-4629-B391-8C3742917ECE}" type="presParOf" srcId="{9C6A7F3A-1BDF-42B7-BB1C-37DC1464A164}" destId="{452D2B86-3FBB-4B1E-BA7F-F8451F62B4E2}" srcOrd="3" destOrd="0" presId="urn:microsoft.com/office/officeart/2005/8/layout/hList7"/>
    <dgm:cxn modelId="{7928DA01-BFF4-45EB-BD61-13F997B79E2F}" type="presParOf" srcId="{56F4BFD8-40A1-48B2-BE8A-3021FFEFB2DF}" destId="{F3E86869-CC32-497B-A79C-A9DC193E8954}" srcOrd="3" destOrd="0" presId="urn:microsoft.com/office/officeart/2005/8/layout/hList7"/>
    <dgm:cxn modelId="{DA64B667-039D-412D-98A4-0D524D53F540}" type="presParOf" srcId="{56F4BFD8-40A1-48B2-BE8A-3021FFEFB2DF}" destId="{A75C8632-5113-4DB7-ABEC-F7036F0BF744}" srcOrd="4" destOrd="0" presId="urn:microsoft.com/office/officeart/2005/8/layout/hList7"/>
    <dgm:cxn modelId="{4DFB4E5B-A086-4AC0-ABEF-5486500E9450}" type="presParOf" srcId="{A75C8632-5113-4DB7-ABEC-F7036F0BF744}" destId="{9B78F9AD-3EB5-4EE3-9579-2DC19A3A5195}" srcOrd="0" destOrd="0" presId="urn:microsoft.com/office/officeart/2005/8/layout/hList7"/>
    <dgm:cxn modelId="{6D990900-60F0-4D62-AC34-9151C11713B9}" type="presParOf" srcId="{A75C8632-5113-4DB7-ABEC-F7036F0BF744}" destId="{17EFF726-E4BF-4B55-8801-AC1122083829}" srcOrd="1" destOrd="0" presId="urn:microsoft.com/office/officeart/2005/8/layout/hList7"/>
    <dgm:cxn modelId="{87E89976-515D-4D79-BF6A-E081211ED400}" type="presParOf" srcId="{A75C8632-5113-4DB7-ABEC-F7036F0BF744}" destId="{192256E7-41A3-49ED-90C8-EF90872AB23E}" srcOrd="2" destOrd="0" presId="urn:microsoft.com/office/officeart/2005/8/layout/hList7"/>
    <dgm:cxn modelId="{1415B476-0A0C-4B0E-88F8-C2F76BA83463}" type="presParOf" srcId="{A75C8632-5113-4DB7-ABEC-F7036F0BF744}" destId="{C965045E-0749-4708-A521-33E4434C799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F4047D-AD82-4BB1-890D-1483F547D9CC}"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en-US"/>
        </a:p>
      </dgm:t>
    </dgm:pt>
    <dgm:pt modelId="{0340E1C9-7881-416B-85BA-7A4C9B2E9151}">
      <dgm:prSet/>
      <dgm:spPr/>
      <dgm:t>
        <a:bodyPr/>
        <a:lstStyle/>
        <a:p>
          <a:r>
            <a:rPr lang="en-GB" dirty="0"/>
            <a:t>NHS Greater Glasgow and Clyde</a:t>
          </a:r>
          <a:endParaRPr lang="en-US" dirty="0"/>
        </a:p>
      </dgm:t>
    </dgm:pt>
    <dgm:pt modelId="{9EC31F8B-7F2C-4E62-92B7-641BB6DE6439}" type="parTrans" cxnId="{A624960E-3927-4A76-B977-0FA6053E7BB8}">
      <dgm:prSet/>
      <dgm:spPr/>
      <dgm:t>
        <a:bodyPr/>
        <a:lstStyle/>
        <a:p>
          <a:endParaRPr lang="en-US"/>
        </a:p>
      </dgm:t>
    </dgm:pt>
    <dgm:pt modelId="{F69402E6-5BD7-4861-B331-0D8A1B5D12C1}" type="sibTrans" cxnId="{A624960E-3927-4A76-B977-0FA6053E7BB8}">
      <dgm:prSet/>
      <dgm:spPr/>
      <dgm:t>
        <a:bodyPr/>
        <a:lstStyle/>
        <a:p>
          <a:endParaRPr lang="en-US"/>
        </a:p>
      </dgm:t>
    </dgm:pt>
    <dgm:pt modelId="{5E0C5BC2-4EC3-42CF-BFA5-68728CB5FBFE}">
      <dgm:prSet/>
      <dgm:spPr/>
      <dgm:t>
        <a:bodyPr/>
        <a:lstStyle/>
        <a:p>
          <a:r>
            <a:rPr lang="en-GB" dirty="0"/>
            <a:t>Pharmacist prescribing of antivirals for COVID-19 </a:t>
          </a:r>
          <a:endParaRPr lang="en-US" dirty="0"/>
        </a:p>
      </dgm:t>
    </dgm:pt>
    <dgm:pt modelId="{E42966B4-7B66-48CA-9F78-06E45B3E3EE8}" type="parTrans" cxnId="{AB8E77DC-D4C1-44A6-B200-1E2AAABFE6DB}">
      <dgm:prSet/>
      <dgm:spPr/>
      <dgm:t>
        <a:bodyPr/>
        <a:lstStyle/>
        <a:p>
          <a:endParaRPr lang="en-US"/>
        </a:p>
      </dgm:t>
    </dgm:pt>
    <dgm:pt modelId="{B6467078-02B6-4DCE-B374-40FE935A3D17}" type="sibTrans" cxnId="{AB8E77DC-D4C1-44A6-B200-1E2AAABFE6DB}">
      <dgm:prSet/>
      <dgm:spPr/>
      <dgm:t>
        <a:bodyPr/>
        <a:lstStyle/>
        <a:p>
          <a:endParaRPr lang="en-US"/>
        </a:p>
      </dgm:t>
    </dgm:pt>
    <dgm:pt modelId="{AF4E4D9A-2DC0-4071-80CE-B8C7DA688F20}" type="pres">
      <dgm:prSet presAssocID="{29F4047D-AD82-4BB1-890D-1483F547D9CC}" presName="hierChild1" presStyleCnt="0">
        <dgm:presLayoutVars>
          <dgm:orgChart val="1"/>
          <dgm:chPref val="1"/>
          <dgm:dir/>
          <dgm:animOne val="branch"/>
          <dgm:animLvl val="lvl"/>
          <dgm:resizeHandles/>
        </dgm:presLayoutVars>
      </dgm:prSet>
      <dgm:spPr/>
      <dgm:t>
        <a:bodyPr/>
        <a:lstStyle/>
        <a:p>
          <a:endParaRPr lang="en-US"/>
        </a:p>
      </dgm:t>
    </dgm:pt>
    <dgm:pt modelId="{18A494C1-66F8-44EE-9C81-989BC553D5C1}" type="pres">
      <dgm:prSet presAssocID="{0340E1C9-7881-416B-85BA-7A4C9B2E9151}" presName="hierRoot1" presStyleCnt="0">
        <dgm:presLayoutVars>
          <dgm:hierBranch val="init"/>
        </dgm:presLayoutVars>
      </dgm:prSet>
      <dgm:spPr/>
    </dgm:pt>
    <dgm:pt modelId="{0AD46CB2-C2A3-473A-857C-B76A9E35C561}" type="pres">
      <dgm:prSet presAssocID="{0340E1C9-7881-416B-85BA-7A4C9B2E9151}" presName="rootComposite1" presStyleCnt="0"/>
      <dgm:spPr/>
    </dgm:pt>
    <dgm:pt modelId="{9B06C1FE-8215-4899-8367-21E7DE85DDDB}" type="pres">
      <dgm:prSet presAssocID="{0340E1C9-7881-416B-85BA-7A4C9B2E9151}" presName="rootText1" presStyleLbl="node0" presStyleIdx="0" presStyleCnt="2">
        <dgm:presLayoutVars>
          <dgm:chPref val="3"/>
        </dgm:presLayoutVars>
      </dgm:prSet>
      <dgm:spPr/>
      <dgm:t>
        <a:bodyPr/>
        <a:lstStyle/>
        <a:p>
          <a:endParaRPr lang="en-US"/>
        </a:p>
      </dgm:t>
    </dgm:pt>
    <dgm:pt modelId="{BDF6B978-D24E-47A5-8D81-B343FE9BA90B}" type="pres">
      <dgm:prSet presAssocID="{0340E1C9-7881-416B-85BA-7A4C9B2E9151}" presName="rootConnector1" presStyleLbl="node1" presStyleIdx="0" presStyleCnt="0"/>
      <dgm:spPr/>
      <dgm:t>
        <a:bodyPr/>
        <a:lstStyle/>
        <a:p>
          <a:endParaRPr lang="en-US"/>
        </a:p>
      </dgm:t>
    </dgm:pt>
    <dgm:pt modelId="{3E18E9EB-C252-446B-879D-AE1FE9E917DA}" type="pres">
      <dgm:prSet presAssocID="{0340E1C9-7881-416B-85BA-7A4C9B2E9151}" presName="hierChild2" presStyleCnt="0"/>
      <dgm:spPr/>
    </dgm:pt>
    <dgm:pt modelId="{E915C864-6CC7-408A-952F-DDDF0A47445A}" type="pres">
      <dgm:prSet presAssocID="{0340E1C9-7881-416B-85BA-7A4C9B2E9151}" presName="hierChild3" presStyleCnt="0"/>
      <dgm:spPr/>
    </dgm:pt>
    <dgm:pt modelId="{1AE2647B-49B7-42E9-974E-3B5004505164}" type="pres">
      <dgm:prSet presAssocID="{5E0C5BC2-4EC3-42CF-BFA5-68728CB5FBFE}" presName="hierRoot1" presStyleCnt="0">
        <dgm:presLayoutVars>
          <dgm:hierBranch val="init"/>
        </dgm:presLayoutVars>
      </dgm:prSet>
      <dgm:spPr/>
    </dgm:pt>
    <dgm:pt modelId="{692949CE-A467-4C4E-9606-17F9AAA02B5E}" type="pres">
      <dgm:prSet presAssocID="{5E0C5BC2-4EC3-42CF-BFA5-68728CB5FBFE}" presName="rootComposite1" presStyleCnt="0"/>
      <dgm:spPr/>
    </dgm:pt>
    <dgm:pt modelId="{7F21C8B2-1ED1-443A-980D-1960D8519166}" type="pres">
      <dgm:prSet presAssocID="{5E0C5BC2-4EC3-42CF-BFA5-68728CB5FBFE}" presName="rootText1" presStyleLbl="node0" presStyleIdx="1" presStyleCnt="2">
        <dgm:presLayoutVars>
          <dgm:chPref val="3"/>
        </dgm:presLayoutVars>
      </dgm:prSet>
      <dgm:spPr/>
      <dgm:t>
        <a:bodyPr/>
        <a:lstStyle/>
        <a:p>
          <a:endParaRPr lang="en-US"/>
        </a:p>
      </dgm:t>
    </dgm:pt>
    <dgm:pt modelId="{091A94AD-A980-4A77-A691-32D63CEA81C9}" type="pres">
      <dgm:prSet presAssocID="{5E0C5BC2-4EC3-42CF-BFA5-68728CB5FBFE}" presName="rootConnector1" presStyleLbl="node1" presStyleIdx="0" presStyleCnt="0"/>
      <dgm:spPr/>
      <dgm:t>
        <a:bodyPr/>
        <a:lstStyle/>
        <a:p>
          <a:endParaRPr lang="en-US"/>
        </a:p>
      </dgm:t>
    </dgm:pt>
    <dgm:pt modelId="{1561267E-43A6-4350-B90F-6DCDA25B485C}" type="pres">
      <dgm:prSet presAssocID="{5E0C5BC2-4EC3-42CF-BFA5-68728CB5FBFE}" presName="hierChild2" presStyleCnt="0"/>
      <dgm:spPr/>
    </dgm:pt>
    <dgm:pt modelId="{795EF212-53A4-4046-8402-B37563D71E6E}" type="pres">
      <dgm:prSet presAssocID="{5E0C5BC2-4EC3-42CF-BFA5-68728CB5FBFE}" presName="hierChild3" presStyleCnt="0"/>
      <dgm:spPr/>
    </dgm:pt>
  </dgm:ptLst>
  <dgm:cxnLst>
    <dgm:cxn modelId="{F8662981-37BE-44E7-98A2-7E54F8D14C1A}" type="presOf" srcId="{0340E1C9-7881-416B-85BA-7A4C9B2E9151}" destId="{9B06C1FE-8215-4899-8367-21E7DE85DDDB}" srcOrd="0" destOrd="0" presId="urn:microsoft.com/office/officeart/2009/3/layout/HorizontalOrganizationChart"/>
    <dgm:cxn modelId="{9A786C4A-785B-40D0-B3CC-6214C6505381}" type="presOf" srcId="{5E0C5BC2-4EC3-42CF-BFA5-68728CB5FBFE}" destId="{7F21C8B2-1ED1-443A-980D-1960D8519166}" srcOrd="0" destOrd="0" presId="urn:microsoft.com/office/officeart/2009/3/layout/HorizontalOrganizationChart"/>
    <dgm:cxn modelId="{C7AD4385-CC97-4774-B86F-3E99F537022F}" type="presOf" srcId="{0340E1C9-7881-416B-85BA-7A4C9B2E9151}" destId="{BDF6B978-D24E-47A5-8D81-B343FE9BA90B}" srcOrd="1" destOrd="0" presId="urn:microsoft.com/office/officeart/2009/3/layout/HorizontalOrganizationChart"/>
    <dgm:cxn modelId="{736E7CDF-D11C-4408-A486-5DB537558D28}" type="presOf" srcId="{29F4047D-AD82-4BB1-890D-1483F547D9CC}" destId="{AF4E4D9A-2DC0-4071-80CE-B8C7DA688F20}" srcOrd="0" destOrd="0" presId="urn:microsoft.com/office/officeart/2009/3/layout/HorizontalOrganizationChart"/>
    <dgm:cxn modelId="{A624960E-3927-4A76-B977-0FA6053E7BB8}" srcId="{29F4047D-AD82-4BB1-890D-1483F547D9CC}" destId="{0340E1C9-7881-416B-85BA-7A4C9B2E9151}" srcOrd="0" destOrd="0" parTransId="{9EC31F8B-7F2C-4E62-92B7-641BB6DE6439}" sibTransId="{F69402E6-5BD7-4861-B331-0D8A1B5D12C1}"/>
    <dgm:cxn modelId="{83233A2F-01A1-4A53-9364-5FC254AFCF92}" type="presOf" srcId="{5E0C5BC2-4EC3-42CF-BFA5-68728CB5FBFE}" destId="{091A94AD-A980-4A77-A691-32D63CEA81C9}" srcOrd="1" destOrd="0" presId="urn:microsoft.com/office/officeart/2009/3/layout/HorizontalOrganizationChart"/>
    <dgm:cxn modelId="{AB8E77DC-D4C1-44A6-B200-1E2AAABFE6DB}" srcId="{29F4047D-AD82-4BB1-890D-1483F547D9CC}" destId="{5E0C5BC2-4EC3-42CF-BFA5-68728CB5FBFE}" srcOrd="1" destOrd="0" parTransId="{E42966B4-7B66-48CA-9F78-06E45B3E3EE8}" sibTransId="{B6467078-02B6-4DCE-B374-40FE935A3D17}"/>
    <dgm:cxn modelId="{133E6A86-725D-4904-A98B-937E42B279C5}" type="presParOf" srcId="{AF4E4D9A-2DC0-4071-80CE-B8C7DA688F20}" destId="{18A494C1-66F8-44EE-9C81-989BC553D5C1}" srcOrd="0" destOrd="0" presId="urn:microsoft.com/office/officeart/2009/3/layout/HorizontalOrganizationChart"/>
    <dgm:cxn modelId="{BB17E3A3-B54B-4841-BED9-11B400969384}" type="presParOf" srcId="{18A494C1-66F8-44EE-9C81-989BC553D5C1}" destId="{0AD46CB2-C2A3-473A-857C-B76A9E35C561}" srcOrd="0" destOrd="0" presId="urn:microsoft.com/office/officeart/2009/3/layout/HorizontalOrganizationChart"/>
    <dgm:cxn modelId="{4DF760F4-932D-4E1F-99E8-CD826A1FFA9E}" type="presParOf" srcId="{0AD46CB2-C2A3-473A-857C-B76A9E35C561}" destId="{9B06C1FE-8215-4899-8367-21E7DE85DDDB}" srcOrd="0" destOrd="0" presId="urn:microsoft.com/office/officeart/2009/3/layout/HorizontalOrganizationChart"/>
    <dgm:cxn modelId="{001F7864-0737-49C2-BB20-FB3923AA5D15}" type="presParOf" srcId="{0AD46CB2-C2A3-473A-857C-B76A9E35C561}" destId="{BDF6B978-D24E-47A5-8D81-B343FE9BA90B}" srcOrd="1" destOrd="0" presId="urn:microsoft.com/office/officeart/2009/3/layout/HorizontalOrganizationChart"/>
    <dgm:cxn modelId="{79E83269-D569-4B7B-A79E-310778A37BFC}" type="presParOf" srcId="{18A494C1-66F8-44EE-9C81-989BC553D5C1}" destId="{3E18E9EB-C252-446B-879D-AE1FE9E917DA}" srcOrd="1" destOrd="0" presId="urn:microsoft.com/office/officeart/2009/3/layout/HorizontalOrganizationChart"/>
    <dgm:cxn modelId="{4EAA6F5D-AEBB-449F-9983-4C9BD3F50C07}" type="presParOf" srcId="{18A494C1-66F8-44EE-9C81-989BC553D5C1}" destId="{E915C864-6CC7-408A-952F-DDDF0A47445A}" srcOrd="2" destOrd="0" presId="urn:microsoft.com/office/officeart/2009/3/layout/HorizontalOrganizationChart"/>
    <dgm:cxn modelId="{B5F21522-82C9-4759-8A17-9D5255361EF7}" type="presParOf" srcId="{AF4E4D9A-2DC0-4071-80CE-B8C7DA688F20}" destId="{1AE2647B-49B7-42E9-974E-3B5004505164}" srcOrd="1" destOrd="0" presId="urn:microsoft.com/office/officeart/2009/3/layout/HorizontalOrganizationChart"/>
    <dgm:cxn modelId="{C645533F-8478-4CE9-BD4C-65E1AA8406F6}" type="presParOf" srcId="{1AE2647B-49B7-42E9-974E-3B5004505164}" destId="{692949CE-A467-4C4E-9606-17F9AAA02B5E}" srcOrd="0" destOrd="0" presId="urn:microsoft.com/office/officeart/2009/3/layout/HorizontalOrganizationChart"/>
    <dgm:cxn modelId="{9C3F920A-D1A7-45F9-AB1D-0DD30DBC03A6}" type="presParOf" srcId="{692949CE-A467-4C4E-9606-17F9AAA02B5E}" destId="{7F21C8B2-1ED1-443A-980D-1960D8519166}" srcOrd="0" destOrd="0" presId="urn:microsoft.com/office/officeart/2009/3/layout/HorizontalOrganizationChart"/>
    <dgm:cxn modelId="{AAB39010-E9AA-4D71-A9EC-921C30B2CEE0}" type="presParOf" srcId="{692949CE-A467-4C4E-9606-17F9AAA02B5E}" destId="{091A94AD-A980-4A77-A691-32D63CEA81C9}" srcOrd="1" destOrd="0" presId="urn:microsoft.com/office/officeart/2009/3/layout/HorizontalOrganizationChart"/>
    <dgm:cxn modelId="{CD188DAA-2865-4BEF-B4BD-334D911CDFFB}" type="presParOf" srcId="{1AE2647B-49B7-42E9-974E-3B5004505164}" destId="{1561267E-43A6-4350-B90F-6DCDA25B485C}" srcOrd="1" destOrd="0" presId="urn:microsoft.com/office/officeart/2009/3/layout/HorizontalOrganizationChart"/>
    <dgm:cxn modelId="{9AC7A96A-04D9-4734-8E2F-8A0B15D52EF4}" type="presParOf" srcId="{1AE2647B-49B7-42E9-974E-3B5004505164}" destId="{795EF212-53A4-4046-8402-B37563D71E6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4047D-AD82-4BB1-890D-1483F547D9CC}"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en-US"/>
        </a:p>
      </dgm:t>
    </dgm:pt>
    <dgm:pt modelId="{0340E1C9-7881-416B-85BA-7A4C9B2E9151}">
      <dgm:prSet/>
      <dgm:spPr/>
      <dgm:t>
        <a:bodyPr/>
        <a:lstStyle/>
        <a:p>
          <a:r>
            <a:rPr lang="en-GB" dirty="0"/>
            <a:t>NHS Highland</a:t>
          </a:r>
          <a:endParaRPr lang="en-US" dirty="0"/>
        </a:p>
      </dgm:t>
    </dgm:pt>
    <dgm:pt modelId="{9EC31F8B-7F2C-4E62-92B7-641BB6DE6439}" type="parTrans" cxnId="{A624960E-3927-4A76-B977-0FA6053E7BB8}">
      <dgm:prSet/>
      <dgm:spPr/>
      <dgm:t>
        <a:bodyPr/>
        <a:lstStyle/>
        <a:p>
          <a:endParaRPr lang="en-US"/>
        </a:p>
      </dgm:t>
    </dgm:pt>
    <dgm:pt modelId="{F69402E6-5BD7-4861-B331-0D8A1B5D12C1}" type="sibTrans" cxnId="{A624960E-3927-4A76-B977-0FA6053E7BB8}">
      <dgm:prSet/>
      <dgm:spPr/>
      <dgm:t>
        <a:bodyPr/>
        <a:lstStyle/>
        <a:p>
          <a:endParaRPr lang="en-US"/>
        </a:p>
      </dgm:t>
    </dgm:pt>
    <dgm:pt modelId="{5E0C5BC2-4EC3-42CF-BFA5-68728CB5FBFE}">
      <dgm:prSet/>
      <dgm:spPr/>
      <dgm:t>
        <a:bodyPr/>
        <a:lstStyle/>
        <a:p>
          <a:r>
            <a:rPr lang="en-GB" dirty="0"/>
            <a:t>Pharmacist independent prescribing in community pharmacy </a:t>
          </a:r>
          <a:endParaRPr lang="en-US" dirty="0"/>
        </a:p>
      </dgm:t>
    </dgm:pt>
    <dgm:pt modelId="{E42966B4-7B66-48CA-9F78-06E45B3E3EE8}" type="parTrans" cxnId="{AB8E77DC-D4C1-44A6-B200-1E2AAABFE6DB}">
      <dgm:prSet/>
      <dgm:spPr/>
      <dgm:t>
        <a:bodyPr/>
        <a:lstStyle/>
        <a:p>
          <a:endParaRPr lang="en-US"/>
        </a:p>
      </dgm:t>
    </dgm:pt>
    <dgm:pt modelId="{B6467078-02B6-4DCE-B374-40FE935A3D17}" type="sibTrans" cxnId="{AB8E77DC-D4C1-44A6-B200-1E2AAABFE6DB}">
      <dgm:prSet/>
      <dgm:spPr/>
      <dgm:t>
        <a:bodyPr/>
        <a:lstStyle/>
        <a:p>
          <a:endParaRPr lang="en-US"/>
        </a:p>
      </dgm:t>
    </dgm:pt>
    <dgm:pt modelId="{AF4E4D9A-2DC0-4071-80CE-B8C7DA688F20}" type="pres">
      <dgm:prSet presAssocID="{29F4047D-AD82-4BB1-890D-1483F547D9CC}" presName="hierChild1" presStyleCnt="0">
        <dgm:presLayoutVars>
          <dgm:orgChart val="1"/>
          <dgm:chPref val="1"/>
          <dgm:dir/>
          <dgm:animOne val="branch"/>
          <dgm:animLvl val="lvl"/>
          <dgm:resizeHandles/>
        </dgm:presLayoutVars>
      </dgm:prSet>
      <dgm:spPr/>
      <dgm:t>
        <a:bodyPr/>
        <a:lstStyle/>
        <a:p>
          <a:endParaRPr lang="en-US"/>
        </a:p>
      </dgm:t>
    </dgm:pt>
    <dgm:pt modelId="{18A494C1-66F8-44EE-9C81-989BC553D5C1}" type="pres">
      <dgm:prSet presAssocID="{0340E1C9-7881-416B-85BA-7A4C9B2E9151}" presName="hierRoot1" presStyleCnt="0">
        <dgm:presLayoutVars>
          <dgm:hierBranch val="init"/>
        </dgm:presLayoutVars>
      </dgm:prSet>
      <dgm:spPr/>
    </dgm:pt>
    <dgm:pt modelId="{0AD46CB2-C2A3-473A-857C-B76A9E35C561}" type="pres">
      <dgm:prSet presAssocID="{0340E1C9-7881-416B-85BA-7A4C9B2E9151}" presName="rootComposite1" presStyleCnt="0"/>
      <dgm:spPr/>
    </dgm:pt>
    <dgm:pt modelId="{9B06C1FE-8215-4899-8367-21E7DE85DDDB}" type="pres">
      <dgm:prSet presAssocID="{0340E1C9-7881-416B-85BA-7A4C9B2E9151}" presName="rootText1" presStyleLbl="node0" presStyleIdx="0" presStyleCnt="2">
        <dgm:presLayoutVars>
          <dgm:chPref val="3"/>
        </dgm:presLayoutVars>
      </dgm:prSet>
      <dgm:spPr/>
      <dgm:t>
        <a:bodyPr/>
        <a:lstStyle/>
        <a:p>
          <a:endParaRPr lang="en-US"/>
        </a:p>
      </dgm:t>
    </dgm:pt>
    <dgm:pt modelId="{BDF6B978-D24E-47A5-8D81-B343FE9BA90B}" type="pres">
      <dgm:prSet presAssocID="{0340E1C9-7881-416B-85BA-7A4C9B2E9151}" presName="rootConnector1" presStyleLbl="node1" presStyleIdx="0" presStyleCnt="0"/>
      <dgm:spPr/>
      <dgm:t>
        <a:bodyPr/>
        <a:lstStyle/>
        <a:p>
          <a:endParaRPr lang="en-US"/>
        </a:p>
      </dgm:t>
    </dgm:pt>
    <dgm:pt modelId="{3E18E9EB-C252-446B-879D-AE1FE9E917DA}" type="pres">
      <dgm:prSet presAssocID="{0340E1C9-7881-416B-85BA-7A4C9B2E9151}" presName="hierChild2" presStyleCnt="0"/>
      <dgm:spPr/>
    </dgm:pt>
    <dgm:pt modelId="{E915C864-6CC7-408A-952F-DDDF0A47445A}" type="pres">
      <dgm:prSet presAssocID="{0340E1C9-7881-416B-85BA-7A4C9B2E9151}" presName="hierChild3" presStyleCnt="0"/>
      <dgm:spPr/>
    </dgm:pt>
    <dgm:pt modelId="{1AE2647B-49B7-42E9-974E-3B5004505164}" type="pres">
      <dgm:prSet presAssocID="{5E0C5BC2-4EC3-42CF-BFA5-68728CB5FBFE}" presName="hierRoot1" presStyleCnt="0">
        <dgm:presLayoutVars>
          <dgm:hierBranch val="init"/>
        </dgm:presLayoutVars>
      </dgm:prSet>
      <dgm:spPr/>
    </dgm:pt>
    <dgm:pt modelId="{692949CE-A467-4C4E-9606-17F9AAA02B5E}" type="pres">
      <dgm:prSet presAssocID="{5E0C5BC2-4EC3-42CF-BFA5-68728CB5FBFE}" presName="rootComposite1" presStyleCnt="0"/>
      <dgm:spPr/>
    </dgm:pt>
    <dgm:pt modelId="{7F21C8B2-1ED1-443A-980D-1960D8519166}" type="pres">
      <dgm:prSet presAssocID="{5E0C5BC2-4EC3-42CF-BFA5-68728CB5FBFE}" presName="rootText1" presStyleLbl="node0" presStyleIdx="1" presStyleCnt="2">
        <dgm:presLayoutVars>
          <dgm:chPref val="3"/>
        </dgm:presLayoutVars>
      </dgm:prSet>
      <dgm:spPr/>
      <dgm:t>
        <a:bodyPr/>
        <a:lstStyle/>
        <a:p>
          <a:endParaRPr lang="en-US"/>
        </a:p>
      </dgm:t>
    </dgm:pt>
    <dgm:pt modelId="{091A94AD-A980-4A77-A691-32D63CEA81C9}" type="pres">
      <dgm:prSet presAssocID="{5E0C5BC2-4EC3-42CF-BFA5-68728CB5FBFE}" presName="rootConnector1" presStyleLbl="node1" presStyleIdx="0" presStyleCnt="0"/>
      <dgm:spPr/>
      <dgm:t>
        <a:bodyPr/>
        <a:lstStyle/>
        <a:p>
          <a:endParaRPr lang="en-US"/>
        </a:p>
      </dgm:t>
    </dgm:pt>
    <dgm:pt modelId="{1561267E-43A6-4350-B90F-6DCDA25B485C}" type="pres">
      <dgm:prSet presAssocID="{5E0C5BC2-4EC3-42CF-BFA5-68728CB5FBFE}" presName="hierChild2" presStyleCnt="0"/>
      <dgm:spPr/>
    </dgm:pt>
    <dgm:pt modelId="{795EF212-53A4-4046-8402-B37563D71E6E}" type="pres">
      <dgm:prSet presAssocID="{5E0C5BC2-4EC3-42CF-BFA5-68728CB5FBFE}" presName="hierChild3" presStyleCnt="0"/>
      <dgm:spPr/>
    </dgm:pt>
  </dgm:ptLst>
  <dgm:cxnLst>
    <dgm:cxn modelId="{F8662981-37BE-44E7-98A2-7E54F8D14C1A}" type="presOf" srcId="{0340E1C9-7881-416B-85BA-7A4C9B2E9151}" destId="{9B06C1FE-8215-4899-8367-21E7DE85DDDB}" srcOrd="0" destOrd="0" presId="urn:microsoft.com/office/officeart/2009/3/layout/HorizontalOrganizationChart"/>
    <dgm:cxn modelId="{9A786C4A-785B-40D0-B3CC-6214C6505381}" type="presOf" srcId="{5E0C5BC2-4EC3-42CF-BFA5-68728CB5FBFE}" destId="{7F21C8B2-1ED1-443A-980D-1960D8519166}" srcOrd="0" destOrd="0" presId="urn:microsoft.com/office/officeart/2009/3/layout/HorizontalOrganizationChart"/>
    <dgm:cxn modelId="{C7AD4385-CC97-4774-B86F-3E99F537022F}" type="presOf" srcId="{0340E1C9-7881-416B-85BA-7A4C9B2E9151}" destId="{BDF6B978-D24E-47A5-8D81-B343FE9BA90B}" srcOrd="1" destOrd="0" presId="urn:microsoft.com/office/officeart/2009/3/layout/HorizontalOrganizationChart"/>
    <dgm:cxn modelId="{736E7CDF-D11C-4408-A486-5DB537558D28}" type="presOf" srcId="{29F4047D-AD82-4BB1-890D-1483F547D9CC}" destId="{AF4E4D9A-2DC0-4071-80CE-B8C7DA688F20}" srcOrd="0" destOrd="0" presId="urn:microsoft.com/office/officeart/2009/3/layout/HorizontalOrganizationChart"/>
    <dgm:cxn modelId="{A624960E-3927-4A76-B977-0FA6053E7BB8}" srcId="{29F4047D-AD82-4BB1-890D-1483F547D9CC}" destId="{0340E1C9-7881-416B-85BA-7A4C9B2E9151}" srcOrd="0" destOrd="0" parTransId="{9EC31F8B-7F2C-4E62-92B7-641BB6DE6439}" sibTransId="{F69402E6-5BD7-4861-B331-0D8A1B5D12C1}"/>
    <dgm:cxn modelId="{83233A2F-01A1-4A53-9364-5FC254AFCF92}" type="presOf" srcId="{5E0C5BC2-4EC3-42CF-BFA5-68728CB5FBFE}" destId="{091A94AD-A980-4A77-A691-32D63CEA81C9}" srcOrd="1" destOrd="0" presId="urn:microsoft.com/office/officeart/2009/3/layout/HorizontalOrganizationChart"/>
    <dgm:cxn modelId="{AB8E77DC-D4C1-44A6-B200-1E2AAABFE6DB}" srcId="{29F4047D-AD82-4BB1-890D-1483F547D9CC}" destId="{5E0C5BC2-4EC3-42CF-BFA5-68728CB5FBFE}" srcOrd="1" destOrd="0" parTransId="{E42966B4-7B66-48CA-9F78-06E45B3E3EE8}" sibTransId="{B6467078-02B6-4DCE-B374-40FE935A3D17}"/>
    <dgm:cxn modelId="{133E6A86-725D-4904-A98B-937E42B279C5}" type="presParOf" srcId="{AF4E4D9A-2DC0-4071-80CE-B8C7DA688F20}" destId="{18A494C1-66F8-44EE-9C81-989BC553D5C1}" srcOrd="0" destOrd="0" presId="urn:microsoft.com/office/officeart/2009/3/layout/HorizontalOrganizationChart"/>
    <dgm:cxn modelId="{BB17E3A3-B54B-4841-BED9-11B400969384}" type="presParOf" srcId="{18A494C1-66F8-44EE-9C81-989BC553D5C1}" destId="{0AD46CB2-C2A3-473A-857C-B76A9E35C561}" srcOrd="0" destOrd="0" presId="urn:microsoft.com/office/officeart/2009/3/layout/HorizontalOrganizationChart"/>
    <dgm:cxn modelId="{4DF760F4-932D-4E1F-99E8-CD826A1FFA9E}" type="presParOf" srcId="{0AD46CB2-C2A3-473A-857C-B76A9E35C561}" destId="{9B06C1FE-8215-4899-8367-21E7DE85DDDB}" srcOrd="0" destOrd="0" presId="urn:microsoft.com/office/officeart/2009/3/layout/HorizontalOrganizationChart"/>
    <dgm:cxn modelId="{001F7864-0737-49C2-BB20-FB3923AA5D15}" type="presParOf" srcId="{0AD46CB2-C2A3-473A-857C-B76A9E35C561}" destId="{BDF6B978-D24E-47A5-8D81-B343FE9BA90B}" srcOrd="1" destOrd="0" presId="urn:microsoft.com/office/officeart/2009/3/layout/HorizontalOrganizationChart"/>
    <dgm:cxn modelId="{79E83269-D569-4B7B-A79E-310778A37BFC}" type="presParOf" srcId="{18A494C1-66F8-44EE-9C81-989BC553D5C1}" destId="{3E18E9EB-C252-446B-879D-AE1FE9E917DA}" srcOrd="1" destOrd="0" presId="urn:microsoft.com/office/officeart/2009/3/layout/HorizontalOrganizationChart"/>
    <dgm:cxn modelId="{4EAA6F5D-AEBB-449F-9983-4C9BD3F50C07}" type="presParOf" srcId="{18A494C1-66F8-44EE-9C81-989BC553D5C1}" destId="{E915C864-6CC7-408A-952F-DDDF0A47445A}" srcOrd="2" destOrd="0" presId="urn:microsoft.com/office/officeart/2009/3/layout/HorizontalOrganizationChart"/>
    <dgm:cxn modelId="{B5F21522-82C9-4759-8A17-9D5255361EF7}" type="presParOf" srcId="{AF4E4D9A-2DC0-4071-80CE-B8C7DA688F20}" destId="{1AE2647B-49B7-42E9-974E-3B5004505164}" srcOrd="1" destOrd="0" presId="urn:microsoft.com/office/officeart/2009/3/layout/HorizontalOrganizationChart"/>
    <dgm:cxn modelId="{C645533F-8478-4CE9-BD4C-65E1AA8406F6}" type="presParOf" srcId="{1AE2647B-49B7-42E9-974E-3B5004505164}" destId="{692949CE-A467-4C4E-9606-17F9AAA02B5E}" srcOrd="0" destOrd="0" presId="urn:microsoft.com/office/officeart/2009/3/layout/HorizontalOrganizationChart"/>
    <dgm:cxn modelId="{9C3F920A-D1A7-45F9-AB1D-0DD30DBC03A6}" type="presParOf" srcId="{692949CE-A467-4C4E-9606-17F9AAA02B5E}" destId="{7F21C8B2-1ED1-443A-980D-1960D8519166}" srcOrd="0" destOrd="0" presId="urn:microsoft.com/office/officeart/2009/3/layout/HorizontalOrganizationChart"/>
    <dgm:cxn modelId="{AAB39010-E9AA-4D71-A9EC-921C30B2CEE0}" type="presParOf" srcId="{692949CE-A467-4C4E-9606-17F9AAA02B5E}" destId="{091A94AD-A980-4A77-A691-32D63CEA81C9}" srcOrd="1" destOrd="0" presId="urn:microsoft.com/office/officeart/2009/3/layout/HorizontalOrganizationChart"/>
    <dgm:cxn modelId="{CD188DAA-2865-4BEF-B4BD-334D911CDFFB}" type="presParOf" srcId="{1AE2647B-49B7-42E9-974E-3B5004505164}" destId="{1561267E-43A6-4350-B90F-6DCDA25B485C}" srcOrd="1" destOrd="0" presId="urn:microsoft.com/office/officeart/2009/3/layout/HorizontalOrganizationChart"/>
    <dgm:cxn modelId="{9AC7A96A-04D9-4734-8E2F-8A0B15D52EF4}" type="presParOf" srcId="{1AE2647B-49B7-42E9-974E-3B5004505164}" destId="{795EF212-53A4-4046-8402-B37563D71E6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F4047D-AD82-4BB1-890D-1483F547D9CC}"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en-US"/>
        </a:p>
      </dgm:t>
    </dgm:pt>
    <dgm:pt modelId="{0340E1C9-7881-416B-85BA-7A4C9B2E9151}">
      <dgm:prSet/>
      <dgm:spPr/>
      <dgm:t>
        <a:bodyPr/>
        <a:lstStyle/>
        <a:p>
          <a:r>
            <a:rPr lang="en-GB" dirty="0"/>
            <a:t>NHS Tayside</a:t>
          </a:r>
          <a:endParaRPr lang="en-US" dirty="0"/>
        </a:p>
      </dgm:t>
    </dgm:pt>
    <dgm:pt modelId="{9EC31F8B-7F2C-4E62-92B7-641BB6DE6439}" type="parTrans" cxnId="{A624960E-3927-4A76-B977-0FA6053E7BB8}">
      <dgm:prSet/>
      <dgm:spPr/>
      <dgm:t>
        <a:bodyPr/>
        <a:lstStyle/>
        <a:p>
          <a:endParaRPr lang="en-US"/>
        </a:p>
      </dgm:t>
    </dgm:pt>
    <dgm:pt modelId="{F69402E6-5BD7-4861-B331-0D8A1B5D12C1}" type="sibTrans" cxnId="{A624960E-3927-4A76-B977-0FA6053E7BB8}">
      <dgm:prSet/>
      <dgm:spPr/>
      <dgm:t>
        <a:bodyPr/>
        <a:lstStyle/>
        <a:p>
          <a:endParaRPr lang="en-US"/>
        </a:p>
      </dgm:t>
    </dgm:pt>
    <dgm:pt modelId="{5E0C5BC2-4EC3-42CF-BFA5-68728CB5FBFE}">
      <dgm:prSet/>
      <dgm:spPr/>
      <dgm:t>
        <a:bodyPr/>
        <a:lstStyle/>
        <a:p>
          <a:r>
            <a:rPr lang="en-GB" dirty="0"/>
            <a:t>Specialist clinical pharmacist service in respiratory medicine</a:t>
          </a:r>
          <a:endParaRPr lang="en-US" dirty="0"/>
        </a:p>
      </dgm:t>
    </dgm:pt>
    <dgm:pt modelId="{E42966B4-7B66-48CA-9F78-06E45B3E3EE8}" type="parTrans" cxnId="{AB8E77DC-D4C1-44A6-B200-1E2AAABFE6DB}">
      <dgm:prSet/>
      <dgm:spPr/>
      <dgm:t>
        <a:bodyPr/>
        <a:lstStyle/>
        <a:p>
          <a:endParaRPr lang="en-US"/>
        </a:p>
      </dgm:t>
    </dgm:pt>
    <dgm:pt modelId="{B6467078-02B6-4DCE-B374-40FE935A3D17}" type="sibTrans" cxnId="{AB8E77DC-D4C1-44A6-B200-1E2AAABFE6DB}">
      <dgm:prSet/>
      <dgm:spPr/>
      <dgm:t>
        <a:bodyPr/>
        <a:lstStyle/>
        <a:p>
          <a:endParaRPr lang="en-US"/>
        </a:p>
      </dgm:t>
    </dgm:pt>
    <dgm:pt modelId="{AF4E4D9A-2DC0-4071-80CE-B8C7DA688F20}" type="pres">
      <dgm:prSet presAssocID="{29F4047D-AD82-4BB1-890D-1483F547D9CC}" presName="hierChild1" presStyleCnt="0">
        <dgm:presLayoutVars>
          <dgm:orgChart val="1"/>
          <dgm:chPref val="1"/>
          <dgm:dir/>
          <dgm:animOne val="branch"/>
          <dgm:animLvl val="lvl"/>
          <dgm:resizeHandles/>
        </dgm:presLayoutVars>
      </dgm:prSet>
      <dgm:spPr/>
      <dgm:t>
        <a:bodyPr/>
        <a:lstStyle/>
        <a:p>
          <a:endParaRPr lang="en-US"/>
        </a:p>
      </dgm:t>
    </dgm:pt>
    <dgm:pt modelId="{18A494C1-66F8-44EE-9C81-989BC553D5C1}" type="pres">
      <dgm:prSet presAssocID="{0340E1C9-7881-416B-85BA-7A4C9B2E9151}" presName="hierRoot1" presStyleCnt="0">
        <dgm:presLayoutVars>
          <dgm:hierBranch val="init"/>
        </dgm:presLayoutVars>
      </dgm:prSet>
      <dgm:spPr/>
    </dgm:pt>
    <dgm:pt modelId="{0AD46CB2-C2A3-473A-857C-B76A9E35C561}" type="pres">
      <dgm:prSet presAssocID="{0340E1C9-7881-416B-85BA-7A4C9B2E9151}" presName="rootComposite1" presStyleCnt="0"/>
      <dgm:spPr/>
    </dgm:pt>
    <dgm:pt modelId="{9B06C1FE-8215-4899-8367-21E7DE85DDDB}" type="pres">
      <dgm:prSet presAssocID="{0340E1C9-7881-416B-85BA-7A4C9B2E9151}" presName="rootText1" presStyleLbl="node0" presStyleIdx="0" presStyleCnt="2">
        <dgm:presLayoutVars>
          <dgm:chPref val="3"/>
        </dgm:presLayoutVars>
      </dgm:prSet>
      <dgm:spPr/>
      <dgm:t>
        <a:bodyPr/>
        <a:lstStyle/>
        <a:p>
          <a:endParaRPr lang="en-US"/>
        </a:p>
      </dgm:t>
    </dgm:pt>
    <dgm:pt modelId="{BDF6B978-D24E-47A5-8D81-B343FE9BA90B}" type="pres">
      <dgm:prSet presAssocID="{0340E1C9-7881-416B-85BA-7A4C9B2E9151}" presName="rootConnector1" presStyleLbl="node1" presStyleIdx="0" presStyleCnt="0"/>
      <dgm:spPr/>
      <dgm:t>
        <a:bodyPr/>
        <a:lstStyle/>
        <a:p>
          <a:endParaRPr lang="en-US"/>
        </a:p>
      </dgm:t>
    </dgm:pt>
    <dgm:pt modelId="{3E18E9EB-C252-446B-879D-AE1FE9E917DA}" type="pres">
      <dgm:prSet presAssocID="{0340E1C9-7881-416B-85BA-7A4C9B2E9151}" presName="hierChild2" presStyleCnt="0"/>
      <dgm:spPr/>
    </dgm:pt>
    <dgm:pt modelId="{E915C864-6CC7-408A-952F-DDDF0A47445A}" type="pres">
      <dgm:prSet presAssocID="{0340E1C9-7881-416B-85BA-7A4C9B2E9151}" presName="hierChild3" presStyleCnt="0"/>
      <dgm:spPr/>
    </dgm:pt>
    <dgm:pt modelId="{1AE2647B-49B7-42E9-974E-3B5004505164}" type="pres">
      <dgm:prSet presAssocID="{5E0C5BC2-4EC3-42CF-BFA5-68728CB5FBFE}" presName="hierRoot1" presStyleCnt="0">
        <dgm:presLayoutVars>
          <dgm:hierBranch val="init"/>
        </dgm:presLayoutVars>
      </dgm:prSet>
      <dgm:spPr/>
    </dgm:pt>
    <dgm:pt modelId="{692949CE-A467-4C4E-9606-17F9AAA02B5E}" type="pres">
      <dgm:prSet presAssocID="{5E0C5BC2-4EC3-42CF-BFA5-68728CB5FBFE}" presName="rootComposite1" presStyleCnt="0"/>
      <dgm:spPr/>
    </dgm:pt>
    <dgm:pt modelId="{7F21C8B2-1ED1-443A-980D-1960D8519166}" type="pres">
      <dgm:prSet presAssocID="{5E0C5BC2-4EC3-42CF-BFA5-68728CB5FBFE}" presName="rootText1" presStyleLbl="node0" presStyleIdx="1" presStyleCnt="2">
        <dgm:presLayoutVars>
          <dgm:chPref val="3"/>
        </dgm:presLayoutVars>
      </dgm:prSet>
      <dgm:spPr/>
      <dgm:t>
        <a:bodyPr/>
        <a:lstStyle/>
        <a:p>
          <a:endParaRPr lang="en-US"/>
        </a:p>
      </dgm:t>
    </dgm:pt>
    <dgm:pt modelId="{091A94AD-A980-4A77-A691-32D63CEA81C9}" type="pres">
      <dgm:prSet presAssocID="{5E0C5BC2-4EC3-42CF-BFA5-68728CB5FBFE}" presName="rootConnector1" presStyleLbl="node1" presStyleIdx="0" presStyleCnt="0"/>
      <dgm:spPr/>
      <dgm:t>
        <a:bodyPr/>
        <a:lstStyle/>
        <a:p>
          <a:endParaRPr lang="en-US"/>
        </a:p>
      </dgm:t>
    </dgm:pt>
    <dgm:pt modelId="{1561267E-43A6-4350-B90F-6DCDA25B485C}" type="pres">
      <dgm:prSet presAssocID="{5E0C5BC2-4EC3-42CF-BFA5-68728CB5FBFE}" presName="hierChild2" presStyleCnt="0"/>
      <dgm:spPr/>
    </dgm:pt>
    <dgm:pt modelId="{795EF212-53A4-4046-8402-B37563D71E6E}" type="pres">
      <dgm:prSet presAssocID="{5E0C5BC2-4EC3-42CF-BFA5-68728CB5FBFE}" presName="hierChild3" presStyleCnt="0"/>
      <dgm:spPr/>
    </dgm:pt>
  </dgm:ptLst>
  <dgm:cxnLst>
    <dgm:cxn modelId="{F8662981-37BE-44E7-98A2-7E54F8D14C1A}" type="presOf" srcId="{0340E1C9-7881-416B-85BA-7A4C9B2E9151}" destId="{9B06C1FE-8215-4899-8367-21E7DE85DDDB}" srcOrd="0" destOrd="0" presId="urn:microsoft.com/office/officeart/2009/3/layout/HorizontalOrganizationChart"/>
    <dgm:cxn modelId="{9A786C4A-785B-40D0-B3CC-6214C6505381}" type="presOf" srcId="{5E0C5BC2-4EC3-42CF-BFA5-68728CB5FBFE}" destId="{7F21C8B2-1ED1-443A-980D-1960D8519166}" srcOrd="0" destOrd="0" presId="urn:microsoft.com/office/officeart/2009/3/layout/HorizontalOrganizationChart"/>
    <dgm:cxn modelId="{C7AD4385-CC97-4774-B86F-3E99F537022F}" type="presOf" srcId="{0340E1C9-7881-416B-85BA-7A4C9B2E9151}" destId="{BDF6B978-D24E-47A5-8D81-B343FE9BA90B}" srcOrd="1" destOrd="0" presId="urn:microsoft.com/office/officeart/2009/3/layout/HorizontalOrganizationChart"/>
    <dgm:cxn modelId="{736E7CDF-D11C-4408-A486-5DB537558D28}" type="presOf" srcId="{29F4047D-AD82-4BB1-890D-1483F547D9CC}" destId="{AF4E4D9A-2DC0-4071-80CE-B8C7DA688F20}" srcOrd="0" destOrd="0" presId="urn:microsoft.com/office/officeart/2009/3/layout/HorizontalOrganizationChart"/>
    <dgm:cxn modelId="{A624960E-3927-4A76-B977-0FA6053E7BB8}" srcId="{29F4047D-AD82-4BB1-890D-1483F547D9CC}" destId="{0340E1C9-7881-416B-85BA-7A4C9B2E9151}" srcOrd="0" destOrd="0" parTransId="{9EC31F8B-7F2C-4E62-92B7-641BB6DE6439}" sibTransId="{F69402E6-5BD7-4861-B331-0D8A1B5D12C1}"/>
    <dgm:cxn modelId="{83233A2F-01A1-4A53-9364-5FC254AFCF92}" type="presOf" srcId="{5E0C5BC2-4EC3-42CF-BFA5-68728CB5FBFE}" destId="{091A94AD-A980-4A77-A691-32D63CEA81C9}" srcOrd="1" destOrd="0" presId="urn:microsoft.com/office/officeart/2009/3/layout/HorizontalOrganizationChart"/>
    <dgm:cxn modelId="{AB8E77DC-D4C1-44A6-B200-1E2AAABFE6DB}" srcId="{29F4047D-AD82-4BB1-890D-1483F547D9CC}" destId="{5E0C5BC2-4EC3-42CF-BFA5-68728CB5FBFE}" srcOrd="1" destOrd="0" parTransId="{E42966B4-7B66-48CA-9F78-06E45B3E3EE8}" sibTransId="{B6467078-02B6-4DCE-B374-40FE935A3D17}"/>
    <dgm:cxn modelId="{133E6A86-725D-4904-A98B-937E42B279C5}" type="presParOf" srcId="{AF4E4D9A-2DC0-4071-80CE-B8C7DA688F20}" destId="{18A494C1-66F8-44EE-9C81-989BC553D5C1}" srcOrd="0" destOrd="0" presId="urn:microsoft.com/office/officeart/2009/3/layout/HorizontalOrganizationChart"/>
    <dgm:cxn modelId="{BB17E3A3-B54B-4841-BED9-11B400969384}" type="presParOf" srcId="{18A494C1-66F8-44EE-9C81-989BC553D5C1}" destId="{0AD46CB2-C2A3-473A-857C-B76A9E35C561}" srcOrd="0" destOrd="0" presId="urn:microsoft.com/office/officeart/2009/3/layout/HorizontalOrganizationChart"/>
    <dgm:cxn modelId="{4DF760F4-932D-4E1F-99E8-CD826A1FFA9E}" type="presParOf" srcId="{0AD46CB2-C2A3-473A-857C-B76A9E35C561}" destId="{9B06C1FE-8215-4899-8367-21E7DE85DDDB}" srcOrd="0" destOrd="0" presId="urn:microsoft.com/office/officeart/2009/3/layout/HorizontalOrganizationChart"/>
    <dgm:cxn modelId="{001F7864-0737-49C2-BB20-FB3923AA5D15}" type="presParOf" srcId="{0AD46CB2-C2A3-473A-857C-B76A9E35C561}" destId="{BDF6B978-D24E-47A5-8D81-B343FE9BA90B}" srcOrd="1" destOrd="0" presId="urn:microsoft.com/office/officeart/2009/3/layout/HorizontalOrganizationChart"/>
    <dgm:cxn modelId="{79E83269-D569-4B7B-A79E-310778A37BFC}" type="presParOf" srcId="{18A494C1-66F8-44EE-9C81-989BC553D5C1}" destId="{3E18E9EB-C252-446B-879D-AE1FE9E917DA}" srcOrd="1" destOrd="0" presId="urn:microsoft.com/office/officeart/2009/3/layout/HorizontalOrganizationChart"/>
    <dgm:cxn modelId="{4EAA6F5D-AEBB-449F-9983-4C9BD3F50C07}" type="presParOf" srcId="{18A494C1-66F8-44EE-9C81-989BC553D5C1}" destId="{E915C864-6CC7-408A-952F-DDDF0A47445A}" srcOrd="2" destOrd="0" presId="urn:microsoft.com/office/officeart/2009/3/layout/HorizontalOrganizationChart"/>
    <dgm:cxn modelId="{B5F21522-82C9-4759-8A17-9D5255361EF7}" type="presParOf" srcId="{AF4E4D9A-2DC0-4071-80CE-B8C7DA688F20}" destId="{1AE2647B-49B7-42E9-974E-3B5004505164}" srcOrd="1" destOrd="0" presId="urn:microsoft.com/office/officeart/2009/3/layout/HorizontalOrganizationChart"/>
    <dgm:cxn modelId="{C645533F-8478-4CE9-BD4C-65E1AA8406F6}" type="presParOf" srcId="{1AE2647B-49B7-42E9-974E-3B5004505164}" destId="{692949CE-A467-4C4E-9606-17F9AAA02B5E}" srcOrd="0" destOrd="0" presId="urn:microsoft.com/office/officeart/2009/3/layout/HorizontalOrganizationChart"/>
    <dgm:cxn modelId="{9C3F920A-D1A7-45F9-AB1D-0DD30DBC03A6}" type="presParOf" srcId="{692949CE-A467-4C4E-9606-17F9AAA02B5E}" destId="{7F21C8B2-1ED1-443A-980D-1960D8519166}" srcOrd="0" destOrd="0" presId="urn:microsoft.com/office/officeart/2009/3/layout/HorizontalOrganizationChart"/>
    <dgm:cxn modelId="{AAB39010-E9AA-4D71-A9EC-921C30B2CEE0}" type="presParOf" srcId="{692949CE-A467-4C4E-9606-17F9AAA02B5E}" destId="{091A94AD-A980-4A77-A691-32D63CEA81C9}" srcOrd="1" destOrd="0" presId="urn:microsoft.com/office/officeart/2009/3/layout/HorizontalOrganizationChart"/>
    <dgm:cxn modelId="{CD188DAA-2865-4BEF-B4BD-334D911CDFFB}" type="presParOf" srcId="{1AE2647B-49B7-42E9-974E-3B5004505164}" destId="{1561267E-43A6-4350-B90F-6DCDA25B485C}" srcOrd="1" destOrd="0" presId="urn:microsoft.com/office/officeart/2009/3/layout/HorizontalOrganizationChart"/>
    <dgm:cxn modelId="{9AC7A96A-04D9-4734-8E2F-8A0B15D52EF4}" type="presParOf" srcId="{1AE2647B-49B7-42E9-974E-3B5004505164}" destId="{795EF212-53A4-4046-8402-B37563D71E6E}"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D4AB8-32A5-4067-B112-9CB5CDA1A49E}">
      <dsp:nvSpPr>
        <dsp:cNvPr id="0" name=""/>
        <dsp:cNvSpPr/>
      </dsp:nvSpPr>
      <dsp:spPr>
        <a:xfrm>
          <a:off x="1539" y="0"/>
          <a:ext cx="2395434" cy="425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a:t>Engagement</a:t>
          </a:r>
        </a:p>
      </dsp:txBody>
      <dsp:txXfrm>
        <a:off x="1539" y="1702202"/>
        <a:ext cx="2395434" cy="1702202"/>
      </dsp:txXfrm>
    </dsp:sp>
    <dsp:sp modelId="{92176514-00C3-46C4-958B-C2EEFD224916}">
      <dsp:nvSpPr>
        <dsp:cNvPr id="0" name=""/>
        <dsp:cNvSpPr/>
      </dsp:nvSpPr>
      <dsp:spPr>
        <a:xfrm>
          <a:off x="490715" y="255330"/>
          <a:ext cx="1417083" cy="1417083"/>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A4A97A-3CE3-492F-A362-EE26B0305E74}">
      <dsp:nvSpPr>
        <dsp:cNvPr id="0" name=""/>
        <dsp:cNvSpPr/>
      </dsp:nvSpPr>
      <dsp:spPr>
        <a:xfrm>
          <a:off x="2468837" y="0"/>
          <a:ext cx="2395434" cy="425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a:t>Events</a:t>
          </a:r>
        </a:p>
      </dsp:txBody>
      <dsp:txXfrm>
        <a:off x="2468837" y="1702202"/>
        <a:ext cx="2395434" cy="1702202"/>
      </dsp:txXfrm>
    </dsp:sp>
    <dsp:sp modelId="{452D2B86-3FBB-4B1E-BA7F-F8451F62B4E2}">
      <dsp:nvSpPr>
        <dsp:cNvPr id="0" name=""/>
        <dsp:cNvSpPr/>
      </dsp:nvSpPr>
      <dsp:spPr>
        <a:xfrm>
          <a:off x="2958012" y="285670"/>
          <a:ext cx="1417083" cy="1417083"/>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995" t="-1020" r="-1995" b="-1698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78F9AD-3EB5-4EE3-9579-2DC19A3A5195}">
      <dsp:nvSpPr>
        <dsp:cNvPr id="0" name=""/>
        <dsp:cNvSpPr/>
      </dsp:nvSpPr>
      <dsp:spPr>
        <a:xfrm>
          <a:off x="4936134" y="0"/>
          <a:ext cx="2395434" cy="425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a:t>Political lobbying</a:t>
          </a:r>
        </a:p>
      </dsp:txBody>
      <dsp:txXfrm>
        <a:off x="4936134" y="1702202"/>
        <a:ext cx="2395434" cy="1702202"/>
      </dsp:txXfrm>
    </dsp:sp>
    <dsp:sp modelId="{C965045E-0749-4708-A521-33E4434C7994}">
      <dsp:nvSpPr>
        <dsp:cNvPr id="0" name=""/>
        <dsp:cNvSpPr/>
      </dsp:nvSpPr>
      <dsp:spPr>
        <a:xfrm>
          <a:off x="5425310" y="255330"/>
          <a:ext cx="1417083" cy="141708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ABD246-F61C-4365-A9B1-DDB0C2BD4732}">
      <dsp:nvSpPr>
        <dsp:cNvPr id="0" name=""/>
        <dsp:cNvSpPr/>
      </dsp:nvSpPr>
      <dsp:spPr>
        <a:xfrm>
          <a:off x="293324" y="3404404"/>
          <a:ext cx="6746460" cy="63832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6C1FE-8215-4899-8367-21E7DE85DDDB}">
      <dsp:nvSpPr>
        <dsp:cNvPr id="0" name=""/>
        <dsp:cNvSpPr/>
      </dsp:nvSpPr>
      <dsp:spPr>
        <a:xfrm>
          <a:off x="645" y="836107"/>
          <a:ext cx="5290371" cy="1613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GB" sz="4000" kern="1200" dirty="0"/>
            <a:t>NHS Greater Glasgow and Clyde</a:t>
          </a:r>
          <a:endParaRPr lang="en-US" sz="4000" kern="1200" dirty="0"/>
        </a:p>
      </dsp:txBody>
      <dsp:txXfrm>
        <a:off x="645" y="836107"/>
        <a:ext cx="5290371" cy="1613563"/>
      </dsp:txXfrm>
    </dsp:sp>
    <dsp:sp modelId="{7F21C8B2-1ED1-443A-980D-1960D8519166}">
      <dsp:nvSpPr>
        <dsp:cNvPr id="0" name=""/>
        <dsp:cNvSpPr/>
      </dsp:nvSpPr>
      <dsp:spPr>
        <a:xfrm>
          <a:off x="645" y="3110967"/>
          <a:ext cx="5290371" cy="1613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GB" sz="4000" kern="1200" dirty="0"/>
            <a:t>Pharmacist prescribing of antivirals for COVID-19 </a:t>
          </a:r>
          <a:endParaRPr lang="en-US" sz="4000" kern="1200" dirty="0"/>
        </a:p>
      </dsp:txBody>
      <dsp:txXfrm>
        <a:off x="645" y="3110967"/>
        <a:ext cx="5290371" cy="1613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6C1FE-8215-4899-8367-21E7DE85DDDB}">
      <dsp:nvSpPr>
        <dsp:cNvPr id="0" name=""/>
        <dsp:cNvSpPr/>
      </dsp:nvSpPr>
      <dsp:spPr>
        <a:xfrm>
          <a:off x="645" y="836107"/>
          <a:ext cx="5290371" cy="1613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GB" sz="3700" kern="1200" dirty="0"/>
            <a:t>NHS Highland</a:t>
          </a:r>
          <a:endParaRPr lang="en-US" sz="3700" kern="1200" dirty="0"/>
        </a:p>
      </dsp:txBody>
      <dsp:txXfrm>
        <a:off x="645" y="836107"/>
        <a:ext cx="5290371" cy="1613563"/>
      </dsp:txXfrm>
    </dsp:sp>
    <dsp:sp modelId="{7F21C8B2-1ED1-443A-980D-1960D8519166}">
      <dsp:nvSpPr>
        <dsp:cNvPr id="0" name=""/>
        <dsp:cNvSpPr/>
      </dsp:nvSpPr>
      <dsp:spPr>
        <a:xfrm>
          <a:off x="645" y="3110967"/>
          <a:ext cx="5290371" cy="1613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GB" sz="3700" kern="1200" dirty="0"/>
            <a:t>Pharmacist independent prescribing in community pharmacy </a:t>
          </a:r>
          <a:endParaRPr lang="en-US" sz="3700" kern="1200" dirty="0"/>
        </a:p>
      </dsp:txBody>
      <dsp:txXfrm>
        <a:off x="645" y="3110967"/>
        <a:ext cx="5290371" cy="1613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6C1FE-8215-4899-8367-21E7DE85DDDB}">
      <dsp:nvSpPr>
        <dsp:cNvPr id="0" name=""/>
        <dsp:cNvSpPr/>
      </dsp:nvSpPr>
      <dsp:spPr>
        <a:xfrm>
          <a:off x="645" y="836107"/>
          <a:ext cx="5290371" cy="1613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GB" sz="3700" kern="1200" dirty="0"/>
            <a:t>NHS Tayside</a:t>
          </a:r>
          <a:endParaRPr lang="en-US" sz="3700" kern="1200" dirty="0"/>
        </a:p>
      </dsp:txBody>
      <dsp:txXfrm>
        <a:off x="645" y="836107"/>
        <a:ext cx="5290371" cy="1613563"/>
      </dsp:txXfrm>
    </dsp:sp>
    <dsp:sp modelId="{7F21C8B2-1ED1-443A-980D-1960D8519166}">
      <dsp:nvSpPr>
        <dsp:cNvPr id="0" name=""/>
        <dsp:cNvSpPr/>
      </dsp:nvSpPr>
      <dsp:spPr>
        <a:xfrm>
          <a:off x="645" y="3110967"/>
          <a:ext cx="5290371" cy="1613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GB" sz="3700" kern="1200" dirty="0"/>
            <a:t>Specialist clinical pharmacist service in respiratory medicine</a:t>
          </a:r>
          <a:endParaRPr lang="en-US" sz="3700" kern="1200" dirty="0"/>
        </a:p>
      </dsp:txBody>
      <dsp:txXfrm>
        <a:off x="645" y="3110967"/>
        <a:ext cx="5290371" cy="161356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B906D-1134-4A7D-8293-4F1B33D2C97D}" type="datetimeFigureOut">
              <a:rPr lang="en-GB" smtClean="0"/>
              <a:t>15/06/2022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9FA4C-FD2D-43D3-8C94-AD1E94696C36}" type="slidenum">
              <a:rPr lang="en-GB" smtClean="0"/>
              <a:t>‹#›</a:t>
            </a:fld>
            <a:endParaRPr lang="en-GB"/>
          </a:p>
        </p:txBody>
      </p:sp>
    </p:spTree>
    <p:extLst>
      <p:ext uri="{BB962C8B-B14F-4D97-AF65-F5344CB8AC3E}">
        <p14:creationId xmlns:p14="http://schemas.microsoft.com/office/powerpoint/2010/main" val="412420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Pharmacy 2030 was published in Feb this year. It’s a </a:t>
            </a:r>
            <a:r>
              <a:rPr lang="en-GB" sz="1800" b="1" dirty="0">
                <a:effectLst/>
                <a:latin typeface="Calibri" panose="020F0502020204030204" pitchFamily="34" charset="0"/>
                <a:ea typeface="Calibri" panose="020F0502020204030204" pitchFamily="34" charset="0"/>
                <a:cs typeface="Calibri" panose="020F0502020204030204" pitchFamily="34" charset="0"/>
              </a:rPr>
              <a:t>vision for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all of pharmacy</a:t>
            </a:r>
            <a:r>
              <a:rPr lang="en-GB" sz="1800" dirty="0">
                <a:effectLst/>
                <a:latin typeface="Calibri" panose="020F0502020204030204" pitchFamily="34" charset="0"/>
                <a:ea typeface="Calibri" panose="020F0502020204030204" pitchFamily="34" charset="0"/>
                <a:cs typeface="Calibri" panose="020F0502020204030204" pitchFamily="34" charset="0"/>
              </a:rPr>
              <a:t> – every sector of pharmacy and both pharmacy professions as it is a joint publication with </a:t>
            </a:r>
            <a:r>
              <a:rPr lang="en-GB" sz="1800" b="1" dirty="0">
                <a:effectLst/>
                <a:latin typeface="Calibri" panose="020F0502020204030204" pitchFamily="34" charset="0"/>
                <a:ea typeface="Calibri" panose="020F0502020204030204" pitchFamily="34" charset="0"/>
                <a:cs typeface="Calibri" panose="020F0502020204030204" pitchFamily="34" charset="0"/>
              </a:rPr>
              <a:t>NPTGS</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Pharmacy 2030 is about looking and working towards a future where all of pharmacy will </a:t>
            </a:r>
            <a:r>
              <a:rPr lang="en-GB" sz="1800" b="1" dirty="0">
                <a:effectLst/>
                <a:latin typeface="Calibri" panose="020F0502020204030204" pitchFamily="34" charset="0"/>
                <a:ea typeface="Calibri" panose="020F0502020204030204" pitchFamily="34" charset="0"/>
                <a:cs typeface="Calibri" panose="020F0502020204030204" pitchFamily="34" charset="0"/>
              </a:rPr>
              <a:t>work together seamlessly</a:t>
            </a:r>
            <a:r>
              <a:rPr lang="en-GB" sz="1800" dirty="0">
                <a:effectLst/>
                <a:latin typeface="Calibri" panose="020F0502020204030204" pitchFamily="34" charset="0"/>
                <a:ea typeface="Calibri" panose="020F0502020204030204" pitchFamily="34" charset="0"/>
                <a:cs typeface="Calibri" panose="020F0502020204030204" pitchFamily="34" charset="0"/>
              </a:rPr>
              <a:t> to provide joined up care for patients and ensuring that all pharmacy professionals have the same vision and goals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It’s about taking a </a:t>
            </a:r>
            <a:r>
              <a:rPr lang="en-GB" sz="1800" b="1" dirty="0">
                <a:effectLst/>
                <a:latin typeface="Calibri" panose="020F0502020204030204" pitchFamily="34" charset="0"/>
                <a:ea typeface="Calibri" panose="020F0502020204030204" pitchFamily="34" charset="0"/>
                <a:cs typeface="Calibri" panose="020F0502020204030204" pitchFamily="34" charset="0"/>
              </a:rPr>
              <a:t>person-centred approach</a:t>
            </a:r>
            <a:r>
              <a:rPr lang="en-GB" sz="1800" dirty="0">
                <a:effectLst/>
                <a:latin typeface="Calibri" panose="020F0502020204030204" pitchFamily="34" charset="0"/>
                <a:ea typeface="Calibri" panose="020F0502020204030204" pitchFamily="34" charset="0"/>
                <a:cs typeface="Calibri" panose="020F0502020204030204" pitchFamily="34" charset="0"/>
              </a:rPr>
              <a:t>, understanding what matters to patients as part of every single interaction and providing holistic care for the whole patient, improving access for patient and ensuring equity of access.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And it’s about </a:t>
            </a:r>
            <a:r>
              <a:rPr lang="en-GB" sz="1800" b="1" dirty="0">
                <a:effectLst/>
                <a:latin typeface="Calibri" panose="020F0502020204030204" pitchFamily="34" charset="0"/>
                <a:ea typeface="Calibri" panose="020F0502020204030204" pitchFamily="34" charset="0"/>
                <a:cs typeface="Calibri" panose="020F0502020204030204" pitchFamily="34" charset="0"/>
              </a:rPr>
              <a:t>maximising the thing that makes us unique</a:t>
            </a:r>
            <a:r>
              <a:rPr lang="en-GB" sz="1800" dirty="0">
                <a:effectLst/>
                <a:latin typeface="Calibri" panose="020F0502020204030204" pitchFamily="34" charset="0"/>
                <a:ea typeface="Calibri" panose="020F0502020204030204" pitchFamily="34" charset="0"/>
                <a:cs typeface="Calibri" panose="020F0502020204030204" pitchFamily="34" charset="0"/>
              </a:rPr>
              <a:t> – our expertise in medicines and how we use that expertise to ensure patients on both an individual and on a population basis get the very best out of their medicines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A20B-2E27-E242-A120-82A9C43E07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63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I am not going to pass to Audrey who is one of our Scottish Pharmacy Board members to look at this a bit further and share some stories.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A20B-2E27-E242-A120-82A9C43E07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67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39FA4C-FD2D-43D3-8C94-AD1E94696C36}" type="slidenum">
              <a:rPr lang="en-GB" smtClean="0"/>
              <a:t>16</a:t>
            </a:fld>
            <a:endParaRPr lang="en-GB"/>
          </a:p>
        </p:txBody>
      </p:sp>
    </p:spTree>
    <p:extLst>
      <p:ext uri="{BB962C8B-B14F-4D97-AF65-F5344CB8AC3E}">
        <p14:creationId xmlns:p14="http://schemas.microsoft.com/office/powerpoint/2010/main" val="310296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hope we have shown you today how we developed our vision for the future of pharmacy, what that vision looks like and how it is already happening in some areas of Scotland.  But perhaps most importantly, I hope we have given you </a:t>
            </a:r>
            <a:r>
              <a:rPr lang="en-GB"/>
              <a:t>a glimpse of </a:t>
            </a:r>
            <a:r>
              <a:rPr lang="en-GB" dirty="0"/>
              <a:t>the difference this could make to patients to ensure </a:t>
            </a:r>
            <a:r>
              <a:rPr lang="en-GB"/>
              <a:t>their experience </a:t>
            </a:r>
            <a:r>
              <a:rPr lang="en-GB" dirty="0"/>
              <a:t>of accessing pharmaceutical care in an NHS of the future is a good one.  Thank you for listening.</a:t>
            </a:r>
          </a:p>
        </p:txBody>
      </p:sp>
      <p:sp>
        <p:nvSpPr>
          <p:cNvPr id="4" name="Slide Number Placeholder 3"/>
          <p:cNvSpPr>
            <a:spLocks noGrp="1"/>
          </p:cNvSpPr>
          <p:nvPr>
            <p:ph type="sldNum" sz="quarter" idx="5"/>
          </p:nvPr>
        </p:nvSpPr>
        <p:spPr/>
        <p:txBody>
          <a:bodyPr/>
          <a:lstStyle/>
          <a:p>
            <a:fld id="{6E39FA4C-FD2D-43D3-8C94-AD1E94696C36}" type="slidenum">
              <a:rPr lang="en-GB" smtClean="0"/>
              <a:t>18</a:t>
            </a:fld>
            <a:endParaRPr lang="en-GB"/>
          </a:p>
        </p:txBody>
      </p:sp>
    </p:spTree>
    <p:extLst>
      <p:ext uri="{BB962C8B-B14F-4D97-AF65-F5344CB8AC3E}">
        <p14:creationId xmlns:p14="http://schemas.microsoft.com/office/powerpoint/2010/main" val="424364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Crucially, Pharmacy 2030 was developed through a </a:t>
            </a:r>
            <a:r>
              <a:rPr lang="en-GB" sz="1800" b="1" dirty="0">
                <a:effectLst/>
                <a:latin typeface="Calibri" panose="020F0502020204030204" pitchFamily="34" charset="0"/>
                <a:ea typeface="Calibri" panose="020F0502020204030204" pitchFamily="34" charset="0"/>
                <a:cs typeface="Calibri" panose="020F0502020204030204" pitchFamily="34" charset="0"/>
              </a:rPr>
              <a:t>co-production approach</a:t>
            </a:r>
            <a:r>
              <a:rPr lang="en-GB" sz="1800" dirty="0">
                <a:effectLst/>
                <a:latin typeface="Calibri" panose="020F0502020204030204" pitchFamily="34" charset="0"/>
                <a:ea typeface="Calibri" panose="020F0502020204030204" pitchFamily="34" charset="0"/>
                <a:cs typeface="Calibri" panose="020F0502020204030204" pitchFamily="34" charset="0"/>
              </a:rPr>
              <a:t>: we wanted to ensure it reflected what pharmacy teams across Scotland thought and the direction they wanted the professions to travel in following the difficult years they had experienced.  Importantly some of those experiences enabled teams to be aspirational in their goals and it was really interesting to us to hear how pharmacy teams had adapted and worked through the pandemic and how that had shaped their views.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We scoped through </a:t>
            </a:r>
            <a:r>
              <a:rPr lang="en-GB" sz="1800" b="1" dirty="0">
                <a:effectLst/>
                <a:latin typeface="Calibri" panose="020F0502020204030204" pitchFamily="34" charset="0"/>
                <a:ea typeface="Calibri" panose="020F0502020204030204" pitchFamily="34" charset="0"/>
                <a:cs typeface="Calibri" panose="020F0502020204030204" pitchFamily="34" charset="0"/>
              </a:rPr>
              <a:t>surveys and focus groups</a:t>
            </a:r>
            <a:r>
              <a:rPr lang="en-GB" sz="1800" dirty="0">
                <a:effectLst/>
                <a:latin typeface="Calibri" panose="020F0502020204030204" pitchFamily="34" charset="0"/>
                <a:ea typeface="Calibri" panose="020F0502020204030204" pitchFamily="34" charset="0"/>
                <a:cs typeface="Calibri" panose="020F0502020204030204" pitchFamily="34" charset="0"/>
              </a:rPr>
              <a:t>, published three </a:t>
            </a:r>
            <a:r>
              <a:rPr lang="en-GB" sz="1800" b="1" dirty="0">
                <a:effectLst/>
                <a:latin typeface="Calibri" panose="020F0502020204030204" pitchFamily="34" charset="0"/>
                <a:ea typeface="Calibri" panose="020F0502020204030204" pitchFamily="34" charset="0"/>
                <a:cs typeface="Calibri" panose="020F0502020204030204" pitchFamily="34" charset="0"/>
              </a:rPr>
              <a:t>drafts for consultations</a:t>
            </a:r>
            <a:r>
              <a:rPr lang="en-GB" sz="1800" dirty="0">
                <a:effectLst/>
                <a:latin typeface="Calibri" panose="020F0502020204030204" pitchFamily="34" charset="0"/>
                <a:ea typeface="Calibri" panose="020F0502020204030204" pitchFamily="34" charset="0"/>
                <a:cs typeface="Calibri" panose="020F0502020204030204" pitchFamily="34" charset="0"/>
              </a:rPr>
              <a:t>, and had many meetings to discuss them. Altogether we had over 100 meetings and focus groups. Finally all brought together into the vision that belongs to pharmacy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BBA20B-2E27-E242-A120-82A9C43E075D}" type="slidenum">
              <a:rPr lang="en-US" smtClean="0"/>
              <a:t>3</a:t>
            </a:fld>
            <a:endParaRPr lang="en-US"/>
          </a:p>
        </p:txBody>
      </p:sp>
    </p:spTree>
    <p:extLst>
      <p:ext uri="{BB962C8B-B14F-4D97-AF65-F5344CB8AC3E}">
        <p14:creationId xmlns:p14="http://schemas.microsoft.com/office/powerpoint/2010/main" val="297384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a:t>
            </a:r>
            <a:r>
              <a:rPr lang="en-GB" sz="1800" b="1" dirty="0">
                <a:effectLst/>
                <a:latin typeface="Calibri" panose="020F0502020204030204" pitchFamily="34" charset="0"/>
                <a:ea typeface="Calibri" panose="020F0502020204030204" pitchFamily="34" charset="0"/>
                <a:cs typeface="Calibri" panose="020F0502020204030204" pitchFamily="34" charset="0"/>
              </a:rPr>
              <a:t>vision is in 2 parts</a:t>
            </a:r>
            <a:r>
              <a:rPr lang="en-GB" sz="1800" dirty="0">
                <a:effectLst/>
                <a:latin typeface="Calibri" panose="020F0502020204030204" pitchFamily="34" charset="0"/>
                <a:ea typeface="Calibri" panose="020F0502020204030204" pitchFamily="34" charset="0"/>
                <a:cs typeface="Calibri" panose="020F0502020204030204" pitchFamily="34" charset="0"/>
              </a:rPr>
              <a:t>: the professional roles and then the underpinning infrastructure needed to achieve those key roles.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I’m won’t go into lot of detail about this – you can access copies of the Executive summary of Pharmacy 2030 and the longer more detailed version on our website, the highlight of which is the case studies, some of which we will hear more about in a minute, so I encourage you to have a look at it. But I will just briefly describe the contents of the two main sections in the next two slides: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A20B-2E27-E242-A120-82A9C43E07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70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professional roles we see pharmacy teams leading in by 2030 are: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Being experts in medicines</a:t>
            </a:r>
            <a:r>
              <a:rPr lang="en-GB" sz="1800" dirty="0">
                <a:effectLst/>
                <a:latin typeface="Calibri" panose="020F0502020204030204" pitchFamily="34" charset="0"/>
                <a:ea typeface="Calibri" panose="020F0502020204030204" pitchFamily="34" charset="0"/>
                <a:cs typeface="Calibri" panose="020F0502020204030204" pitchFamily="34" charset="0"/>
              </a:rPr>
              <a:t>: ensuring the quality and safety of medicine use through both our </a:t>
            </a:r>
            <a:r>
              <a:rPr lang="en-GB" sz="1800" b="1" dirty="0">
                <a:effectLst/>
                <a:latin typeface="Calibri" panose="020F0502020204030204" pitchFamily="34" charset="0"/>
                <a:ea typeface="Calibri" panose="020F0502020204030204" pitchFamily="34" charset="0"/>
                <a:cs typeface="Calibri" panose="020F0502020204030204" pitchFamily="34" charset="0"/>
              </a:rPr>
              <a:t>patient-facing and technical</a:t>
            </a:r>
            <a:r>
              <a:rPr lang="en-GB" sz="1800" dirty="0">
                <a:effectLst/>
                <a:latin typeface="Calibri" panose="020F0502020204030204" pitchFamily="34" charset="0"/>
                <a:ea typeface="Calibri" panose="020F0502020204030204" pitchFamily="34" charset="0"/>
                <a:cs typeface="Calibri" panose="020F0502020204030204" pitchFamily="34" charset="0"/>
              </a:rPr>
              <a:t> expertise. It is about pharmacists being clinical leaders for safe and effective prescribing within all care settings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Optimising therapeutic outcomes:</a:t>
            </a:r>
            <a:r>
              <a:rPr lang="en-GB" sz="1800" dirty="0">
                <a:effectLst/>
                <a:latin typeface="Calibri" panose="020F0502020204030204" pitchFamily="34" charset="0"/>
                <a:ea typeface="Calibri" panose="020F0502020204030204" pitchFamily="34" charset="0"/>
                <a:cs typeface="Calibri" panose="020F0502020204030204" pitchFamily="34" charset="0"/>
              </a:rPr>
              <a:t> ensuring patients receive </a:t>
            </a:r>
            <a:r>
              <a:rPr lang="en-GB" sz="1800" b="1" dirty="0">
                <a:effectLst/>
                <a:latin typeface="Calibri" panose="020F0502020204030204" pitchFamily="34" charset="0"/>
                <a:ea typeface="Calibri" panose="020F0502020204030204" pitchFamily="34" charset="0"/>
                <a:cs typeface="Calibri" panose="020F0502020204030204" pitchFamily="34" charset="0"/>
              </a:rPr>
              <a:t>high quality prescriptions </a:t>
            </a:r>
            <a:r>
              <a:rPr lang="en-GB" sz="1800" dirty="0">
                <a:effectLst/>
                <a:latin typeface="Calibri" panose="020F0502020204030204" pitchFamily="34" charset="0"/>
                <a:ea typeface="Calibri" panose="020F0502020204030204" pitchFamily="34" charset="0"/>
                <a:cs typeface="Calibri" panose="020F0502020204030204" pitchFamily="34" charset="0"/>
              </a:rPr>
              <a:t>and that </a:t>
            </a:r>
            <a:r>
              <a:rPr lang="en-GB" sz="1800" b="1" dirty="0">
                <a:effectLst/>
                <a:latin typeface="Calibri" panose="020F0502020204030204" pitchFamily="34" charset="0"/>
                <a:ea typeface="Calibri" panose="020F0502020204030204" pitchFamily="34" charset="0"/>
                <a:cs typeface="Calibri" panose="020F0502020204030204" pitchFamily="34" charset="0"/>
              </a:rPr>
              <a:t>ongoing repeat</a:t>
            </a:r>
            <a:r>
              <a:rPr lang="en-GB" sz="1800" dirty="0">
                <a:effectLst/>
                <a:latin typeface="Calibri" panose="020F0502020204030204" pitchFamily="34" charset="0"/>
                <a:ea typeface="Calibri" panose="020F0502020204030204" pitchFamily="34" charset="0"/>
                <a:cs typeface="Calibri" panose="020F0502020204030204" pitchFamily="34" charset="0"/>
              </a:rPr>
              <a:t> medicines are systematically &amp; regularly reviewed. So this includes assessing, prescribing, monitoring, reviewing, adjusting and stopping medicines.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Providing person-centred holistic care</a:t>
            </a:r>
            <a:r>
              <a:rPr lang="en-GB" sz="1800" dirty="0">
                <a:effectLst/>
                <a:latin typeface="Calibri" panose="020F0502020204030204" pitchFamily="34" charset="0"/>
                <a:ea typeface="Calibri" panose="020F0502020204030204" pitchFamily="34" charset="0"/>
                <a:cs typeface="Calibri" panose="020F0502020204030204" pitchFamily="34" charset="0"/>
              </a:rPr>
              <a:t>: this is really about pharmacy delivering the Realistic Medicine approach – asking patients </a:t>
            </a:r>
            <a:r>
              <a:rPr lang="en-GB" sz="1800" b="1" dirty="0">
                <a:effectLst/>
                <a:latin typeface="Calibri" panose="020F0502020204030204" pitchFamily="34" charset="0"/>
                <a:ea typeface="Calibri" panose="020F0502020204030204" pitchFamily="34" charset="0"/>
                <a:cs typeface="Calibri" panose="020F0502020204030204" pitchFamily="34" charset="0"/>
              </a:rPr>
              <a:t>what matters to them</a:t>
            </a:r>
            <a:r>
              <a:rPr lang="en-GB" sz="1800" dirty="0">
                <a:effectLst/>
                <a:latin typeface="Calibri" panose="020F0502020204030204" pitchFamily="34" charset="0"/>
                <a:ea typeface="Calibri" panose="020F0502020204030204" pitchFamily="34" charset="0"/>
                <a:cs typeface="Calibri" panose="020F0502020204030204" pitchFamily="34" charset="0"/>
              </a:rPr>
              <a:t> through regular conversations and using effective, inclusive communication.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Improving access to care</a:t>
            </a:r>
            <a:r>
              <a:rPr lang="en-GB" sz="1800" dirty="0">
                <a:effectLst/>
                <a:latin typeface="Calibri" panose="020F0502020204030204" pitchFamily="34" charset="0"/>
                <a:ea typeface="Calibri" panose="020F0502020204030204" pitchFamily="34" charset="0"/>
                <a:cs typeface="Calibri" panose="020F0502020204030204" pitchFamily="34" charset="0"/>
              </a:rPr>
              <a:t>: this section includes expanding </a:t>
            </a:r>
            <a:r>
              <a:rPr lang="en-GB" sz="1800" b="1" dirty="0">
                <a:effectLst/>
                <a:latin typeface="Calibri" panose="020F0502020204030204" pitchFamily="34" charset="0"/>
                <a:ea typeface="Calibri" panose="020F0502020204030204" pitchFamily="34" charset="0"/>
                <a:cs typeface="Calibri" panose="020F0502020204030204" pitchFamily="34" charset="0"/>
              </a:rPr>
              <a:t>Pharmacy First</a:t>
            </a:r>
            <a:r>
              <a:rPr lang="en-GB" sz="1800" dirty="0">
                <a:effectLst/>
                <a:latin typeface="Calibri" panose="020F0502020204030204" pitchFamily="34" charset="0"/>
                <a:ea typeface="Calibri" panose="020F0502020204030204" pitchFamily="34" charset="0"/>
                <a:cs typeface="Calibri" panose="020F0502020204030204" pitchFamily="34" charset="0"/>
              </a:rPr>
              <a:t> and being more pro-active in offering services in different ways to deliver </a:t>
            </a:r>
            <a:r>
              <a:rPr lang="en-GB" sz="1800" b="1" dirty="0">
                <a:effectLst/>
                <a:latin typeface="Calibri" panose="020F0502020204030204" pitchFamily="34" charset="0"/>
                <a:ea typeface="Calibri" panose="020F0502020204030204" pitchFamily="34" charset="0"/>
                <a:cs typeface="Calibri" panose="020F0502020204030204" pitchFamily="34" charset="0"/>
              </a:rPr>
              <a:t>equity of access</a:t>
            </a:r>
            <a:r>
              <a:rPr lang="en-GB" sz="1800" dirty="0">
                <a:effectLst/>
                <a:latin typeface="Calibri" panose="020F0502020204030204" pitchFamily="34" charset="0"/>
                <a:ea typeface="Calibri" panose="020F0502020204030204" pitchFamily="34" charset="0"/>
                <a:cs typeface="Calibri" panose="020F0502020204030204" pitchFamily="34" charset="0"/>
              </a:rPr>
              <a:t> – so that’s the type of services and crucially HOW patients access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Leading Medicines governance</a:t>
            </a:r>
            <a:r>
              <a:rPr lang="en-GB" sz="1800" dirty="0">
                <a:effectLst/>
                <a:latin typeface="Calibri" panose="020F0502020204030204" pitchFamily="34" charset="0"/>
                <a:ea typeface="Calibri" panose="020F0502020204030204" pitchFamily="34" charset="0"/>
                <a:cs typeface="Calibri" panose="020F0502020204030204" pitchFamily="34" charset="0"/>
              </a:rPr>
              <a:t>: this is essential to </a:t>
            </a:r>
            <a:r>
              <a:rPr lang="en-GB" sz="1800" b="1" dirty="0">
                <a:effectLst/>
                <a:latin typeface="Calibri" panose="020F0502020204030204" pitchFamily="34" charset="0"/>
                <a:ea typeface="Calibri" panose="020F0502020204030204" pitchFamily="34" charset="0"/>
                <a:cs typeface="Calibri" panose="020F0502020204030204" pitchFamily="34" charset="0"/>
              </a:rPr>
              <a:t>ensure the safe and effective use</a:t>
            </a:r>
            <a:r>
              <a:rPr lang="en-GB" sz="1800" dirty="0">
                <a:effectLst/>
                <a:latin typeface="Calibri" panose="020F0502020204030204" pitchFamily="34" charset="0"/>
                <a:ea typeface="Calibri" panose="020F0502020204030204" pitchFamily="34" charset="0"/>
                <a:cs typeface="Calibri" panose="020F0502020204030204" pitchFamily="34" charset="0"/>
              </a:rPr>
              <a:t> of medicines, and the high quality prescribing and supply of medicines. Also as part of this is the modernisation of the supply of medicines.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Leading evidence-based practice</a:t>
            </a:r>
            <a:r>
              <a:rPr lang="en-GB" sz="1800" dirty="0">
                <a:effectLst/>
                <a:latin typeface="Calibri" panose="020F0502020204030204" pitchFamily="34" charset="0"/>
                <a:ea typeface="Calibri" panose="020F0502020204030204" pitchFamily="34" charset="0"/>
                <a:cs typeface="Calibri" panose="020F0502020204030204" pitchFamily="34" charset="0"/>
              </a:rPr>
              <a:t>: we want to see many more pharmacy professionals being involved in research, service development and quality improvement in their everyday work to create the evidence to underpin evidence-based practice.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BBA20B-2E27-E242-A120-82A9C43E075D}" type="slidenum">
              <a:rPr lang="en-US" smtClean="0"/>
              <a:t>5</a:t>
            </a:fld>
            <a:endParaRPr lang="en-US"/>
          </a:p>
        </p:txBody>
      </p:sp>
    </p:spTree>
    <p:extLst>
      <p:ext uri="{BB962C8B-B14F-4D97-AF65-F5344CB8AC3E}">
        <p14:creationId xmlns:p14="http://schemas.microsoft.com/office/powerpoint/2010/main" val="141226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underpinning infrastructure needed to achieve this 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Developing the workforce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career development pathways</a:t>
            </a:r>
            <a:r>
              <a:rPr lang="en-GB" sz="1800" dirty="0">
                <a:effectLst/>
                <a:latin typeface="Calibri" panose="020F0502020204030204" pitchFamily="34" charset="0"/>
                <a:ea typeface="Calibri" panose="020F0502020204030204" pitchFamily="34" charset="0"/>
                <a:cs typeface="Calibri" panose="020F0502020204030204" pitchFamily="34" charset="0"/>
              </a:rPr>
              <a:t> in place aligned to the RPS </a:t>
            </a:r>
            <a:r>
              <a:rPr lang="en-GB" sz="1800" b="1" dirty="0">
                <a:effectLst/>
                <a:latin typeface="Calibri" panose="020F0502020204030204" pitchFamily="34" charset="0"/>
                <a:ea typeface="Calibri" panose="020F0502020204030204" pitchFamily="34" charset="0"/>
                <a:cs typeface="Calibri" panose="020F0502020204030204" pitchFamily="34" charset="0"/>
              </a:rPr>
              <a:t>curricula</a:t>
            </a:r>
            <a:r>
              <a:rPr lang="en-GB" sz="1800" dirty="0">
                <a:effectLst/>
                <a:latin typeface="Calibri" panose="020F0502020204030204" pitchFamily="34" charset="0"/>
                <a:ea typeface="Calibri" panose="020F0502020204030204" pitchFamily="34" charset="0"/>
                <a:cs typeface="Calibri" panose="020F0502020204030204" pitchFamily="34" charset="0"/>
              </a:rPr>
              <a:t> for foundation, advanced and consultant, but also crucially a cultural shift so that all pharmacy professionals support the education and development of others: this will be part of everyone’s daily work.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Harnessing digital technology and innovation</a:t>
            </a:r>
            <a:r>
              <a:rPr lang="en-GB" sz="1800" dirty="0">
                <a:effectLst/>
                <a:latin typeface="Calibri" panose="020F0502020204030204" pitchFamily="34" charset="0"/>
                <a:ea typeface="Calibri" panose="020F0502020204030204" pitchFamily="34" charset="0"/>
                <a:cs typeface="Calibri" panose="020F0502020204030204" pitchFamily="34" charset="0"/>
              </a:rPr>
              <a:t>: top of the list remains the </a:t>
            </a:r>
            <a:r>
              <a:rPr lang="en-GB" sz="1800" b="1" dirty="0">
                <a:effectLst/>
                <a:latin typeface="Calibri" panose="020F0502020204030204" pitchFamily="34" charset="0"/>
                <a:ea typeface="Calibri" panose="020F0502020204030204" pitchFamily="34" charset="0"/>
                <a:cs typeface="Calibri" panose="020F0502020204030204" pitchFamily="34" charset="0"/>
              </a:rPr>
              <a:t>single shared patient record</a:t>
            </a:r>
            <a:r>
              <a:rPr lang="en-GB" sz="1800" dirty="0">
                <a:effectLst/>
                <a:latin typeface="Calibri" panose="020F0502020204030204" pitchFamily="34" charset="0"/>
                <a:ea typeface="Calibri" panose="020F0502020204030204" pitchFamily="34" charset="0"/>
                <a:cs typeface="Calibri" panose="020F0502020204030204" pitchFamily="34" charset="0"/>
              </a:rPr>
              <a:t> to truly transform health care, along with </a:t>
            </a:r>
            <a:r>
              <a:rPr lang="en-GB" sz="1800" b="1" dirty="0">
                <a:effectLst/>
                <a:latin typeface="Calibri" panose="020F0502020204030204" pitchFamily="34" charset="0"/>
                <a:ea typeface="Calibri" panose="020F0502020204030204" pitchFamily="34" charset="0"/>
                <a:cs typeface="Calibri" panose="020F0502020204030204" pitchFamily="34" charset="0"/>
              </a:rPr>
              <a:t>electronic prescribing</a:t>
            </a:r>
            <a:r>
              <a:rPr lang="en-GB" sz="1800" dirty="0">
                <a:effectLst/>
                <a:latin typeface="Calibri" panose="020F0502020204030204" pitchFamily="34" charset="0"/>
                <a:ea typeface="Calibri" panose="020F0502020204030204" pitchFamily="34" charset="0"/>
                <a:cs typeface="Calibri" panose="020F0502020204030204" pitchFamily="34" charset="0"/>
              </a:rPr>
              <a:t> and transfer of prescriptions in all care settings &amp; the electronic recording of the administration of medicines in all settings too. Plus more digital patient-facing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Better use of data:</a:t>
            </a:r>
            <a:r>
              <a:rPr lang="en-GB" sz="1800" dirty="0">
                <a:effectLst/>
                <a:latin typeface="Calibri" panose="020F0502020204030204" pitchFamily="34" charset="0"/>
                <a:ea typeface="Calibri" panose="020F0502020204030204" pitchFamily="34" charset="0"/>
                <a:cs typeface="Calibri" panose="020F0502020204030204" pitchFamily="34" charset="0"/>
              </a:rPr>
              <a:t> clinical data for </a:t>
            </a:r>
            <a:r>
              <a:rPr lang="en-GB" sz="1800" b="1" dirty="0">
                <a:effectLst/>
                <a:latin typeface="Calibri" panose="020F0502020204030204" pitchFamily="34" charset="0"/>
                <a:ea typeface="Calibri" panose="020F0502020204030204" pitchFamily="34" charset="0"/>
                <a:cs typeface="Calibri" panose="020F0502020204030204" pitchFamily="34" charset="0"/>
              </a:rPr>
              <a:t>decision making</a:t>
            </a:r>
            <a:r>
              <a:rPr lang="en-GB" sz="1800" dirty="0">
                <a:effectLst/>
                <a:latin typeface="Calibri" panose="020F0502020204030204" pitchFamily="34" charset="0"/>
                <a:ea typeface="Calibri" panose="020F0502020204030204" pitchFamily="34" charset="0"/>
                <a:cs typeface="Calibri" panose="020F0502020204030204" pitchFamily="34" charset="0"/>
              </a:rPr>
              <a:t>, including the provision of </a:t>
            </a:r>
            <a:r>
              <a:rPr lang="en-GB" sz="1800" b="1" dirty="0">
                <a:effectLst/>
                <a:latin typeface="Calibri" panose="020F0502020204030204" pitchFamily="34" charset="0"/>
                <a:ea typeface="Calibri" panose="020F0502020204030204" pitchFamily="34" charset="0"/>
                <a:cs typeface="Calibri" panose="020F0502020204030204" pitchFamily="34" charset="0"/>
              </a:rPr>
              <a:t>personalised care</a:t>
            </a:r>
            <a:r>
              <a:rPr lang="en-GB" sz="1800" dirty="0">
                <a:effectLst/>
                <a:latin typeface="Calibri" panose="020F0502020204030204" pitchFamily="34" charset="0"/>
                <a:ea typeface="Calibri" panose="020F0502020204030204" pitchFamily="34" charset="0"/>
                <a:cs typeface="Calibri" panose="020F0502020204030204" pitchFamily="34" charset="0"/>
              </a:rPr>
              <a:t>, and artificial intelligence for decision support, plus also data for </a:t>
            </a:r>
            <a:r>
              <a:rPr lang="en-GB" sz="1800" b="1" dirty="0">
                <a:effectLst/>
                <a:latin typeface="Calibri" panose="020F0502020204030204" pitchFamily="34" charset="0"/>
                <a:ea typeface="Calibri" panose="020F0502020204030204" pitchFamily="34" charset="0"/>
                <a:cs typeface="Calibri" panose="020F0502020204030204" pitchFamily="34" charset="0"/>
              </a:rPr>
              <a:t>population-wide decisions</a:t>
            </a:r>
            <a:r>
              <a:rPr lang="en-GB" sz="1800" dirty="0">
                <a:effectLst/>
                <a:latin typeface="Calibri" panose="020F0502020204030204" pitchFamily="34" charset="0"/>
                <a:ea typeface="Calibri" panose="020F0502020204030204" pitchFamily="34" charset="0"/>
                <a:cs typeface="Calibri" panose="020F0502020204030204" pitchFamily="34" charset="0"/>
              </a:rPr>
              <a:t> on pharmacy services and the need for national clinical outcome measures for pharmacy.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2286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Finally a shift on how we work: </a:t>
            </a:r>
            <a:r>
              <a:rPr lang="en-GB" sz="1800" b="1" dirty="0">
                <a:effectLst/>
                <a:latin typeface="Calibri" panose="020F0502020204030204" pitchFamily="34" charset="0"/>
                <a:ea typeface="Calibri" panose="020F0502020204030204" pitchFamily="34" charset="0"/>
                <a:cs typeface="Calibri" panose="020F0502020204030204" pitchFamily="34" charset="0"/>
              </a:rPr>
              <a:t>all of pharmacy working together and with MDTs to deliver seamless care</a:t>
            </a:r>
            <a:r>
              <a:rPr lang="en-GB" sz="1800" dirty="0">
                <a:effectLst/>
                <a:latin typeface="Calibri" panose="020F0502020204030204" pitchFamily="34" charset="0"/>
                <a:ea typeface="Calibri" panose="020F0502020204030204" pitchFamily="34" charset="0"/>
                <a:cs typeface="Calibri" panose="020F0502020204030204" pitchFamily="34" charset="0"/>
              </a:rPr>
              <a:t> – so that patients don’t have repetitions or disjointed care, but care is truly planned around a patient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BBA20B-2E27-E242-A120-82A9C43E075D}" type="slidenum">
              <a:rPr lang="en-US" smtClean="0"/>
              <a:t>6</a:t>
            </a:fld>
            <a:endParaRPr lang="en-US"/>
          </a:p>
        </p:txBody>
      </p:sp>
    </p:spTree>
    <p:extLst>
      <p:ext uri="{BB962C8B-B14F-4D97-AF65-F5344CB8AC3E}">
        <p14:creationId xmlns:p14="http://schemas.microsoft.com/office/powerpoint/2010/main" val="245093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So we launched Pharmacy 2030 in February -but what we don’t want is for it to gather </a:t>
            </a:r>
            <a:r>
              <a:rPr lang="en-GB" sz="1800" b="1" dirty="0">
                <a:effectLst/>
                <a:latin typeface="Calibri" panose="020F0502020204030204" pitchFamily="34" charset="0"/>
                <a:ea typeface="Calibri" panose="020F0502020204030204" pitchFamily="34" charset="0"/>
                <a:cs typeface="Calibri" panose="020F0502020204030204" pitchFamily="34" charset="0"/>
              </a:rPr>
              <a:t>dust </a:t>
            </a:r>
            <a:r>
              <a:rPr lang="en-GB" sz="1800" dirty="0">
                <a:effectLst/>
                <a:latin typeface="Calibri" panose="020F0502020204030204" pitchFamily="34" charset="0"/>
                <a:ea typeface="Calibri" panose="020F0502020204030204" pitchFamily="34" charset="0"/>
                <a:cs typeface="Calibri" panose="020F0502020204030204" pitchFamily="34" charset="0"/>
              </a:rPr>
              <a:t>on a shelf. So we’ve been working hard to make it a reality by </a:t>
            </a:r>
            <a:r>
              <a:rPr lang="en-GB" sz="1800" b="1" dirty="0">
                <a:effectLst/>
                <a:latin typeface="Calibri" panose="020F0502020204030204" pitchFamily="34" charset="0"/>
                <a:ea typeface="Calibri" panose="020F0502020204030204" pitchFamily="34" charset="0"/>
                <a:cs typeface="Calibri" panose="020F0502020204030204" pitchFamily="34" charset="0"/>
              </a:rPr>
              <a:t>influencing change</a:t>
            </a:r>
            <a:r>
              <a:rPr lang="en-GB" sz="1800" dirty="0">
                <a:effectLst/>
                <a:latin typeface="Calibri" panose="020F0502020204030204" pitchFamily="34" charset="0"/>
                <a:ea typeface="Calibri" panose="020F0502020204030204" pitchFamily="34" charset="0"/>
                <a:cs typeface="Calibri" panose="020F0502020204030204" pitchFamily="34" charset="0"/>
              </a:rPr>
              <a:t> in 3 areas: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Engagement: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Calibri" panose="020F0502020204030204" pitchFamily="34" charset="0"/>
              </a:rPr>
              <a:t>met </a:t>
            </a:r>
            <a:r>
              <a:rPr lang="en-GB" sz="1800" dirty="0">
                <a:effectLst/>
                <a:latin typeface="Calibri" panose="020F0502020204030204" pitchFamily="34" charset="0"/>
                <a:ea typeface="Calibri" panose="020F0502020204030204" pitchFamily="34" charset="0"/>
                <a:cs typeface="Calibri" panose="020F0502020204030204" pitchFamily="34" charset="0"/>
              </a:rPr>
              <a:t>with all the key pharmacy stakeholders and groups to discuss the vision and how we move it forward, and we raise it at meetings whenever it’s appropriate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We have </a:t>
            </a:r>
            <a:r>
              <a:rPr lang="en-GB" sz="1800" b="1" dirty="0">
                <a:effectLst/>
                <a:latin typeface="Calibri" panose="020F0502020204030204" pitchFamily="34" charset="0"/>
                <a:ea typeface="Calibri" panose="020F0502020204030204" pitchFamily="34" charset="0"/>
                <a:cs typeface="Calibri" panose="020F0502020204030204" pitchFamily="34" charset="0"/>
              </a:rPr>
              <a:t>loved visiting NHS boards</a:t>
            </a:r>
            <a:r>
              <a:rPr lang="en-GB" sz="1800" dirty="0">
                <a:effectLst/>
                <a:latin typeface="Calibri" panose="020F0502020204030204" pitchFamily="34" charset="0"/>
                <a:ea typeface="Calibri" panose="020F0502020204030204" pitchFamily="34" charset="0"/>
                <a:cs typeface="Calibri" panose="020F0502020204030204" pitchFamily="34" charset="0"/>
              </a:rPr>
              <a:t> to discuss the vision with pharmacy teams – and we would be delighted to visit every Board across the country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Events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We had a launch </a:t>
            </a:r>
            <a:r>
              <a:rPr lang="en-GB" sz="1800" b="1" dirty="0">
                <a:effectLst/>
                <a:latin typeface="Calibri" panose="020F0502020204030204" pitchFamily="34" charset="0"/>
                <a:ea typeface="Calibri" panose="020F0502020204030204" pitchFamily="34" charset="0"/>
                <a:cs typeface="Calibri" panose="020F0502020204030204" pitchFamily="34" charset="0"/>
              </a:rPr>
              <a:t>webinar</a:t>
            </a:r>
            <a:r>
              <a:rPr lang="en-GB" sz="1800" dirty="0">
                <a:effectLst/>
                <a:latin typeface="Calibri" panose="020F0502020204030204" pitchFamily="34" charset="0"/>
                <a:ea typeface="Calibri" panose="020F0502020204030204" pitchFamily="34" charset="0"/>
                <a:cs typeface="Calibri" panose="020F0502020204030204" pitchFamily="34" charset="0"/>
              </a:rPr>
              <a:t> in March, followed by a webinar focusing on the person-centred care element of the vision in April.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We held our </a:t>
            </a:r>
            <a:r>
              <a:rPr lang="en-GB" sz="1800" dirty="0" err="1">
                <a:effectLst/>
                <a:latin typeface="Calibri" panose="020F0502020204030204" pitchFamily="34" charset="0"/>
                <a:ea typeface="Calibri" panose="020F0502020204030204" pitchFamily="34" charset="0"/>
                <a:cs typeface="Calibri" panose="020F0502020204030204" pitchFamily="34" charset="0"/>
              </a:rPr>
              <a:t>Celbrating</a:t>
            </a:r>
            <a:r>
              <a:rPr lang="en-GB" sz="1800" dirty="0">
                <a:effectLst/>
                <a:latin typeface="Calibri" panose="020F0502020204030204" pitchFamily="34" charset="0"/>
                <a:ea typeface="Calibri" panose="020F0502020204030204" pitchFamily="34" charset="0"/>
                <a:cs typeface="Calibri" panose="020F0502020204030204" pitchFamily="34" charset="0"/>
              </a:rPr>
              <a:t> best practice event in May where we heard of pharmacists and pharmacy teams working 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And then today.  We are delighted to be presenting P2030 and being able to share videos of the amazing work of pharmacy teams and sharing this with the wider NHS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Political lobbying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Finally we have been engaging politicians on the vision.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Met with Maree Todd, </a:t>
            </a:r>
            <a:r>
              <a:rPr lang="en-GB" sz="1800" b="1" dirty="0">
                <a:effectLst/>
                <a:latin typeface="Calibri" panose="020F0502020204030204" pitchFamily="34" charset="0"/>
                <a:ea typeface="Calibri" panose="020F0502020204030204" pitchFamily="34" charset="0"/>
                <a:cs typeface="Calibri" panose="020F0502020204030204" pitchFamily="34" charset="0"/>
              </a:rPr>
              <a:t>Minister</a:t>
            </a:r>
            <a:r>
              <a:rPr lang="en-GB" sz="1800" dirty="0">
                <a:effectLst/>
                <a:latin typeface="Calibri" panose="020F0502020204030204" pitchFamily="34" charset="0"/>
                <a:ea typeface="Calibri" panose="020F0502020204030204" pitchFamily="34" charset="0"/>
                <a:cs typeface="Calibri" panose="020F0502020204030204" pitchFamily="34" charset="0"/>
              </a:rPr>
              <a:t> for Public Health, Women’s Health &amp; Sport.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a:t>
            </a:r>
            <a:r>
              <a:rPr lang="en-GB" sz="1800" b="1" dirty="0">
                <a:effectLst/>
                <a:latin typeface="Calibri" panose="020F0502020204030204" pitchFamily="34" charset="0"/>
                <a:ea typeface="Calibri" panose="020F0502020204030204" pitchFamily="34" charset="0"/>
                <a:cs typeface="Calibri" panose="020F0502020204030204" pitchFamily="34" charset="0"/>
              </a:rPr>
              <a:t>Scottish Parliament’s health committee</a:t>
            </a:r>
            <a:r>
              <a:rPr lang="en-GB" sz="1800" dirty="0">
                <a:effectLst/>
                <a:latin typeface="Calibri" panose="020F0502020204030204" pitchFamily="34" charset="0"/>
                <a:ea typeface="Calibri" panose="020F0502020204030204" pitchFamily="34" charset="0"/>
                <a:cs typeface="Calibri" panose="020F0502020204030204" pitchFamily="34" charset="0"/>
              </a:rPr>
              <a:t> held a special session to talk to us about P2030 and then we appeared in an evidence session where we spoke about the work pharmacy teams are doing and how this has helped shape our vision. And we’ve also had follow up discussions with individual MSPs.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We held a Scottish parliamentary </a:t>
            </a:r>
            <a:r>
              <a:rPr lang="en-GB" sz="1800" b="1" dirty="0">
                <a:effectLst/>
                <a:latin typeface="Calibri" panose="020F0502020204030204" pitchFamily="34" charset="0"/>
                <a:ea typeface="Calibri" panose="020F0502020204030204" pitchFamily="34" charset="0"/>
                <a:cs typeface="Calibri" panose="020F0502020204030204" pitchFamily="34" charset="0"/>
              </a:rPr>
              <a:t>reception</a:t>
            </a:r>
            <a:r>
              <a:rPr lang="en-GB" sz="1800" dirty="0">
                <a:effectLst/>
                <a:latin typeface="Calibri" panose="020F0502020204030204" pitchFamily="34" charset="0"/>
                <a:ea typeface="Calibri" panose="020F0502020204030204" pitchFamily="34" charset="0"/>
                <a:cs typeface="Calibri" panose="020F0502020204030204" pitchFamily="34" charset="0"/>
              </a:rPr>
              <a:t> on 8 June, hosted by the convener of the Health Committee and with the Minister speaking. This was a really positive event to promote pharmacy to politicians.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E39FA4C-FD2D-43D3-8C94-AD1E94696C36}" type="slidenum">
              <a:rPr lang="en-GB" smtClean="0"/>
              <a:t>7</a:t>
            </a:fld>
            <a:endParaRPr lang="en-GB"/>
          </a:p>
        </p:txBody>
      </p:sp>
    </p:spTree>
    <p:extLst>
      <p:ext uri="{BB962C8B-B14F-4D97-AF65-F5344CB8AC3E}">
        <p14:creationId xmlns:p14="http://schemas.microsoft.com/office/powerpoint/2010/main" val="45246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Really importantly our </a:t>
            </a:r>
            <a:r>
              <a:rPr lang="en-GB" sz="1800" b="1" i="0" dirty="0">
                <a:solidFill>
                  <a:srgbClr val="000000"/>
                </a:solidFill>
                <a:effectLst/>
                <a:latin typeface="Calibri" panose="020F0502020204030204" pitchFamily="34" charset="0"/>
              </a:rPr>
              <a:t>vision chimes with what patients want</a:t>
            </a:r>
            <a:r>
              <a:rPr lang="en-GB" sz="1800" b="0" i="0" dirty="0">
                <a:solidFill>
                  <a:srgbClr val="000000"/>
                </a:solidFill>
                <a:effectLst/>
                <a:latin typeface="Calibri" panose="020F0502020204030204" pitchFamily="34" charset="0"/>
              </a:rPr>
              <a:t> to see of pharmacy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We commissioned Ipsos Mori to do some independent polling for us, and in a sample of 1107 adults in Scotland, they found these results:  </a:t>
            </a:r>
          </a:p>
          <a:p>
            <a:pPr algn="l" rtl="0" fontAlgn="base">
              <a:buFont typeface="Arial" panose="020B0604020202020204" pitchFamily="34" charset="0"/>
              <a:buChar char="•"/>
            </a:pPr>
            <a:r>
              <a:rPr lang="en-GB" sz="1800" b="1" i="0" dirty="0">
                <a:solidFill>
                  <a:srgbClr val="000000"/>
                </a:solidFill>
                <a:effectLst/>
                <a:latin typeface="Calibri" panose="020F0502020204030204" pitchFamily="34" charset="0"/>
              </a:rPr>
              <a:t>Clear support for the roles we describe</a:t>
            </a:r>
            <a:r>
              <a:rPr lang="en-GB" sz="1800" b="0" i="0" dirty="0">
                <a:solidFill>
                  <a:srgbClr val="000000"/>
                </a:solidFill>
                <a:effectLst/>
                <a:latin typeface="Calibri" panose="020F0502020204030204" pitchFamily="34" charset="0"/>
              </a:rPr>
              <a:t> in Pharmacy 2030 with over 90% of those polled wanting pharmacists to prescribe, advise on, monitor and review medicines. Also a lot of support for referral to other services, managing common clinical conditions and more general health advice.  </a:t>
            </a:r>
          </a:p>
          <a:p>
            <a:endParaRPr lang="en-GB" dirty="0"/>
          </a:p>
        </p:txBody>
      </p:sp>
      <p:sp>
        <p:nvSpPr>
          <p:cNvPr id="4" name="Slide Number Placeholder 3"/>
          <p:cNvSpPr>
            <a:spLocks noGrp="1"/>
          </p:cNvSpPr>
          <p:nvPr>
            <p:ph type="sldNum" sz="quarter" idx="5"/>
          </p:nvPr>
        </p:nvSpPr>
        <p:spPr/>
        <p:txBody>
          <a:bodyPr/>
          <a:lstStyle/>
          <a:p>
            <a:fld id="{6E39FA4C-FD2D-43D3-8C94-AD1E94696C36}" type="slidenum">
              <a:rPr lang="en-GB" smtClean="0"/>
              <a:t>8</a:t>
            </a:fld>
            <a:endParaRPr lang="en-GB"/>
          </a:p>
        </p:txBody>
      </p:sp>
    </p:spTree>
    <p:extLst>
      <p:ext uri="{BB962C8B-B14F-4D97-AF65-F5344CB8AC3E}">
        <p14:creationId xmlns:p14="http://schemas.microsoft.com/office/powerpoint/2010/main" val="301559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public were also clear about </a:t>
            </a:r>
            <a:r>
              <a:rPr lang="en-GB" sz="1800" b="1" i="0" dirty="0">
                <a:solidFill>
                  <a:srgbClr val="000000"/>
                </a:solidFill>
                <a:effectLst/>
                <a:latin typeface="Calibri" panose="020F0502020204030204" pitchFamily="34" charset="0"/>
              </a:rPr>
              <a:t>HOW they wanted</a:t>
            </a:r>
            <a:r>
              <a:rPr lang="en-GB" sz="1800" b="0" i="0" dirty="0">
                <a:solidFill>
                  <a:srgbClr val="000000"/>
                </a:solidFill>
                <a:effectLst/>
                <a:latin typeface="Calibri" panose="020F0502020204030204" pitchFamily="34" charset="0"/>
              </a:rPr>
              <a:t> to access services.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This table underlines that </a:t>
            </a:r>
            <a:r>
              <a:rPr lang="en-GB" sz="1800" b="1" i="0" dirty="0">
                <a:solidFill>
                  <a:srgbClr val="000000"/>
                </a:solidFill>
                <a:effectLst/>
                <a:latin typeface="Calibri" panose="020F0502020204030204" pitchFamily="34" charset="0"/>
              </a:rPr>
              <a:t>what people want is choice</a:t>
            </a:r>
            <a:r>
              <a:rPr lang="en-GB" sz="1800" b="0" i="0" dirty="0">
                <a:solidFill>
                  <a:srgbClr val="000000"/>
                </a:solidFill>
                <a:effectLst/>
                <a:latin typeface="Calibri" panose="020F0502020204030204" pitchFamily="34" charset="0"/>
              </a:rPr>
              <a:t>: when asked to tick all of the ways they wanted to access pharmacy services, there was support for many types of options that pharmacy doesn’t universally offer today. This is a </a:t>
            </a:r>
            <a:r>
              <a:rPr lang="en-GB" sz="1800" b="1" i="0" dirty="0">
                <a:solidFill>
                  <a:srgbClr val="000000"/>
                </a:solidFill>
                <a:effectLst/>
                <a:latin typeface="Calibri" panose="020F0502020204030204" pitchFamily="34" charset="0"/>
              </a:rPr>
              <a:t>wake up call </a:t>
            </a:r>
            <a:r>
              <a:rPr lang="en-GB" sz="1800" b="0" i="0" dirty="0">
                <a:solidFill>
                  <a:srgbClr val="000000"/>
                </a:solidFill>
                <a:effectLst/>
                <a:latin typeface="Calibri" panose="020F0502020204030204" pitchFamily="34" charset="0"/>
              </a:rPr>
              <a:t>for us to ensure we offer choice. </a:t>
            </a:r>
          </a:p>
          <a:p>
            <a:endParaRPr lang="en-GB" dirty="0"/>
          </a:p>
        </p:txBody>
      </p:sp>
      <p:sp>
        <p:nvSpPr>
          <p:cNvPr id="4" name="Slide Number Placeholder 3"/>
          <p:cNvSpPr>
            <a:spLocks noGrp="1"/>
          </p:cNvSpPr>
          <p:nvPr>
            <p:ph type="sldNum" sz="quarter" idx="5"/>
          </p:nvPr>
        </p:nvSpPr>
        <p:spPr/>
        <p:txBody>
          <a:bodyPr/>
          <a:lstStyle/>
          <a:p>
            <a:fld id="{6E39FA4C-FD2D-43D3-8C94-AD1E94696C36}" type="slidenum">
              <a:rPr lang="en-GB" smtClean="0"/>
              <a:t>9</a:t>
            </a:fld>
            <a:endParaRPr lang="en-GB"/>
          </a:p>
        </p:txBody>
      </p:sp>
    </p:spTree>
    <p:extLst>
      <p:ext uri="{BB962C8B-B14F-4D97-AF65-F5344CB8AC3E}">
        <p14:creationId xmlns:p14="http://schemas.microsoft.com/office/powerpoint/2010/main" val="216454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Pharmacy 2030 is our guiding overarching document, setting out the direction of travel that RPS Scotland will focus on. But it is also about moving forward as a profession to work together to address health and social inequalities, to provide the best pharmaceutical care for patients possible and to maximise the potential of the highly skilled pharmacy work force who are out there already to enable this to happen.  And we are already seeing this happen, I mentioned before that in our vision document there are case studies and examples of good practice, we wanted to make sure to include real examples of where pharmacy teams are working together with each other and other professions across the NHS to provide an exceptional standard of care for patients.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A20B-2E27-E242-A120-82A9C43E07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178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PS Title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rgbClr val="3D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F2B83AD8-25DD-5B42-83A1-4122A77E224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71270">
            <a:off x="-5702943" y="-813261"/>
            <a:ext cx="16664235" cy="16664235"/>
          </a:xfrm>
          <a:prstGeom prst="rect">
            <a:avLst/>
          </a:prstGeom>
        </p:spPr>
      </p:pic>
      <p:sp>
        <p:nvSpPr>
          <p:cNvPr id="17" name="Text Placeholder 16">
            <a:extLst>
              <a:ext uri="{FF2B5EF4-FFF2-40B4-BE49-F238E27FC236}">
                <a16:creationId xmlns:a16="http://schemas.microsoft.com/office/drawing/2014/main" id="{97DADA5F-0744-444A-98FE-9E48FBC2C94C}"/>
              </a:ext>
            </a:extLst>
          </p:cNvPr>
          <p:cNvSpPr>
            <a:spLocks noGrp="1"/>
          </p:cNvSpPr>
          <p:nvPr>
            <p:ph type="body" sz="quarter" idx="10"/>
          </p:nvPr>
        </p:nvSpPr>
        <p:spPr>
          <a:xfrm>
            <a:off x="4000500" y="3982315"/>
            <a:ext cx="4191000" cy="588962"/>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endParaRPr lang="en-US" dirty="0"/>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31114" y="5795607"/>
            <a:ext cx="606998" cy="657581"/>
          </a:xfrm>
          <a:prstGeom prst="rect">
            <a:avLst/>
          </a:prstGeom>
        </p:spPr>
      </p:pic>
      <p:sp>
        <p:nvSpPr>
          <p:cNvPr id="7" name="Title 6">
            <a:extLst>
              <a:ext uri="{FF2B5EF4-FFF2-40B4-BE49-F238E27FC236}">
                <a16:creationId xmlns:a16="http://schemas.microsoft.com/office/drawing/2014/main" id="{8F94054F-6EED-E54F-B7C6-0E94A8B00666}"/>
              </a:ext>
            </a:extLst>
          </p:cNvPr>
          <p:cNvSpPr>
            <a:spLocks noGrp="1"/>
          </p:cNvSpPr>
          <p:nvPr>
            <p:ph type="title"/>
          </p:nvPr>
        </p:nvSpPr>
        <p:spPr>
          <a:xfrm>
            <a:off x="2171976" y="2371725"/>
            <a:ext cx="7556500" cy="1325563"/>
          </a:xfrm>
          <a:prstGeom prst="rect">
            <a:avLst/>
          </a:prstGeom>
          <a:noFill/>
        </p:spPr>
        <p:txBody>
          <a:bodyPr/>
          <a:lstStyle>
            <a:lvl1pPr algn="ctr">
              <a:defRPr sz="4800" b="1">
                <a:solidFill>
                  <a:schemeClr val="bg1"/>
                </a:solidFill>
                <a:latin typeface="Georgia" panose="02040502050405020303" pitchFamily="18" charset="0"/>
              </a:defRPr>
            </a:lvl1pPr>
          </a:lstStyle>
          <a:p>
            <a:r>
              <a:rPr lang="en-US" dirty="0"/>
              <a:t>Click to edit Master title style</a:t>
            </a:r>
          </a:p>
        </p:txBody>
      </p:sp>
      <p:pic>
        <p:nvPicPr>
          <p:cNvPr id="8" name="Graphic 7">
            <a:extLst>
              <a:ext uri="{FF2B5EF4-FFF2-40B4-BE49-F238E27FC236}">
                <a16:creationId xmlns:a16="http://schemas.microsoft.com/office/drawing/2014/main" id="{7420873E-AAA7-4BBE-99E6-E1840952BDB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0253577">
            <a:off x="398369" y="-2464367"/>
            <a:ext cx="21338049" cy="21338049"/>
          </a:xfrm>
          <a:prstGeom prst="rect">
            <a:avLst/>
          </a:prstGeom>
        </p:spPr>
      </p:pic>
    </p:spTree>
    <p:extLst>
      <p:ext uri="{BB962C8B-B14F-4D97-AF65-F5344CB8AC3E}">
        <p14:creationId xmlns:p14="http://schemas.microsoft.com/office/powerpoint/2010/main" val="214221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rgbClr val="3D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A621043A-10E6-459E-9C1A-EE99973374E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961894">
            <a:off x="-3602499" y="-6356925"/>
            <a:ext cx="14274349" cy="14274349"/>
          </a:xfrm>
          <a:prstGeom prst="rect">
            <a:avLst/>
          </a:prstGeom>
        </p:spPr>
      </p:pic>
      <p:pic>
        <p:nvPicPr>
          <p:cNvPr id="8" name="Graphic 7">
            <a:extLst>
              <a:ext uri="{FF2B5EF4-FFF2-40B4-BE49-F238E27FC236}">
                <a16:creationId xmlns:a16="http://schemas.microsoft.com/office/drawing/2014/main" id="{8D4A8111-5C55-46D4-9208-9D943F88EE8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70609">
            <a:off x="-1459038" y="-1598594"/>
            <a:ext cx="19360329" cy="19360329"/>
          </a:xfrm>
          <a:prstGeom prst="rect">
            <a:avLst/>
          </a:prstGeom>
        </p:spPr>
      </p:pic>
      <p:sp>
        <p:nvSpPr>
          <p:cNvPr id="11" name="Title 1">
            <a:extLst>
              <a:ext uri="{FF2B5EF4-FFF2-40B4-BE49-F238E27FC236}">
                <a16:creationId xmlns:a16="http://schemas.microsoft.com/office/drawing/2014/main" id="{554936CB-F58F-2F4E-9CF1-1FB8F812003E}"/>
              </a:ext>
            </a:extLst>
          </p:cNvPr>
          <p:cNvSpPr txBox="1">
            <a:spLocks/>
          </p:cNvSpPr>
          <p:nvPr userDrawn="1"/>
        </p:nvSpPr>
        <p:spPr>
          <a:xfrm>
            <a:off x="2570545" y="2766218"/>
            <a:ext cx="7050911" cy="1325563"/>
          </a:xfrm>
          <a:prstGeom prst="rect">
            <a:avLst/>
          </a:prstGeom>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0"/>
              </a:spcBef>
              <a:spcAft>
                <a:spcPts val="0"/>
              </a:spcAft>
            </a:pPr>
            <a:r>
              <a:rPr lang="en-US" sz="4800" b="1" i="0" dirty="0">
                <a:solidFill>
                  <a:schemeClr val="bg1"/>
                </a:solidFill>
                <a:latin typeface="Georgia" panose="02040502050405020303" pitchFamily="18" charset="0"/>
              </a:rPr>
              <a:t>Together,</a:t>
            </a:r>
            <a:br>
              <a:rPr lang="en-US" sz="4800" b="1" i="0" dirty="0">
                <a:solidFill>
                  <a:schemeClr val="bg1"/>
                </a:solidFill>
                <a:latin typeface="Georgia" panose="02040502050405020303" pitchFamily="18" charset="0"/>
              </a:rPr>
            </a:br>
            <a:r>
              <a:rPr lang="en-US" sz="4800" b="1" i="0" dirty="0">
                <a:solidFill>
                  <a:schemeClr val="bg1"/>
                </a:solidFill>
                <a:latin typeface="Georgia" panose="02040502050405020303" pitchFamily="18" charset="0"/>
              </a:rPr>
              <a:t>we are pharmacy.</a:t>
            </a:r>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31114" y="5795607"/>
            <a:ext cx="606998" cy="657581"/>
          </a:xfrm>
          <a:prstGeom prst="rect">
            <a:avLst/>
          </a:prstGeom>
        </p:spPr>
      </p:pic>
    </p:spTree>
    <p:extLst>
      <p:ext uri="{BB962C8B-B14F-4D97-AF65-F5344CB8AC3E}">
        <p14:creationId xmlns:p14="http://schemas.microsoft.com/office/powerpoint/2010/main" val="266054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RPS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183CFF38-7332-4FD5-9628-F12990C5F21E}"/>
              </a:ext>
            </a:extLst>
          </p:cNvPr>
          <p:cNvPicPr>
            <a:picLocks noChangeAspect="1"/>
          </p:cNvPicPr>
          <p:nvPr userDrawn="1"/>
        </p:nvPicPr>
        <p:blipFill>
          <a:blip>
            <a:alphaModFix amt="81000"/>
          </a:blip>
          <a:stretch>
            <a:fillRect/>
          </a:stretch>
        </p:blipFill>
        <p:spPr>
          <a:xfrm rot="20939778">
            <a:off x="-6874280" y="-9922175"/>
            <a:ext cx="24130281" cy="24130281"/>
          </a:xfrm>
          <a:prstGeom prst="rect">
            <a:avLst/>
          </a:prstGeom>
        </p:spPr>
      </p:pic>
      <p:sp>
        <p:nvSpPr>
          <p:cNvPr id="17" name="Text Placeholder 16">
            <a:extLst>
              <a:ext uri="{FF2B5EF4-FFF2-40B4-BE49-F238E27FC236}">
                <a16:creationId xmlns:a16="http://schemas.microsoft.com/office/drawing/2014/main" id="{97DADA5F-0744-444A-98FE-9E48FBC2C94C}"/>
              </a:ext>
            </a:extLst>
          </p:cNvPr>
          <p:cNvSpPr>
            <a:spLocks noGrp="1"/>
          </p:cNvSpPr>
          <p:nvPr>
            <p:ph type="body" sz="quarter" idx="10"/>
          </p:nvPr>
        </p:nvSpPr>
        <p:spPr>
          <a:xfrm>
            <a:off x="4000500" y="3982315"/>
            <a:ext cx="4191000" cy="588962"/>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a:stretch>
            <a:fillRect/>
          </a:stretch>
        </p:blipFill>
        <p:spPr>
          <a:xfrm>
            <a:off x="331114" y="5795607"/>
            <a:ext cx="606998" cy="657581"/>
          </a:xfrm>
          <a:prstGeom prst="rect">
            <a:avLst/>
          </a:prstGeom>
        </p:spPr>
      </p:pic>
      <p:sp>
        <p:nvSpPr>
          <p:cNvPr id="7" name="Title 6">
            <a:extLst>
              <a:ext uri="{FF2B5EF4-FFF2-40B4-BE49-F238E27FC236}">
                <a16:creationId xmlns:a16="http://schemas.microsoft.com/office/drawing/2014/main" id="{8F94054F-6EED-E54F-B7C6-0E94A8B00666}"/>
              </a:ext>
            </a:extLst>
          </p:cNvPr>
          <p:cNvSpPr>
            <a:spLocks noGrp="1"/>
          </p:cNvSpPr>
          <p:nvPr>
            <p:ph type="title"/>
          </p:nvPr>
        </p:nvSpPr>
        <p:spPr>
          <a:xfrm>
            <a:off x="2171976" y="2371725"/>
            <a:ext cx="7556500" cy="1325563"/>
          </a:xfrm>
          <a:prstGeom prst="rect">
            <a:avLst/>
          </a:prstGeom>
          <a:noFill/>
        </p:spPr>
        <p:txBody>
          <a:bodyPr/>
          <a:lstStyle>
            <a:lvl1pPr algn="ctr">
              <a:defRPr sz="4800" b="1">
                <a:solidFill>
                  <a:schemeClr val="bg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4788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638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descr="nhs_ppt_widescreen_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0"/>
            <a:ext cx="12185904" cy="6858000"/>
          </a:xfrm>
          <a:prstGeom prst="rect">
            <a:avLst/>
          </a:prstGeom>
        </p:spPr>
      </p:pic>
      <p:sp>
        <p:nvSpPr>
          <p:cNvPr id="6" name="Title 1"/>
          <p:cNvSpPr>
            <a:spLocks noGrp="1"/>
          </p:cNvSpPr>
          <p:nvPr>
            <p:ph type="title"/>
          </p:nvPr>
        </p:nvSpPr>
        <p:spPr>
          <a:xfrm>
            <a:off x="736411" y="2346781"/>
            <a:ext cx="10515600" cy="1325563"/>
          </a:xfrm>
        </p:spPr>
        <p:txBody>
          <a:bodyPr/>
          <a:lstStyle>
            <a:lvl1pPr>
              <a:defRPr b="1">
                <a:solidFill>
                  <a:schemeClr val="bg1"/>
                </a:solidFill>
              </a:defRPr>
            </a:lvl1pPr>
          </a:lstStyle>
          <a:p>
            <a:endParaRPr lang="en-GB" dirty="0"/>
          </a:p>
        </p:txBody>
      </p:sp>
      <p:pic>
        <p:nvPicPr>
          <p:cNvPr id="4" name="Picture 3" descr="nhs_ppt_widescreen_v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56" t="57139" b="21431"/>
          <a:stretch/>
        </p:blipFill>
        <p:spPr>
          <a:xfrm>
            <a:off x="8956110" y="5248403"/>
            <a:ext cx="3112718" cy="146972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385" y="5789896"/>
            <a:ext cx="1739902" cy="656813"/>
          </a:xfrm>
          <a:prstGeom prst="rect">
            <a:avLst/>
          </a:prstGeom>
        </p:spPr>
      </p:pic>
    </p:spTree>
    <p:extLst>
      <p:ext uri="{BB962C8B-B14F-4D97-AF65-F5344CB8AC3E}">
        <p14:creationId xmlns:p14="http://schemas.microsoft.com/office/powerpoint/2010/main" val="411835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PS Divider Page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A9BF9F-34A6-C54C-9E2D-8674003D7050}"/>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6C6B28-84DD-E24A-AB8E-10AB1E125810}"/>
              </a:ext>
            </a:extLst>
          </p:cNvPr>
          <p:cNvSpPr/>
          <p:nvPr userDrawn="1"/>
        </p:nvSpPr>
        <p:spPr>
          <a:xfrm>
            <a:off x="0" y="0"/>
            <a:ext cx="874713" cy="6858000"/>
          </a:xfrm>
          <a:prstGeom prst="rect">
            <a:avLst/>
          </a:prstGeom>
          <a:solidFill>
            <a:srgbClr val="F5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 name="TextBox 5">
            <a:extLst>
              <a:ext uri="{FF2B5EF4-FFF2-40B4-BE49-F238E27FC236}">
                <a16:creationId xmlns:a16="http://schemas.microsoft.com/office/drawing/2014/main" id="{24F4CFC4-EDD8-E64D-A039-EC0EDECDA15F}"/>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smtClean="0">
                <a:latin typeface="Arial" panose="020B0604020202020204" pitchFamily="34" charset="0"/>
                <a:cs typeface="Arial" panose="020B0604020202020204" pitchFamily="34" charset="0"/>
              </a:rPr>
              <a:pPr algn="ctr"/>
              <a:t>‹#›</a:t>
            </a:fld>
            <a:endParaRPr lang="en-US" sz="1400"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5ED9A495-CF78-514F-AE1C-5DF65AC4A2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0187" y="368300"/>
            <a:ext cx="331200" cy="1218240"/>
          </a:xfrm>
          <a:prstGeom prst="rect">
            <a:avLst/>
          </a:prstGeom>
        </p:spPr>
      </p:pic>
      <p:sp>
        <p:nvSpPr>
          <p:cNvPr id="10" name="Title 9">
            <a:extLst>
              <a:ext uri="{FF2B5EF4-FFF2-40B4-BE49-F238E27FC236}">
                <a16:creationId xmlns:a16="http://schemas.microsoft.com/office/drawing/2014/main" id="{645F825B-ED58-8740-91D2-9FD35ECEEE2F}"/>
              </a:ext>
            </a:extLst>
          </p:cNvPr>
          <p:cNvSpPr>
            <a:spLocks noGrp="1"/>
          </p:cNvSpPr>
          <p:nvPr>
            <p:ph type="title"/>
          </p:nvPr>
        </p:nvSpPr>
        <p:spPr>
          <a:xfrm>
            <a:off x="1524000" y="365125"/>
            <a:ext cx="5040313" cy="5980811"/>
          </a:xfrm>
          <a:prstGeom prst="rect">
            <a:avLst/>
          </a:prstGeom>
        </p:spPr>
        <p:txBody>
          <a:bodyPr/>
          <a:lstStyle>
            <a:lvl1pPr>
              <a:defRPr sz="5400" b="1">
                <a:latin typeface="Georgia" panose="02040502050405020303" pitchFamily="18" charset="0"/>
              </a:defRPr>
            </a:lvl1pPr>
          </a:lstStyle>
          <a:p>
            <a:r>
              <a:rPr lang="en-US" dirty="0"/>
              <a:t>Click to edit Master title style</a:t>
            </a:r>
          </a:p>
        </p:txBody>
      </p:sp>
      <p:pic>
        <p:nvPicPr>
          <p:cNvPr id="8" name="Graphic 7">
            <a:extLst>
              <a:ext uri="{FF2B5EF4-FFF2-40B4-BE49-F238E27FC236}">
                <a16:creationId xmlns:a16="http://schemas.microsoft.com/office/drawing/2014/main" id="{48F91035-8C78-4FC5-B4D9-FC3844E44BA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2638582">
            <a:off x="-2675319" y="-3744962"/>
            <a:ext cx="18479265" cy="18479265"/>
          </a:xfrm>
          <a:prstGeom prst="rect">
            <a:avLst/>
          </a:prstGeom>
        </p:spPr>
      </p:pic>
    </p:spTree>
    <p:extLst>
      <p:ext uri="{BB962C8B-B14F-4D97-AF65-F5344CB8AC3E}">
        <p14:creationId xmlns:p14="http://schemas.microsoft.com/office/powerpoint/2010/main" val="309391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62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652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arge 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3999" y="960438"/>
            <a:ext cx="7058327"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04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Two Images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68DFEE63-202F-C842-9781-EE221CE06F7A}"/>
              </a:ext>
            </a:extLst>
          </p:cNvPr>
          <p:cNvSpPr>
            <a:spLocks noGrp="1"/>
          </p:cNvSpPr>
          <p:nvPr>
            <p:ph type="pic" sz="quarter" idx="11"/>
          </p:nvPr>
        </p:nvSpPr>
        <p:spPr>
          <a:xfrm>
            <a:off x="6743700" y="960438"/>
            <a:ext cx="5051425" cy="264795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A9CC474D-2AD6-8B41-B978-A6622A63C0FD}"/>
              </a:ext>
            </a:extLst>
          </p:cNvPr>
          <p:cNvSpPr>
            <a:spLocks noGrp="1"/>
          </p:cNvSpPr>
          <p:nvPr>
            <p:ph type="pic" sz="quarter" idx="12"/>
          </p:nvPr>
        </p:nvSpPr>
        <p:spPr>
          <a:xfrm>
            <a:off x="6743700" y="3795713"/>
            <a:ext cx="5051425" cy="2657475"/>
          </a:xfrm>
          <a:prstGeom prst="rect">
            <a:avLst/>
          </a:prstGeom>
        </p:spPr>
        <p:txBody>
          <a:bodyPr/>
          <a:lstStyle/>
          <a:p>
            <a:endParaRPr lang="en-US"/>
          </a:p>
        </p:txBody>
      </p:sp>
    </p:spTree>
    <p:extLst>
      <p:ext uri="{BB962C8B-B14F-4D97-AF65-F5344CB8AC3E}">
        <p14:creationId xmlns:p14="http://schemas.microsoft.com/office/powerpoint/2010/main" val="301084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our Images - Teal">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4FA76B6-1A82-C04E-94EE-B992A37CB368}"/>
              </a:ext>
            </a:extLst>
          </p:cNvPr>
          <p:cNvSpPr>
            <a:spLocks noGrp="1"/>
          </p:cNvSpPr>
          <p:nvPr>
            <p:ph type="pic" sz="quarter" idx="11"/>
          </p:nvPr>
        </p:nvSpPr>
        <p:spPr>
          <a:xfrm>
            <a:off x="6743700" y="960438"/>
            <a:ext cx="5051425" cy="2647950"/>
          </a:xfrm>
          <a:prstGeom prst="rect">
            <a:avLst/>
          </a:prstGeom>
        </p:spPr>
        <p:txBody>
          <a:bodyPr/>
          <a:lstStyle/>
          <a:p>
            <a:endParaRPr lang="en-US"/>
          </a:p>
        </p:txBody>
      </p:sp>
      <p:sp>
        <p:nvSpPr>
          <p:cNvPr id="4" name="Picture Placeholder 9">
            <a:extLst>
              <a:ext uri="{FF2B5EF4-FFF2-40B4-BE49-F238E27FC236}">
                <a16:creationId xmlns:a16="http://schemas.microsoft.com/office/drawing/2014/main" id="{36E2E6D7-FADC-7B42-93BB-93DE8F1A59F7}"/>
              </a:ext>
            </a:extLst>
          </p:cNvPr>
          <p:cNvSpPr>
            <a:spLocks noGrp="1"/>
          </p:cNvSpPr>
          <p:nvPr>
            <p:ph type="pic" sz="quarter" idx="12"/>
          </p:nvPr>
        </p:nvSpPr>
        <p:spPr>
          <a:xfrm>
            <a:off x="6743700" y="3795713"/>
            <a:ext cx="5051425" cy="2657475"/>
          </a:xfrm>
          <a:prstGeom prst="rect">
            <a:avLst/>
          </a:prstGeom>
        </p:spPr>
        <p:txBody>
          <a:bodyPr/>
          <a:lstStyle/>
          <a:p>
            <a:endParaRPr lang="en-US"/>
          </a:p>
        </p:txBody>
      </p:sp>
      <p:sp>
        <p:nvSpPr>
          <p:cNvPr id="5" name="Title 1">
            <a:extLst>
              <a:ext uri="{FF2B5EF4-FFF2-40B4-BE49-F238E27FC236}">
                <a16:creationId xmlns:a16="http://schemas.microsoft.com/office/drawing/2014/main" id="{B072F84B-4387-B44C-9B66-819E2208D96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6" name="Picture Placeholder 7">
            <a:extLst>
              <a:ext uri="{FF2B5EF4-FFF2-40B4-BE49-F238E27FC236}">
                <a16:creationId xmlns:a16="http://schemas.microsoft.com/office/drawing/2014/main" id="{3335236C-FE91-CE4B-9CB6-6D2C537BE8D1}"/>
              </a:ext>
            </a:extLst>
          </p:cNvPr>
          <p:cNvSpPr>
            <a:spLocks noGrp="1"/>
          </p:cNvSpPr>
          <p:nvPr>
            <p:ph type="pic" sz="quarter" idx="13"/>
          </p:nvPr>
        </p:nvSpPr>
        <p:spPr>
          <a:xfrm>
            <a:off x="1511943" y="960438"/>
            <a:ext cx="5051425" cy="2647950"/>
          </a:xfrm>
          <a:prstGeom prst="rect">
            <a:avLst/>
          </a:prstGeom>
        </p:spPr>
        <p:txBody>
          <a:bodyPr/>
          <a:lstStyle/>
          <a:p>
            <a:endParaRPr lang="en-US"/>
          </a:p>
        </p:txBody>
      </p:sp>
      <p:sp>
        <p:nvSpPr>
          <p:cNvPr id="7" name="Picture Placeholder 9">
            <a:extLst>
              <a:ext uri="{FF2B5EF4-FFF2-40B4-BE49-F238E27FC236}">
                <a16:creationId xmlns:a16="http://schemas.microsoft.com/office/drawing/2014/main" id="{7A590693-F320-A142-89E5-CD39A49E40E5}"/>
              </a:ext>
            </a:extLst>
          </p:cNvPr>
          <p:cNvSpPr>
            <a:spLocks noGrp="1"/>
          </p:cNvSpPr>
          <p:nvPr>
            <p:ph type="pic" sz="quarter" idx="14"/>
          </p:nvPr>
        </p:nvSpPr>
        <p:spPr>
          <a:xfrm>
            <a:off x="1511943" y="3795713"/>
            <a:ext cx="5051425" cy="2657475"/>
          </a:xfrm>
          <a:prstGeom prst="rect">
            <a:avLst/>
          </a:prstGeom>
        </p:spPr>
        <p:txBody>
          <a:bodyPr/>
          <a:lstStyle/>
          <a:p>
            <a:endParaRPr lang="en-US"/>
          </a:p>
        </p:txBody>
      </p:sp>
    </p:spTree>
    <p:extLst>
      <p:ext uri="{BB962C8B-B14F-4D97-AF65-F5344CB8AC3E}">
        <p14:creationId xmlns:p14="http://schemas.microsoft.com/office/powerpoint/2010/main" val="47021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ull Image - Tea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3A6B4D-C1E2-BE43-B731-6A8D6216F152}"/>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1511943" y="960438"/>
            <a:ext cx="10283182" cy="5492750"/>
          </a:xfrm>
          <a:prstGeom prst="rect">
            <a:avLst/>
          </a:prstGeom>
        </p:spPr>
        <p:txBody>
          <a:bodyPr/>
          <a:lstStyle/>
          <a:p>
            <a:endParaRPr lang="en-US"/>
          </a:p>
        </p:txBody>
      </p:sp>
    </p:spTree>
    <p:extLst>
      <p:ext uri="{BB962C8B-B14F-4D97-AF65-F5344CB8AC3E}">
        <p14:creationId xmlns:p14="http://schemas.microsoft.com/office/powerpoint/2010/main" val="185160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ize Image - Teal">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868100" y="0"/>
            <a:ext cx="11323899" cy="6858000"/>
          </a:xfrm>
          <a:prstGeom prst="rect">
            <a:avLst/>
          </a:prstGeom>
        </p:spPr>
        <p:txBody>
          <a:bodyPr/>
          <a:lstStyle/>
          <a:p>
            <a:endParaRPr lang="en-US"/>
          </a:p>
        </p:txBody>
      </p:sp>
    </p:spTree>
    <p:extLst>
      <p:ext uri="{BB962C8B-B14F-4D97-AF65-F5344CB8AC3E}">
        <p14:creationId xmlns:p14="http://schemas.microsoft.com/office/powerpoint/2010/main" val="974592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B9F103-3635-D04A-993A-B034A8BB1F4C}"/>
              </a:ext>
            </a:extLst>
          </p:cNvPr>
          <p:cNvSpPr>
            <a:spLocks/>
          </p:cNvSpPr>
          <p:nvPr userDrawn="1"/>
        </p:nvSpPr>
        <p:spPr>
          <a:xfrm flipH="1">
            <a:off x="-3" y="0"/>
            <a:ext cx="90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TextBox 11">
            <a:extLst>
              <a:ext uri="{FF2B5EF4-FFF2-40B4-BE49-F238E27FC236}">
                <a16:creationId xmlns:a16="http://schemas.microsoft.com/office/drawing/2014/main" id="{47C2251D-175F-ED46-BE88-793AEEF6F610}"/>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smtClean="0">
                <a:latin typeface="Arial" panose="020B0604020202020204" pitchFamily="34" charset="0"/>
                <a:cs typeface="Arial" panose="020B0604020202020204" pitchFamily="34" charset="0"/>
              </a:rPr>
              <a:pPr algn="ctr"/>
              <a:t>‹#›</a:t>
            </a:fld>
            <a:endParaRPr lang="en-US" sz="1400" dirty="0">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DAC3749D-CB3E-D443-9786-3853B9164853}"/>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3584193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65">
          <p15:clr>
            <a:srgbClr val="F26B43"/>
          </p15:clr>
        </p15:guide>
        <p15:guide id="4" pos="7430">
          <p15:clr>
            <a:srgbClr val="F26B43"/>
          </p15:clr>
        </p15:guide>
        <p15:guide id="5" orient="horz" pos="605">
          <p15:clr>
            <a:srgbClr val="F26B43"/>
          </p15:clr>
        </p15:guide>
        <p15:guide id="9" pos="960">
          <p15:clr>
            <a:srgbClr val="F26B43"/>
          </p15:clr>
        </p15:guide>
        <p15:guide id="10" pos="4135">
          <p15:clr>
            <a:srgbClr val="F26B43"/>
          </p15:clr>
        </p15:guide>
        <p15:guide id="11" pos="4248">
          <p15:clr>
            <a:srgbClr val="F26B43"/>
          </p15:clr>
        </p15:guide>
        <p15:guide id="12" orient="horz" pos="2273">
          <p15:clr>
            <a:srgbClr val="F26B43"/>
          </p15:clr>
        </p15:guide>
        <p15:guide id="13" orient="horz" pos="2391">
          <p15:clr>
            <a:srgbClr val="F26B43"/>
          </p15:clr>
        </p15:guide>
        <p15:guide id="14" pos="3288">
          <p15:clr>
            <a:srgbClr val="F26B43"/>
          </p15:clr>
        </p15:guide>
        <p15:guide id="15" pos="3405">
          <p15:clr>
            <a:srgbClr val="F26B43"/>
          </p15:clr>
        </p15:guide>
        <p15:guide id="16" pos="6569">
          <p15:clr>
            <a:srgbClr val="F26B43"/>
          </p15:clr>
        </p15:guide>
        <p15:guide id="17" pos="6686">
          <p15:clr>
            <a:srgbClr val="F26B43"/>
          </p15:clr>
        </p15:guide>
        <p15:guide id="18" pos="5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781" y="3029169"/>
            <a:ext cx="6292186" cy="1843082"/>
          </a:xfrm>
        </p:spPr>
        <p:txBody>
          <a:bodyPr>
            <a:normAutofit/>
          </a:bodyPr>
          <a:lstStyle/>
          <a:p>
            <a:r>
              <a:rPr lang="en-US" sz="4000" dirty="0">
                <a:latin typeface="Calibri Light" panose="020F0302020204030204" pitchFamily="34" charset="0"/>
                <a:cs typeface="Calibri Light" panose="020F0302020204030204" pitchFamily="34" charset="0"/>
              </a:rPr>
              <a:t>Pharmacy 2030:</a:t>
            </a:r>
            <a:br>
              <a:rPr lang="en-US" sz="4000"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A New Professional Vision</a:t>
            </a:r>
          </a:p>
        </p:txBody>
      </p:sp>
    </p:spTree>
    <p:extLst>
      <p:ext uri="{BB962C8B-B14F-4D97-AF65-F5344CB8AC3E}">
        <p14:creationId xmlns:p14="http://schemas.microsoft.com/office/powerpoint/2010/main" val="3855482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533F64D4-FA41-4015-AF19-18B9FE35ED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28655" y="382113"/>
            <a:ext cx="6111598" cy="6111598"/>
          </a:xfrm>
          <a:prstGeom prst="rect">
            <a:avLst/>
          </a:prstGeom>
        </p:spPr>
      </p:pic>
    </p:spTree>
    <p:extLst>
      <p:ext uri="{BB962C8B-B14F-4D97-AF65-F5344CB8AC3E}">
        <p14:creationId xmlns:p14="http://schemas.microsoft.com/office/powerpoint/2010/main" val="116912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86E0278-0329-47A0-BED4-C69B0EE6F3D2}"/>
              </a:ext>
            </a:extLst>
          </p:cNvPr>
          <p:cNvPicPr>
            <a:picLocks noChangeAspect="1"/>
          </p:cNvPicPr>
          <p:nvPr/>
        </p:nvPicPr>
        <p:blipFill rotWithShape="1">
          <a:blip r:embed="rId3"/>
          <a:srcRect t="26931" r="9091" b="6721"/>
          <a:stretch/>
        </p:blipFill>
        <p:spPr>
          <a:xfrm>
            <a:off x="3523488" y="10"/>
            <a:ext cx="8668512" cy="6857990"/>
          </a:xfrm>
          <a:prstGeom prst="rect">
            <a:avLst/>
          </a:prstGeom>
        </p:spPr>
      </p:pic>
      <p:sp>
        <p:nvSpPr>
          <p:cNvPr id="32"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8B35878A-71E0-4913-94E0-74B9C1EBCC4A}"/>
              </a:ext>
            </a:extLst>
          </p:cNvPr>
          <p:cNvSpPr txBox="1">
            <a:spLocks/>
          </p:cNvSpPr>
          <p:nvPr/>
        </p:nvSpPr>
        <p:spPr>
          <a:xfrm>
            <a:off x="394260" y="771988"/>
            <a:ext cx="5332772" cy="34413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n-US" dirty="0"/>
              <a:t>Audrey Thompson</a:t>
            </a:r>
          </a:p>
          <a:p>
            <a:pPr>
              <a:spcBef>
                <a:spcPts val="1200"/>
              </a:spcBef>
              <a:spcAft>
                <a:spcPts val="600"/>
              </a:spcAft>
            </a:pPr>
            <a:r>
              <a:rPr lang="en-US" altLang="en-US" sz="2800" dirty="0"/>
              <a:t>Lead Pharmacist for Prescribing NHSGGC</a:t>
            </a:r>
          </a:p>
          <a:p>
            <a:pPr>
              <a:spcBef>
                <a:spcPts val="1200"/>
              </a:spcBef>
              <a:spcAft>
                <a:spcPts val="600"/>
              </a:spcAft>
            </a:pPr>
            <a:r>
              <a:rPr lang="en-US" altLang="en-US" sz="2800" dirty="0"/>
              <a:t>RPS Scottish Pharmacy Board Member</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08D822A-E0C0-4CFD-9C71-82CE5009C1C4}"/>
              </a:ext>
            </a:extLst>
          </p:cNvPr>
          <p:cNvSpPr txBox="1">
            <a:spLocks/>
          </p:cNvSpPr>
          <p:nvPr/>
        </p:nvSpPr>
        <p:spPr>
          <a:xfrm>
            <a:off x="1425039" y="1572126"/>
            <a:ext cx="5985163" cy="46741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altLang="en-US" sz="4400" b="0" i="0" u="none" strike="noStrike" kern="1200" cap="none" spc="0" normalizeH="0" baseline="0" noProof="0" dirty="0">
              <a:ln>
                <a:noFill/>
              </a:ln>
              <a:solidFill>
                <a:srgbClr val="1C2045"/>
              </a:solidFill>
              <a:effectLst/>
              <a:uLnTx/>
              <a:uFillTx/>
              <a:latin typeface="Calibri"/>
              <a:ea typeface="+mj-ea"/>
              <a:cs typeface="+mj-cs"/>
            </a:endParaRPr>
          </a:p>
        </p:txBody>
      </p:sp>
      <p:pic>
        <p:nvPicPr>
          <p:cNvPr id="22" name="Picture 21">
            <a:extLst>
              <a:ext uri="{FF2B5EF4-FFF2-40B4-BE49-F238E27FC236}">
                <a16:creationId xmlns:a16="http://schemas.microsoft.com/office/drawing/2014/main" id="{AC92BF67-DFBC-4D16-8B71-F891D9DEE8E6}"/>
              </a:ext>
            </a:extLst>
          </p:cNvPr>
          <p:cNvPicPr>
            <a:picLocks noChangeAspect="1"/>
          </p:cNvPicPr>
          <p:nvPr/>
        </p:nvPicPr>
        <p:blipFill>
          <a:blip r:embed="rId4" cstate="hqprint">
            <a:lum bright="70000" contrast="-70000"/>
            <a:extLst>
              <a:ext uri="{28A0092B-C50C-407E-A947-70E740481C1C}">
                <a14:useLocalDpi xmlns:a14="http://schemas.microsoft.com/office/drawing/2010/main" val="0"/>
              </a:ext>
            </a:extLst>
          </a:blip>
          <a:srcRect/>
          <a:stretch>
            <a:fillRect/>
          </a:stretch>
        </p:blipFill>
        <p:spPr bwMode="auto">
          <a:xfrm>
            <a:off x="481029" y="4843342"/>
            <a:ext cx="2810828" cy="1139190"/>
          </a:xfrm>
          <a:prstGeom prst="rect">
            <a:avLst/>
          </a:prstGeom>
          <a:noFill/>
          <a:ln>
            <a:noFill/>
          </a:ln>
        </p:spPr>
      </p:pic>
    </p:spTree>
    <p:extLst>
      <p:ext uri="{BB962C8B-B14F-4D97-AF65-F5344CB8AC3E}">
        <p14:creationId xmlns:p14="http://schemas.microsoft.com/office/powerpoint/2010/main" val="282329398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A354-AB89-4C1A-8FBF-62744E123B4E}"/>
              </a:ext>
            </a:extLst>
          </p:cNvPr>
          <p:cNvSpPr>
            <a:spLocks noGrp="1"/>
          </p:cNvSpPr>
          <p:nvPr>
            <p:ph type="title"/>
          </p:nvPr>
        </p:nvSpPr>
        <p:spPr>
          <a:xfrm>
            <a:off x="6417733" y="490537"/>
            <a:ext cx="5291663" cy="1628775"/>
          </a:xfrm>
        </p:spPr>
        <p:txBody>
          <a:bodyPr vert="horz" lIns="91440" tIns="45720" rIns="91440" bIns="45720" rtlCol="0" anchor="b">
            <a:normAutofit/>
          </a:bodyPr>
          <a:lstStyle/>
          <a:p>
            <a:endParaRPr lang="en-US" sz="4000">
              <a:latin typeface="+mj-lt"/>
            </a:endParaRPr>
          </a:p>
        </p:txBody>
      </p:sp>
      <p:pic>
        <p:nvPicPr>
          <p:cNvPr id="8" name="Picture 7">
            <a:extLst>
              <a:ext uri="{FF2B5EF4-FFF2-40B4-BE49-F238E27FC236}">
                <a16:creationId xmlns:a16="http://schemas.microsoft.com/office/drawing/2014/main" id="{747CFBE5-632D-56E3-014E-0F9857842DB8}"/>
              </a:ext>
            </a:extLst>
          </p:cNvPr>
          <p:cNvPicPr>
            <a:picLocks noChangeAspect="1"/>
          </p:cNvPicPr>
          <p:nvPr/>
        </p:nvPicPr>
        <p:blipFill rotWithShape="1">
          <a:blip r:embed="rId2"/>
          <a:srcRect l="8151" r="2939"/>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7" name="Text Placeholder 4">
            <a:extLst>
              <a:ext uri="{FF2B5EF4-FFF2-40B4-BE49-F238E27FC236}">
                <a16:creationId xmlns:a16="http://schemas.microsoft.com/office/drawing/2014/main" id="{85E7B48C-F135-437B-846A-27AFFC579983}"/>
              </a:ext>
            </a:extLst>
          </p:cNvPr>
          <p:cNvGraphicFramePr/>
          <p:nvPr>
            <p:extLst>
              <p:ext uri="{D42A27DB-BD31-4B8C-83A1-F6EECF244321}">
                <p14:modId xmlns:p14="http://schemas.microsoft.com/office/powerpoint/2010/main" val="1499696810"/>
              </p:ext>
            </p:extLst>
          </p:nvPr>
        </p:nvGraphicFramePr>
        <p:xfrm>
          <a:off x="6417734" y="806824"/>
          <a:ext cx="5291663" cy="556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24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F799E9-C1F0-4CA5-A705-28BD2AB76FD6}"/>
              </a:ext>
            </a:extLst>
          </p:cNvPr>
          <p:cNvSpPr>
            <a:spLocks noGrp="1"/>
          </p:cNvSpPr>
          <p:nvPr>
            <p:ph type="title"/>
          </p:nvPr>
        </p:nvSpPr>
        <p:spPr/>
        <p:txBody>
          <a:bodyPr/>
          <a:lstStyle/>
          <a:p>
            <a:r>
              <a:rPr lang="en-GB" dirty="0"/>
              <a:t>Video 1</a:t>
            </a:r>
          </a:p>
        </p:txBody>
      </p:sp>
      <p:sp>
        <p:nvSpPr>
          <p:cNvPr id="4" name="Text Placeholder 3">
            <a:extLst>
              <a:ext uri="{FF2B5EF4-FFF2-40B4-BE49-F238E27FC236}">
                <a16:creationId xmlns:a16="http://schemas.microsoft.com/office/drawing/2014/main" id="{C585C470-9996-44FB-9A15-DEF67B0FA74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5471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A354-AB89-4C1A-8FBF-62744E123B4E}"/>
              </a:ext>
            </a:extLst>
          </p:cNvPr>
          <p:cNvSpPr>
            <a:spLocks noGrp="1"/>
          </p:cNvSpPr>
          <p:nvPr>
            <p:ph type="title"/>
          </p:nvPr>
        </p:nvSpPr>
        <p:spPr>
          <a:xfrm>
            <a:off x="6417733" y="490537"/>
            <a:ext cx="5291663" cy="1628775"/>
          </a:xfrm>
        </p:spPr>
        <p:txBody>
          <a:bodyPr vert="horz" lIns="91440" tIns="45720" rIns="91440" bIns="45720" rtlCol="0" anchor="b">
            <a:normAutofit/>
          </a:bodyPr>
          <a:lstStyle/>
          <a:p>
            <a:endParaRPr lang="en-US" sz="4000">
              <a:latin typeface="+mj-lt"/>
            </a:endParaRPr>
          </a:p>
        </p:txBody>
      </p:sp>
      <p:pic>
        <p:nvPicPr>
          <p:cNvPr id="8" name="Picture 7">
            <a:extLst>
              <a:ext uri="{FF2B5EF4-FFF2-40B4-BE49-F238E27FC236}">
                <a16:creationId xmlns:a16="http://schemas.microsoft.com/office/drawing/2014/main" id="{747CFBE5-632D-56E3-014E-0F9857842DB8}"/>
              </a:ext>
            </a:extLst>
          </p:cNvPr>
          <p:cNvPicPr>
            <a:picLocks noChangeAspect="1"/>
          </p:cNvPicPr>
          <p:nvPr/>
        </p:nvPicPr>
        <p:blipFill rotWithShape="1">
          <a:blip r:embed="rId2"/>
          <a:srcRect l="8151" r="2939"/>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7" name="Text Placeholder 4">
            <a:extLst>
              <a:ext uri="{FF2B5EF4-FFF2-40B4-BE49-F238E27FC236}">
                <a16:creationId xmlns:a16="http://schemas.microsoft.com/office/drawing/2014/main" id="{85E7B48C-F135-437B-846A-27AFFC579983}"/>
              </a:ext>
            </a:extLst>
          </p:cNvPr>
          <p:cNvGraphicFramePr/>
          <p:nvPr>
            <p:extLst>
              <p:ext uri="{D42A27DB-BD31-4B8C-83A1-F6EECF244321}">
                <p14:modId xmlns:p14="http://schemas.microsoft.com/office/powerpoint/2010/main" val="1870039201"/>
              </p:ext>
            </p:extLst>
          </p:nvPr>
        </p:nvGraphicFramePr>
        <p:xfrm>
          <a:off x="6417734" y="806824"/>
          <a:ext cx="5291663" cy="556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24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42D17E-639C-4594-BDF6-CDC897BBA3E9}"/>
              </a:ext>
            </a:extLst>
          </p:cNvPr>
          <p:cNvSpPr>
            <a:spLocks noGrp="1"/>
          </p:cNvSpPr>
          <p:nvPr>
            <p:ph type="title"/>
          </p:nvPr>
        </p:nvSpPr>
        <p:spPr/>
        <p:txBody>
          <a:bodyPr/>
          <a:lstStyle/>
          <a:p>
            <a:r>
              <a:rPr lang="en-GB" dirty="0"/>
              <a:t>Video 2</a:t>
            </a:r>
          </a:p>
        </p:txBody>
      </p:sp>
      <p:sp>
        <p:nvSpPr>
          <p:cNvPr id="4" name="Text Placeholder 3">
            <a:extLst>
              <a:ext uri="{FF2B5EF4-FFF2-40B4-BE49-F238E27FC236}">
                <a16:creationId xmlns:a16="http://schemas.microsoft.com/office/drawing/2014/main" id="{B94F6910-A15F-425F-B7E8-B6F6CABF2A1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04848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A354-AB89-4C1A-8FBF-62744E123B4E}"/>
              </a:ext>
            </a:extLst>
          </p:cNvPr>
          <p:cNvSpPr>
            <a:spLocks noGrp="1"/>
          </p:cNvSpPr>
          <p:nvPr>
            <p:ph type="title"/>
          </p:nvPr>
        </p:nvSpPr>
        <p:spPr>
          <a:xfrm>
            <a:off x="6417733" y="490537"/>
            <a:ext cx="5291663" cy="1628775"/>
          </a:xfrm>
        </p:spPr>
        <p:txBody>
          <a:bodyPr vert="horz" lIns="91440" tIns="45720" rIns="91440" bIns="45720" rtlCol="0" anchor="b">
            <a:normAutofit/>
          </a:bodyPr>
          <a:lstStyle/>
          <a:p>
            <a:endParaRPr lang="en-US" sz="4000">
              <a:latin typeface="+mj-lt"/>
            </a:endParaRPr>
          </a:p>
        </p:txBody>
      </p:sp>
      <p:pic>
        <p:nvPicPr>
          <p:cNvPr id="8" name="Picture 7">
            <a:extLst>
              <a:ext uri="{FF2B5EF4-FFF2-40B4-BE49-F238E27FC236}">
                <a16:creationId xmlns:a16="http://schemas.microsoft.com/office/drawing/2014/main" id="{747CFBE5-632D-56E3-014E-0F9857842DB8}"/>
              </a:ext>
            </a:extLst>
          </p:cNvPr>
          <p:cNvPicPr>
            <a:picLocks noChangeAspect="1"/>
          </p:cNvPicPr>
          <p:nvPr/>
        </p:nvPicPr>
        <p:blipFill rotWithShape="1">
          <a:blip r:embed="rId3"/>
          <a:srcRect l="8151" r="2939"/>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7" name="Text Placeholder 4">
            <a:extLst>
              <a:ext uri="{FF2B5EF4-FFF2-40B4-BE49-F238E27FC236}">
                <a16:creationId xmlns:a16="http://schemas.microsoft.com/office/drawing/2014/main" id="{85E7B48C-F135-437B-846A-27AFFC579983}"/>
              </a:ext>
            </a:extLst>
          </p:cNvPr>
          <p:cNvGraphicFramePr/>
          <p:nvPr>
            <p:extLst>
              <p:ext uri="{D42A27DB-BD31-4B8C-83A1-F6EECF244321}">
                <p14:modId xmlns:p14="http://schemas.microsoft.com/office/powerpoint/2010/main" val="4219903422"/>
              </p:ext>
            </p:extLst>
          </p:nvPr>
        </p:nvGraphicFramePr>
        <p:xfrm>
          <a:off x="6417734" y="806824"/>
          <a:ext cx="5291663" cy="5560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3551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2A12C-4E75-450D-BE9C-AEDDB74C057A}"/>
              </a:ext>
            </a:extLst>
          </p:cNvPr>
          <p:cNvSpPr>
            <a:spLocks noGrp="1"/>
          </p:cNvSpPr>
          <p:nvPr>
            <p:ph type="title"/>
          </p:nvPr>
        </p:nvSpPr>
        <p:spPr/>
        <p:txBody>
          <a:bodyPr/>
          <a:lstStyle/>
          <a:p>
            <a:r>
              <a:rPr lang="en-GB" dirty="0"/>
              <a:t>Video 3</a:t>
            </a:r>
          </a:p>
        </p:txBody>
      </p:sp>
      <p:sp>
        <p:nvSpPr>
          <p:cNvPr id="4" name="Text Placeholder 3">
            <a:extLst>
              <a:ext uri="{FF2B5EF4-FFF2-40B4-BE49-F238E27FC236}">
                <a16:creationId xmlns:a16="http://schemas.microsoft.com/office/drawing/2014/main" id="{C755810D-2C5E-458B-8198-BC2F83CC2C4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26271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1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8D822A-E0C0-4CFD-9C71-82CE5009C1C4}"/>
              </a:ext>
            </a:extLst>
          </p:cNvPr>
          <p:cNvSpPr txBox="1">
            <a:spLocks/>
          </p:cNvSpPr>
          <p:nvPr/>
        </p:nvSpPr>
        <p:spPr>
          <a:xfrm>
            <a:off x="1425039" y="805032"/>
            <a:ext cx="5985163" cy="54412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4400" b="1" i="0" u="none" strike="noStrike" kern="1200" cap="none" spc="0" normalizeH="0" baseline="0" noProof="0" dirty="0">
                <a:ln>
                  <a:noFill/>
                </a:ln>
                <a:solidFill>
                  <a:srgbClr val="1C2045"/>
                </a:solidFill>
                <a:effectLst/>
                <a:uLnTx/>
                <a:uFillTx/>
                <a:latin typeface="Calibri"/>
                <a:ea typeface="+mj-ea"/>
                <a:cs typeface="+mj-cs"/>
              </a:rPr>
              <a:t>Pharmacy 2030 vision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altLang="en-US" sz="4000" b="1" i="0" u="none" strike="noStrike" kern="1200" cap="none" spc="0" normalizeH="0" baseline="0" noProof="0" dirty="0">
              <a:ln>
                <a:noFill/>
              </a:ln>
              <a:solidFill>
                <a:srgbClr val="1C2045"/>
              </a:solidFill>
              <a:effectLst/>
              <a:uLnTx/>
              <a:uFillTx/>
              <a:latin typeface="Calibri"/>
              <a:ea typeface="+mj-ea"/>
              <a:cs typeface="+mj-cs"/>
            </a:endParaRPr>
          </a:p>
          <a:p>
            <a:pPr marL="342900" marR="0" lvl="0" indent="-342900" algn="l" defTabSz="914400" rtl="0" eaLnBrk="1" fontAlgn="auto" latinLnBrk="0" hangingPunct="1">
              <a:lnSpc>
                <a:spcPct val="107000"/>
              </a:lnSpc>
              <a:spcBef>
                <a:spcPct val="0"/>
              </a:spcBef>
              <a:spcAft>
                <a:spcPts val="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srgbClr val="1C2045"/>
                </a:solidFill>
                <a:effectLst/>
                <a:uLnTx/>
                <a:uFillTx/>
                <a:latin typeface="Calibri"/>
                <a:ea typeface="Calibri" panose="020F0502020204030204" pitchFamily="34" charset="0"/>
                <a:cs typeface="Times New Roman" panose="02020603050405020304" pitchFamily="18" charset="0"/>
              </a:rPr>
              <a:t>Launched Feb 2022</a:t>
            </a:r>
          </a:p>
          <a:p>
            <a:pPr marL="342900" marR="0" lvl="0" indent="-342900" algn="l" defTabSz="914400" rtl="0" eaLnBrk="1" fontAlgn="auto" latinLnBrk="0" hangingPunct="1">
              <a:lnSpc>
                <a:spcPct val="107000"/>
              </a:lnSpc>
              <a:spcBef>
                <a:spcPct val="0"/>
              </a:spcBef>
              <a:spcAft>
                <a:spcPts val="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srgbClr val="1C2045"/>
                </a:solidFill>
                <a:effectLst/>
                <a:uLnTx/>
                <a:uFillTx/>
                <a:latin typeface="Calibri"/>
                <a:ea typeface="Calibri" panose="020F0502020204030204" pitchFamily="34" charset="0"/>
                <a:cs typeface="Times New Roman" panose="02020603050405020304" pitchFamily="18" charset="0"/>
              </a:rPr>
              <a:t>A vision for all of pharmacy</a:t>
            </a:r>
          </a:p>
          <a:p>
            <a:pPr marL="342900" marR="0" lvl="0" indent="-342900" algn="l" defTabSz="914400" rtl="0" eaLnBrk="1" fontAlgn="auto" latinLnBrk="0" hangingPunct="1">
              <a:lnSpc>
                <a:spcPct val="107000"/>
              </a:lnSpc>
              <a:spcBef>
                <a:spcPct val="0"/>
              </a:spcBef>
              <a:spcAft>
                <a:spcPts val="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srgbClr val="1C2045"/>
                </a:solidFill>
                <a:effectLst/>
                <a:uLnTx/>
                <a:uFillTx/>
                <a:latin typeface="Calibri"/>
                <a:ea typeface="Calibri" panose="020F0502020204030204" pitchFamily="34" charset="0"/>
                <a:cs typeface="Times New Roman" panose="02020603050405020304" pitchFamily="18" charset="0"/>
              </a:rPr>
              <a:t>Working together seamlessly</a:t>
            </a:r>
          </a:p>
          <a:p>
            <a:pPr marL="342900" marR="0" lvl="0" indent="-342900" algn="l" defTabSz="914400" rtl="0" eaLnBrk="1" fontAlgn="auto" latinLnBrk="0" hangingPunct="1">
              <a:lnSpc>
                <a:spcPct val="107000"/>
              </a:lnSpc>
              <a:spcBef>
                <a:spcPct val="0"/>
              </a:spcBef>
              <a:spcAft>
                <a:spcPts val="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srgbClr val="1C2045"/>
                </a:solidFill>
                <a:effectLst/>
                <a:uLnTx/>
                <a:uFillTx/>
                <a:latin typeface="Calibri"/>
                <a:ea typeface="Calibri" panose="020F0502020204030204" pitchFamily="34" charset="0"/>
                <a:cs typeface="Times New Roman" panose="02020603050405020304" pitchFamily="18" charset="0"/>
              </a:rPr>
              <a:t>Taking a person-centred, holistic approach </a:t>
            </a:r>
          </a:p>
          <a:p>
            <a:pPr marL="342900" marR="0" lvl="0" indent="-342900" algn="l" defTabSz="914400" rtl="0" eaLnBrk="1" fontAlgn="auto" latinLnBrk="0" hangingPunct="1">
              <a:lnSpc>
                <a:spcPct val="107000"/>
              </a:lnSpc>
              <a:spcBef>
                <a:spcPct val="0"/>
              </a:spcBef>
              <a:spcAft>
                <a:spcPts val="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srgbClr val="1C2045"/>
                </a:solidFill>
                <a:effectLst/>
                <a:uLnTx/>
                <a:uFillTx/>
                <a:latin typeface="Calibri"/>
                <a:ea typeface="Calibri" panose="020F0502020204030204" pitchFamily="34" charset="0"/>
                <a:cs typeface="Times New Roman" panose="02020603050405020304" pitchFamily="18" charset="0"/>
              </a:rPr>
              <a:t>Using </a:t>
            </a:r>
            <a:r>
              <a:rPr lang="en-GB" sz="3200" dirty="0">
                <a:solidFill>
                  <a:srgbClr val="1C2045"/>
                </a:solidFill>
                <a:latin typeface="Calibri"/>
                <a:ea typeface="Calibri" panose="020F0502020204030204" pitchFamily="34" charset="0"/>
                <a:cs typeface="Times New Roman" panose="02020603050405020304" pitchFamily="18" charset="0"/>
              </a:rPr>
              <a:t>our </a:t>
            </a:r>
            <a:r>
              <a:rPr kumimoji="0" lang="en-GB" sz="3200" b="0" i="0" u="none" strike="noStrike" kern="1200" cap="none" spc="0" normalizeH="0" baseline="0" noProof="0" dirty="0">
                <a:ln>
                  <a:noFill/>
                </a:ln>
                <a:solidFill>
                  <a:srgbClr val="1C2045"/>
                </a:solidFill>
                <a:effectLst/>
                <a:uLnTx/>
                <a:uFillTx/>
                <a:latin typeface="Calibri"/>
                <a:ea typeface="Calibri" panose="020F0502020204030204" pitchFamily="34" charset="0"/>
                <a:cs typeface="Times New Roman" panose="02020603050405020304" pitchFamily="18" charset="0"/>
              </a:rPr>
              <a:t>expertise to make the best use of medicines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altLang="en-US" sz="4400" b="0" i="0" u="none" strike="noStrike" kern="1200" cap="none" spc="0" normalizeH="0" baseline="0" noProof="0" dirty="0">
              <a:ln>
                <a:noFill/>
              </a:ln>
              <a:solidFill>
                <a:srgbClr val="1C2045"/>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9EF3D15F-94DB-49FE-B7E6-A07C87CB1652}"/>
              </a:ext>
            </a:extLst>
          </p:cNvPr>
          <p:cNvPicPr>
            <a:picLocks noChangeAspect="1"/>
          </p:cNvPicPr>
          <p:nvPr/>
        </p:nvPicPr>
        <p:blipFill>
          <a:blip r:embed="rId3"/>
          <a:stretch>
            <a:fillRect/>
          </a:stretch>
        </p:blipFill>
        <p:spPr>
          <a:xfrm>
            <a:off x="7591951" y="456785"/>
            <a:ext cx="4207542" cy="5944430"/>
          </a:xfrm>
          <a:prstGeom prst="rect">
            <a:avLst/>
          </a:prstGeom>
        </p:spPr>
      </p:pic>
    </p:spTree>
    <p:extLst>
      <p:ext uri="{BB962C8B-B14F-4D97-AF65-F5344CB8AC3E}">
        <p14:creationId xmlns:p14="http://schemas.microsoft.com/office/powerpoint/2010/main" val="1230134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934059-1113-4AED-90D0-64CF1C44F291}"/>
              </a:ext>
            </a:extLst>
          </p:cNvPr>
          <p:cNvSpPr txBox="1">
            <a:spLocks/>
          </p:cNvSpPr>
          <p:nvPr/>
        </p:nvSpPr>
        <p:spPr>
          <a:xfrm>
            <a:off x="1839080" y="265013"/>
            <a:ext cx="2364714" cy="990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pPr>
              <a:spcAft>
                <a:spcPts val="600"/>
              </a:spcAft>
            </a:pPr>
            <a:r>
              <a:rPr lang="en-US" sz="3700" kern="1200" dirty="0">
                <a:solidFill>
                  <a:schemeClr val="tx1"/>
                </a:solidFill>
                <a:latin typeface="+mj-lt"/>
                <a:ea typeface="+mj-ea"/>
                <a:cs typeface="+mj-cs"/>
              </a:rPr>
              <a:t>Scoping</a:t>
            </a:r>
          </a:p>
        </p:txBody>
      </p:sp>
      <p:sp>
        <p:nvSpPr>
          <p:cNvPr id="7" name="Title 1">
            <a:extLst>
              <a:ext uri="{FF2B5EF4-FFF2-40B4-BE49-F238E27FC236}">
                <a16:creationId xmlns:a16="http://schemas.microsoft.com/office/drawing/2014/main" id="{2FAD7A24-376E-4894-8536-D57DBED7C2DF}"/>
              </a:ext>
            </a:extLst>
          </p:cNvPr>
          <p:cNvSpPr txBox="1">
            <a:spLocks/>
          </p:cNvSpPr>
          <p:nvPr/>
        </p:nvSpPr>
        <p:spPr>
          <a:xfrm>
            <a:off x="4919927" y="309716"/>
            <a:ext cx="2880798" cy="990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pPr>
              <a:spcAft>
                <a:spcPts val="600"/>
              </a:spcAft>
            </a:pPr>
            <a:r>
              <a:rPr lang="en-US" sz="3700" kern="1200" dirty="0">
                <a:solidFill>
                  <a:schemeClr val="tx1"/>
                </a:solidFill>
                <a:latin typeface="+mj-lt"/>
                <a:ea typeface="+mj-ea"/>
                <a:cs typeface="+mj-cs"/>
              </a:rPr>
              <a:t>Consulting</a:t>
            </a:r>
          </a:p>
        </p:txBody>
      </p:sp>
      <p:sp>
        <p:nvSpPr>
          <p:cNvPr id="8" name="Title 1">
            <a:extLst>
              <a:ext uri="{FF2B5EF4-FFF2-40B4-BE49-F238E27FC236}">
                <a16:creationId xmlns:a16="http://schemas.microsoft.com/office/drawing/2014/main" id="{94B9AD30-04D3-47E5-B51B-4DBEB64A6176}"/>
              </a:ext>
            </a:extLst>
          </p:cNvPr>
          <p:cNvSpPr txBox="1">
            <a:spLocks/>
          </p:cNvSpPr>
          <p:nvPr/>
        </p:nvSpPr>
        <p:spPr>
          <a:xfrm>
            <a:off x="9098412" y="257309"/>
            <a:ext cx="2415576" cy="990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pPr>
              <a:spcAft>
                <a:spcPts val="600"/>
              </a:spcAft>
            </a:pPr>
            <a:r>
              <a:rPr lang="en-US" sz="3700" kern="1200" dirty="0" err="1">
                <a:solidFill>
                  <a:schemeClr val="tx1"/>
                </a:solidFill>
                <a:latin typeface="+mj-lt"/>
                <a:ea typeface="+mj-ea"/>
                <a:cs typeface="+mj-cs"/>
              </a:rPr>
              <a:t>Finalising</a:t>
            </a:r>
            <a:endParaRPr lang="en-US" sz="3700" kern="1200" dirty="0">
              <a:solidFill>
                <a:schemeClr val="tx1"/>
              </a:solidFill>
              <a:latin typeface="+mj-lt"/>
              <a:ea typeface="+mj-ea"/>
              <a:cs typeface="+mj-cs"/>
            </a:endParaRPr>
          </a:p>
        </p:txBody>
      </p:sp>
      <p:sp>
        <p:nvSpPr>
          <p:cNvPr id="11" name="Arrow: Right 10">
            <a:extLst>
              <a:ext uri="{FF2B5EF4-FFF2-40B4-BE49-F238E27FC236}">
                <a16:creationId xmlns:a16="http://schemas.microsoft.com/office/drawing/2014/main" id="{C0D907EB-1D48-4899-8A1E-458277EA4D07}"/>
              </a:ext>
            </a:extLst>
          </p:cNvPr>
          <p:cNvSpPr/>
          <p:nvPr/>
        </p:nvSpPr>
        <p:spPr>
          <a:xfrm>
            <a:off x="1122947" y="180523"/>
            <a:ext cx="10391041" cy="6457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8E61825-4D76-410F-B14D-36C20A21C16B}"/>
              </a:ext>
            </a:extLst>
          </p:cNvPr>
          <p:cNvPicPr>
            <a:picLocks noChangeAspect="1"/>
          </p:cNvPicPr>
          <p:nvPr/>
        </p:nvPicPr>
        <p:blipFill>
          <a:blip r:embed="rId3"/>
          <a:stretch>
            <a:fillRect/>
          </a:stretch>
        </p:blipFill>
        <p:spPr>
          <a:xfrm>
            <a:off x="1019493" y="1256000"/>
            <a:ext cx="2019381" cy="3791949"/>
          </a:xfrm>
          <a:prstGeom prst="rect">
            <a:avLst/>
          </a:prstGeom>
        </p:spPr>
      </p:pic>
      <p:pic>
        <p:nvPicPr>
          <p:cNvPr id="12" name="Picture 11" descr="A picture containing text, sign&#10;&#10;Description automatically generated">
            <a:extLst>
              <a:ext uri="{FF2B5EF4-FFF2-40B4-BE49-F238E27FC236}">
                <a16:creationId xmlns:a16="http://schemas.microsoft.com/office/drawing/2014/main" id="{868F98D2-C515-48A4-85CA-C4F2BEF31D0F}"/>
              </a:ext>
            </a:extLst>
          </p:cNvPr>
          <p:cNvPicPr>
            <a:picLocks noChangeAspect="1"/>
          </p:cNvPicPr>
          <p:nvPr/>
        </p:nvPicPr>
        <p:blipFill>
          <a:blip r:embed="rId4"/>
          <a:stretch>
            <a:fillRect/>
          </a:stretch>
        </p:blipFill>
        <p:spPr>
          <a:xfrm>
            <a:off x="8156228" y="1425104"/>
            <a:ext cx="3968488" cy="3968488"/>
          </a:xfrm>
          <a:prstGeom prst="rect">
            <a:avLst/>
          </a:prstGeom>
        </p:spPr>
      </p:pic>
      <p:pic>
        <p:nvPicPr>
          <p:cNvPr id="13" name="Picture 12" descr="Diagram&#10;&#10;Description automatically generated">
            <a:extLst>
              <a:ext uri="{FF2B5EF4-FFF2-40B4-BE49-F238E27FC236}">
                <a16:creationId xmlns:a16="http://schemas.microsoft.com/office/drawing/2014/main" id="{5F6AB353-30F6-485B-9B0C-259B044DF64F}"/>
              </a:ext>
            </a:extLst>
          </p:cNvPr>
          <p:cNvPicPr>
            <a:picLocks noChangeAspect="1"/>
          </p:cNvPicPr>
          <p:nvPr/>
        </p:nvPicPr>
        <p:blipFill>
          <a:blip r:embed="rId5"/>
          <a:stretch>
            <a:fillRect/>
          </a:stretch>
        </p:blipFill>
        <p:spPr>
          <a:xfrm>
            <a:off x="4728374" y="1391542"/>
            <a:ext cx="1985918" cy="2449173"/>
          </a:xfrm>
          <a:prstGeom prst="rect">
            <a:avLst/>
          </a:prstGeom>
        </p:spPr>
      </p:pic>
      <p:pic>
        <p:nvPicPr>
          <p:cNvPr id="15" name="Picture 14" descr="Diagram&#10;&#10;Description automatically generated">
            <a:extLst>
              <a:ext uri="{FF2B5EF4-FFF2-40B4-BE49-F238E27FC236}">
                <a16:creationId xmlns:a16="http://schemas.microsoft.com/office/drawing/2014/main" id="{0D9EB7F5-4ACD-4618-B093-4A2DB7976D15}"/>
              </a:ext>
            </a:extLst>
          </p:cNvPr>
          <p:cNvPicPr>
            <a:picLocks noChangeAspect="1"/>
          </p:cNvPicPr>
          <p:nvPr/>
        </p:nvPicPr>
        <p:blipFill>
          <a:blip r:embed="rId6"/>
          <a:stretch>
            <a:fillRect/>
          </a:stretch>
        </p:blipFill>
        <p:spPr>
          <a:xfrm>
            <a:off x="4759700" y="4178653"/>
            <a:ext cx="1985918" cy="2421699"/>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9FC1A1B4-25CB-4B33-8D70-18ED41CE3924}"/>
              </a:ext>
            </a:extLst>
          </p:cNvPr>
          <p:cNvPicPr>
            <a:picLocks noChangeAspect="1"/>
          </p:cNvPicPr>
          <p:nvPr/>
        </p:nvPicPr>
        <p:blipFill>
          <a:blip r:embed="rId7"/>
          <a:stretch>
            <a:fillRect/>
          </a:stretch>
        </p:blipFill>
        <p:spPr>
          <a:xfrm>
            <a:off x="5861503" y="3120148"/>
            <a:ext cx="1768229" cy="2204562"/>
          </a:xfrm>
          <a:prstGeom prst="rect">
            <a:avLst/>
          </a:prstGeom>
        </p:spPr>
      </p:pic>
      <p:sp>
        <p:nvSpPr>
          <p:cNvPr id="16" name="TextBox 15">
            <a:extLst>
              <a:ext uri="{FF2B5EF4-FFF2-40B4-BE49-F238E27FC236}">
                <a16:creationId xmlns:a16="http://schemas.microsoft.com/office/drawing/2014/main" id="{5AF8042A-3FFF-422F-829C-DA66CE446F66}"/>
              </a:ext>
            </a:extLst>
          </p:cNvPr>
          <p:cNvSpPr txBox="1"/>
          <p:nvPr/>
        </p:nvSpPr>
        <p:spPr>
          <a:xfrm>
            <a:off x="7107857" y="5683508"/>
            <a:ext cx="4887751" cy="646331"/>
          </a:xfrm>
          <a:prstGeom prst="rect">
            <a:avLst/>
          </a:prstGeom>
          <a:solidFill>
            <a:schemeClr val="accent2">
              <a:lumMod val="20000"/>
              <a:lumOff val="80000"/>
            </a:schemeClr>
          </a:solidFill>
        </p:spPr>
        <p:txBody>
          <a:bodyPr wrap="square" rtlCol="0">
            <a:spAutoFit/>
          </a:bodyPr>
          <a:lstStyle/>
          <a:p>
            <a:r>
              <a:rPr lang="en-GB" i="1" dirty="0"/>
              <a:t>“I have welcomed such an inclusive approach to the production of the document” </a:t>
            </a:r>
            <a:r>
              <a:rPr lang="en-GB" dirty="0"/>
              <a:t>– RPS member</a:t>
            </a:r>
          </a:p>
        </p:txBody>
      </p:sp>
      <p:pic>
        <p:nvPicPr>
          <p:cNvPr id="18" name="Picture 17" descr="Graphical user interface, application&#10;&#10;Description automatically generated">
            <a:extLst>
              <a:ext uri="{FF2B5EF4-FFF2-40B4-BE49-F238E27FC236}">
                <a16:creationId xmlns:a16="http://schemas.microsoft.com/office/drawing/2014/main" id="{BD965EB6-C393-497E-8834-F51CE656F670}"/>
              </a:ext>
            </a:extLst>
          </p:cNvPr>
          <p:cNvPicPr>
            <a:picLocks noChangeAspect="1"/>
          </p:cNvPicPr>
          <p:nvPr/>
        </p:nvPicPr>
        <p:blipFill>
          <a:blip r:embed="rId8"/>
          <a:stretch>
            <a:fillRect/>
          </a:stretch>
        </p:blipFill>
        <p:spPr>
          <a:xfrm>
            <a:off x="1540920" y="3678083"/>
            <a:ext cx="2856541" cy="2739731"/>
          </a:xfrm>
          <a:prstGeom prst="rect">
            <a:avLst/>
          </a:prstGeom>
        </p:spPr>
      </p:pic>
    </p:spTree>
    <p:extLst>
      <p:ext uri="{BB962C8B-B14F-4D97-AF65-F5344CB8AC3E}">
        <p14:creationId xmlns:p14="http://schemas.microsoft.com/office/powerpoint/2010/main" val="185004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2045"/>
              </a:solidFill>
              <a:effectLst/>
              <a:uLnTx/>
              <a:uFillTx/>
              <a:latin typeface="Calibri"/>
              <a:ea typeface="+mn-ea"/>
              <a:cs typeface="+mn-cs"/>
            </a:endParaRPr>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2045"/>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2045"/>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ED54E9E-9DDF-45E8-915D-88CC91523929}"/>
              </a:ext>
            </a:extLst>
          </p:cNvPr>
          <p:cNvPicPr>
            <a:picLocks noChangeAspect="1"/>
          </p:cNvPicPr>
          <p:nvPr/>
        </p:nvPicPr>
        <p:blipFill>
          <a:blip r:embed="rId3"/>
          <a:stretch>
            <a:fillRect/>
          </a:stretch>
        </p:blipFill>
        <p:spPr>
          <a:xfrm>
            <a:off x="6405132" y="2192395"/>
            <a:ext cx="4616434" cy="2515956"/>
          </a:xfrm>
          <a:prstGeom prst="rect">
            <a:avLst/>
          </a:prstGeom>
        </p:spPr>
      </p:pic>
      <p:cxnSp>
        <p:nvCxnSpPr>
          <p:cNvPr id="17" name="Straight Connector 16">
            <a:extLst>
              <a:ext uri="{FF2B5EF4-FFF2-40B4-BE49-F238E27FC236}">
                <a16:creationId xmlns:a16="http://schemas.microsoft.com/office/drawing/2014/main" id="{02E9B2EE-76CA-47F3-9977-3F2FCB7FD2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CBCBD78-4969-4235-AB1E-D3D5898471B6}"/>
              </a:ext>
            </a:extLst>
          </p:cNvPr>
          <p:cNvPicPr>
            <a:picLocks noChangeAspect="1"/>
          </p:cNvPicPr>
          <p:nvPr/>
        </p:nvPicPr>
        <p:blipFill>
          <a:blip r:embed="rId4"/>
          <a:stretch>
            <a:fillRect/>
          </a:stretch>
        </p:blipFill>
        <p:spPr>
          <a:xfrm>
            <a:off x="1129646" y="2192395"/>
            <a:ext cx="4644528" cy="2473210"/>
          </a:xfrm>
          <a:prstGeom prst="rect">
            <a:avLst/>
          </a:prstGeom>
        </p:spPr>
      </p:pic>
    </p:spTree>
    <p:extLst>
      <p:ext uri="{BB962C8B-B14F-4D97-AF65-F5344CB8AC3E}">
        <p14:creationId xmlns:p14="http://schemas.microsoft.com/office/powerpoint/2010/main" val="348018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45FFA-5530-4150-A64E-FE1D822D3FB7}"/>
              </a:ext>
            </a:extLst>
          </p:cNvPr>
          <p:cNvPicPr>
            <a:picLocks noChangeAspect="1"/>
          </p:cNvPicPr>
          <p:nvPr/>
        </p:nvPicPr>
        <p:blipFill>
          <a:blip r:embed="rId3"/>
          <a:stretch>
            <a:fillRect/>
          </a:stretch>
        </p:blipFill>
        <p:spPr>
          <a:xfrm>
            <a:off x="1334598" y="2018974"/>
            <a:ext cx="4644528" cy="2473210"/>
          </a:xfrm>
          <a:prstGeom prst="rect">
            <a:avLst/>
          </a:prstGeom>
        </p:spPr>
      </p:pic>
      <p:sp>
        <p:nvSpPr>
          <p:cNvPr id="4" name="Title 1">
            <a:extLst>
              <a:ext uri="{FF2B5EF4-FFF2-40B4-BE49-F238E27FC236}">
                <a16:creationId xmlns:a16="http://schemas.microsoft.com/office/drawing/2014/main" id="{0B1A1B64-9CC5-49B5-A1B3-C575B88474BF}"/>
              </a:ext>
            </a:extLst>
          </p:cNvPr>
          <p:cNvSpPr txBox="1">
            <a:spLocks/>
          </p:cNvSpPr>
          <p:nvPr/>
        </p:nvSpPr>
        <p:spPr>
          <a:xfrm>
            <a:off x="6400800" y="859983"/>
            <a:ext cx="4952010" cy="51380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nSpc>
                <a:spcPct val="107000"/>
              </a:lnSpc>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Being experts in medicines</a:t>
            </a:r>
          </a:p>
          <a:p>
            <a:pPr marL="342900" lvl="0" indent="-342900">
              <a:lnSpc>
                <a:spcPct val="107000"/>
              </a:lnSpc>
              <a:buFont typeface="Symbol" panose="05050102010706020507" pitchFamily="18" charset="2"/>
              <a:buChar char=""/>
            </a:pPr>
            <a:r>
              <a:rPr lang="en-GB" sz="3200" dirty="0">
                <a:ea typeface="Calibri" panose="020F0502020204030204" pitchFamily="34" charset="0"/>
                <a:cs typeface="Times New Roman" panose="02020603050405020304" pitchFamily="18" charset="0"/>
              </a:rPr>
              <a:t>Optimising therapeutic outcomes</a:t>
            </a:r>
          </a:p>
          <a:p>
            <a:pPr marL="342900" lvl="0" indent="-342900">
              <a:lnSpc>
                <a:spcPct val="107000"/>
              </a:lnSpc>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Providing person-centred care</a:t>
            </a:r>
          </a:p>
          <a:p>
            <a:pPr marL="342900" lvl="0" indent="-342900">
              <a:lnSpc>
                <a:spcPct val="107000"/>
              </a:lnSpc>
              <a:buFont typeface="Symbol" panose="05050102010706020507" pitchFamily="18" charset="2"/>
              <a:buChar char=""/>
            </a:pPr>
            <a:r>
              <a:rPr lang="en-GB" sz="3200" dirty="0">
                <a:ea typeface="Calibri" panose="020F0502020204030204" pitchFamily="34" charset="0"/>
                <a:cs typeface="Times New Roman" panose="02020603050405020304" pitchFamily="18" charset="0"/>
              </a:rPr>
              <a:t>Improving access to care</a:t>
            </a:r>
          </a:p>
          <a:p>
            <a:pPr marL="342900" lvl="0" indent="-342900">
              <a:lnSpc>
                <a:spcPct val="107000"/>
              </a:lnSpc>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Leading medicines governance</a:t>
            </a:r>
          </a:p>
          <a:p>
            <a:pPr marL="342900" lvl="0" indent="-342900">
              <a:lnSpc>
                <a:spcPct val="107000"/>
              </a:lnSpc>
              <a:buFont typeface="Symbol" panose="05050102010706020507" pitchFamily="18" charset="2"/>
              <a:buChar char=""/>
            </a:pPr>
            <a:r>
              <a:rPr lang="en-GB" sz="3200" dirty="0">
                <a:ea typeface="Calibri" panose="020F0502020204030204" pitchFamily="34" charset="0"/>
                <a:cs typeface="Times New Roman" panose="02020603050405020304" pitchFamily="18" charset="0"/>
              </a:rPr>
              <a:t>Leading evidence-based practice</a:t>
            </a:r>
            <a:endParaRPr lang="en-GB" sz="3200" dirty="0">
              <a:effectLst/>
              <a:ea typeface="Calibri" panose="020F0502020204030204" pitchFamily="34" charset="0"/>
              <a:cs typeface="Times New Roman" panose="02020603050405020304" pitchFamily="18" charset="0"/>
            </a:endParaRPr>
          </a:p>
          <a:p>
            <a:endParaRPr lang="en-GB" altLang="en-US" dirty="0"/>
          </a:p>
        </p:txBody>
      </p:sp>
      <p:sp>
        <p:nvSpPr>
          <p:cNvPr id="5" name="Title 1">
            <a:extLst>
              <a:ext uri="{FF2B5EF4-FFF2-40B4-BE49-F238E27FC236}">
                <a16:creationId xmlns:a16="http://schemas.microsoft.com/office/drawing/2014/main" id="{41EB0856-099F-4413-80E4-189C8B06496F}"/>
              </a:ext>
            </a:extLst>
          </p:cNvPr>
          <p:cNvSpPr txBox="1">
            <a:spLocks/>
          </p:cNvSpPr>
          <p:nvPr/>
        </p:nvSpPr>
        <p:spPr>
          <a:xfrm>
            <a:off x="1380457" y="713954"/>
            <a:ext cx="4598669" cy="10203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t>Professional roles</a:t>
            </a:r>
          </a:p>
          <a:p>
            <a:endParaRPr lang="en-GB" altLang="en-US" dirty="0"/>
          </a:p>
        </p:txBody>
      </p:sp>
    </p:spTree>
    <p:extLst>
      <p:ext uri="{BB962C8B-B14F-4D97-AF65-F5344CB8AC3E}">
        <p14:creationId xmlns:p14="http://schemas.microsoft.com/office/powerpoint/2010/main" val="267418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1A1B64-9CC5-49B5-A1B3-C575B88474BF}"/>
              </a:ext>
            </a:extLst>
          </p:cNvPr>
          <p:cNvSpPr txBox="1">
            <a:spLocks/>
          </p:cNvSpPr>
          <p:nvPr/>
        </p:nvSpPr>
        <p:spPr>
          <a:xfrm>
            <a:off x="6400800" y="1813036"/>
            <a:ext cx="4952010" cy="36103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nSpc>
                <a:spcPct val="107000"/>
              </a:lnSpc>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Developing the workforce</a:t>
            </a:r>
          </a:p>
          <a:p>
            <a:pPr marL="342900" lvl="0" indent="-342900">
              <a:lnSpc>
                <a:spcPct val="107000"/>
              </a:lnSpc>
              <a:buFont typeface="Symbol" panose="05050102010706020507" pitchFamily="18" charset="2"/>
              <a:buChar char=""/>
            </a:pPr>
            <a:r>
              <a:rPr lang="en-GB" sz="3200" dirty="0">
                <a:ea typeface="Calibri" panose="020F0502020204030204" pitchFamily="34" charset="0"/>
                <a:cs typeface="Times New Roman" panose="02020603050405020304" pitchFamily="18" charset="0"/>
              </a:rPr>
              <a:t>Harnessing digital and technology innovation</a:t>
            </a:r>
          </a:p>
          <a:p>
            <a:pPr marL="342900" lvl="0" indent="-342900">
              <a:lnSpc>
                <a:spcPct val="107000"/>
              </a:lnSpc>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Using data to deliver high quality services</a:t>
            </a:r>
          </a:p>
          <a:p>
            <a:pPr marL="342900" lvl="0" indent="-342900">
              <a:lnSpc>
                <a:spcPct val="107000"/>
              </a:lnSpc>
              <a:buFont typeface="Symbol" panose="05050102010706020507" pitchFamily="18" charset="2"/>
              <a:buChar char=""/>
            </a:pPr>
            <a:r>
              <a:rPr lang="en-GB" sz="3200" dirty="0">
                <a:ea typeface="Calibri" panose="020F0502020204030204" pitchFamily="34" charset="0"/>
                <a:cs typeface="Times New Roman" panose="02020603050405020304" pitchFamily="18" charset="0"/>
              </a:rPr>
              <a:t>Delivering seamless care</a:t>
            </a:r>
            <a:endParaRPr lang="en-GB" sz="3200" dirty="0">
              <a:effectLst/>
              <a:ea typeface="Calibri" panose="020F0502020204030204" pitchFamily="34" charset="0"/>
              <a:cs typeface="Times New Roman" panose="02020603050405020304" pitchFamily="18" charset="0"/>
            </a:endParaRPr>
          </a:p>
          <a:p>
            <a:endParaRPr lang="en-GB" altLang="en-US" dirty="0"/>
          </a:p>
        </p:txBody>
      </p:sp>
      <p:pic>
        <p:nvPicPr>
          <p:cNvPr id="5" name="Picture 4">
            <a:extLst>
              <a:ext uri="{FF2B5EF4-FFF2-40B4-BE49-F238E27FC236}">
                <a16:creationId xmlns:a16="http://schemas.microsoft.com/office/drawing/2014/main" id="{5365893A-C0B1-478A-85B0-9FD9020E2B08}"/>
              </a:ext>
            </a:extLst>
          </p:cNvPr>
          <p:cNvPicPr>
            <a:picLocks noChangeAspect="1"/>
          </p:cNvPicPr>
          <p:nvPr/>
        </p:nvPicPr>
        <p:blipFill>
          <a:blip r:embed="rId3"/>
          <a:stretch>
            <a:fillRect/>
          </a:stretch>
        </p:blipFill>
        <p:spPr>
          <a:xfrm>
            <a:off x="1362692" y="2491655"/>
            <a:ext cx="4616434" cy="2515956"/>
          </a:xfrm>
          <a:prstGeom prst="rect">
            <a:avLst/>
          </a:prstGeom>
        </p:spPr>
      </p:pic>
      <p:sp>
        <p:nvSpPr>
          <p:cNvPr id="6" name="Title 1">
            <a:extLst>
              <a:ext uri="{FF2B5EF4-FFF2-40B4-BE49-F238E27FC236}">
                <a16:creationId xmlns:a16="http://schemas.microsoft.com/office/drawing/2014/main" id="{5701E0C3-2994-4568-8747-4695046AFBC0}"/>
              </a:ext>
            </a:extLst>
          </p:cNvPr>
          <p:cNvSpPr txBox="1">
            <a:spLocks/>
          </p:cNvSpPr>
          <p:nvPr/>
        </p:nvSpPr>
        <p:spPr>
          <a:xfrm>
            <a:off x="1380457" y="713954"/>
            <a:ext cx="4598669" cy="10203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t>Underpinning infrastructure</a:t>
            </a:r>
          </a:p>
          <a:p>
            <a:endParaRPr lang="en-GB" altLang="en-US" dirty="0"/>
          </a:p>
        </p:txBody>
      </p:sp>
    </p:spTree>
    <p:extLst>
      <p:ext uri="{BB962C8B-B14F-4D97-AF65-F5344CB8AC3E}">
        <p14:creationId xmlns:p14="http://schemas.microsoft.com/office/powerpoint/2010/main" val="100836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A396305-519A-4747-9C74-D959C9FE07DC}"/>
              </a:ext>
            </a:extLst>
          </p:cNvPr>
          <p:cNvGraphicFramePr/>
          <p:nvPr>
            <p:extLst>
              <p:ext uri="{D42A27DB-BD31-4B8C-83A1-F6EECF244321}">
                <p14:modId xmlns:p14="http://schemas.microsoft.com/office/powerpoint/2010/main" val="321484513"/>
              </p:ext>
            </p:extLst>
          </p:nvPr>
        </p:nvGraphicFramePr>
        <p:xfrm>
          <a:off x="2622260" y="1659683"/>
          <a:ext cx="7333109" cy="4255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31D0543-FDA9-48C1-B14D-F2F596737167}"/>
              </a:ext>
            </a:extLst>
          </p:cNvPr>
          <p:cNvSpPr txBox="1">
            <a:spLocks/>
          </p:cNvSpPr>
          <p:nvPr/>
        </p:nvSpPr>
        <p:spPr>
          <a:xfrm>
            <a:off x="1303184" y="469256"/>
            <a:ext cx="10996140" cy="4993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4000" b="1" dirty="0"/>
              <a:t>Making the vision a reality: influencing change</a:t>
            </a:r>
          </a:p>
          <a:p>
            <a:endParaRPr lang="en-GB" altLang="en-US" dirty="0"/>
          </a:p>
        </p:txBody>
      </p:sp>
    </p:spTree>
    <p:extLst>
      <p:ext uri="{BB962C8B-B14F-4D97-AF65-F5344CB8AC3E}">
        <p14:creationId xmlns:p14="http://schemas.microsoft.com/office/powerpoint/2010/main" val="184774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2C78926-3B9A-41C8-AD13-4D00CF026326}"/>
              </a:ext>
            </a:extLst>
          </p:cNvPr>
          <p:cNvGraphicFramePr>
            <a:graphicFrameLocks noGrp="1"/>
          </p:cNvGraphicFramePr>
          <p:nvPr/>
        </p:nvGraphicFramePr>
        <p:xfrm>
          <a:off x="1557801" y="1508301"/>
          <a:ext cx="9370623" cy="4523532"/>
        </p:xfrm>
        <a:graphic>
          <a:graphicData uri="http://schemas.openxmlformats.org/drawingml/2006/table">
            <a:tbl>
              <a:tblPr firstRow="1" firstCol="1" bandRow="1">
                <a:tableStyleId>{5C22544A-7EE6-4342-B048-85BDC9FD1C3A}</a:tableStyleId>
              </a:tblPr>
              <a:tblGrid>
                <a:gridCol w="2974694">
                  <a:extLst>
                    <a:ext uri="{9D8B030D-6E8A-4147-A177-3AD203B41FA5}">
                      <a16:colId xmlns:a16="http://schemas.microsoft.com/office/drawing/2014/main" val="2266875577"/>
                    </a:ext>
                  </a:extLst>
                </a:gridCol>
                <a:gridCol w="1291291">
                  <a:extLst>
                    <a:ext uri="{9D8B030D-6E8A-4147-A177-3AD203B41FA5}">
                      <a16:colId xmlns:a16="http://schemas.microsoft.com/office/drawing/2014/main" val="2833164831"/>
                    </a:ext>
                  </a:extLst>
                </a:gridCol>
                <a:gridCol w="1230762">
                  <a:extLst>
                    <a:ext uri="{9D8B030D-6E8A-4147-A177-3AD203B41FA5}">
                      <a16:colId xmlns:a16="http://schemas.microsoft.com/office/drawing/2014/main" val="2176651965"/>
                    </a:ext>
                  </a:extLst>
                </a:gridCol>
                <a:gridCol w="1371996">
                  <a:extLst>
                    <a:ext uri="{9D8B030D-6E8A-4147-A177-3AD203B41FA5}">
                      <a16:colId xmlns:a16="http://schemas.microsoft.com/office/drawing/2014/main" val="4162122416"/>
                    </a:ext>
                  </a:extLst>
                </a:gridCol>
                <a:gridCol w="1331645">
                  <a:extLst>
                    <a:ext uri="{9D8B030D-6E8A-4147-A177-3AD203B41FA5}">
                      <a16:colId xmlns:a16="http://schemas.microsoft.com/office/drawing/2014/main" val="1532898637"/>
                    </a:ext>
                  </a:extLst>
                </a:gridCol>
                <a:gridCol w="1170235">
                  <a:extLst>
                    <a:ext uri="{9D8B030D-6E8A-4147-A177-3AD203B41FA5}">
                      <a16:colId xmlns:a16="http://schemas.microsoft.com/office/drawing/2014/main" val="2168855294"/>
                    </a:ext>
                  </a:extLst>
                </a:gridCol>
              </a:tblGrid>
              <a:tr h="676875">
                <a:tc>
                  <a:txBody>
                    <a:bodyPr/>
                    <a:lstStyle/>
                    <a:p>
                      <a:pPr marL="72000">
                        <a:lnSpc>
                          <a:spcPct val="107000"/>
                        </a:lnSpc>
                      </a:pPr>
                      <a:r>
                        <a:rPr lang="en-GB" sz="2400" dirty="0">
                          <a:effectLst/>
                        </a:rPr>
                        <a:t>Pharmacist role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nchor="ctr"/>
                </a:tc>
                <a:tc>
                  <a:txBody>
                    <a:bodyPr/>
                    <a:lstStyle/>
                    <a:p>
                      <a:pPr marL="72000">
                        <a:lnSpc>
                          <a:spcPct val="107000"/>
                        </a:lnSpc>
                      </a:pPr>
                      <a:r>
                        <a:rPr lang="en-GB" sz="1800" dirty="0">
                          <a:effectLst/>
                        </a:rPr>
                        <a:t>Very important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tc>
                <a:tc>
                  <a:txBody>
                    <a:bodyPr/>
                    <a:lstStyle/>
                    <a:p>
                      <a:pPr marL="72000">
                        <a:lnSpc>
                          <a:spcPct val="107000"/>
                        </a:lnSpc>
                      </a:pPr>
                      <a:r>
                        <a:rPr lang="en-GB" sz="1800" dirty="0">
                          <a:effectLst/>
                        </a:rPr>
                        <a:t>Fairly important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tc>
                <a:tc>
                  <a:txBody>
                    <a:bodyPr/>
                    <a:lstStyle/>
                    <a:p>
                      <a:pPr marL="72000">
                        <a:lnSpc>
                          <a:spcPct val="107000"/>
                        </a:lnSpc>
                      </a:pPr>
                      <a:r>
                        <a:rPr lang="en-GB" sz="1800" dirty="0">
                          <a:effectLst/>
                        </a:rPr>
                        <a:t>Not very important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tc>
                <a:tc>
                  <a:txBody>
                    <a:bodyPr/>
                    <a:lstStyle/>
                    <a:p>
                      <a:pPr marL="72000">
                        <a:lnSpc>
                          <a:spcPct val="107000"/>
                        </a:lnSpc>
                      </a:pPr>
                      <a:r>
                        <a:rPr lang="en-GB" sz="1800" dirty="0">
                          <a:effectLst/>
                        </a:rPr>
                        <a:t>Not at all important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tc>
                <a:tc>
                  <a:txBody>
                    <a:bodyPr/>
                    <a:lstStyle/>
                    <a:p>
                      <a:pPr marL="72000">
                        <a:lnSpc>
                          <a:spcPct val="107000"/>
                        </a:lnSpc>
                        <a:spcAft>
                          <a:spcPts val="800"/>
                        </a:spcAft>
                      </a:pPr>
                      <a:r>
                        <a:rPr lang="en-GB" sz="1800" dirty="0">
                          <a:effectLst/>
                        </a:rPr>
                        <a:t>Don’t know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tc>
                <a:extLst>
                  <a:ext uri="{0D108BD9-81ED-4DB2-BD59-A6C34878D82A}">
                    <a16:rowId xmlns:a16="http://schemas.microsoft.com/office/drawing/2014/main" val="3746653161"/>
                  </a:ext>
                </a:extLst>
              </a:tr>
              <a:tr h="365480">
                <a:tc>
                  <a:txBody>
                    <a:bodyPr/>
                    <a:lstStyle/>
                    <a:p>
                      <a:pPr marL="72000">
                        <a:lnSpc>
                          <a:spcPct val="107000"/>
                        </a:lnSpc>
                      </a:pPr>
                      <a:r>
                        <a:rPr lang="en-GB" sz="1800" b="0" dirty="0">
                          <a:solidFill>
                            <a:schemeClr val="tx1"/>
                          </a:solidFill>
                          <a:effectLst/>
                        </a:rPr>
                        <a:t>Advising on medicines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dirty="0">
                          <a:effectLst/>
                        </a:rPr>
                        <a:t>77%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dirty="0">
                          <a:effectLst/>
                        </a:rPr>
                        <a:t>18%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dirty="0">
                          <a:effectLst/>
                        </a:rPr>
                        <a:t>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spcAft>
                          <a:spcPts val="800"/>
                        </a:spcAft>
                      </a:pPr>
                      <a:r>
                        <a:rPr lang="en-GB"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extLst>
                  <a:ext uri="{0D108BD9-81ED-4DB2-BD59-A6C34878D82A}">
                    <a16:rowId xmlns:a16="http://schemas.microsoft.com/office/drawing/2014/main" val="3591845116"/>
                  </a:ext>
                </a:extLst>
              </a:tr>
              <a:tr h="365480">
                <a:tc>
                  <a:txBody>
                    <a:bodyPr/>
                    <a:lstStyle/>
                    <a:p>
                      <a:pPr marL="72000">
                        <a:lnSpc>
                          <a:spcPct val="107000"/>
                        </a:lnSpc>
                      </a:pPr>
                      <a:r>
                        <a:rPr lang="en-GB" sz="1800" b="0" dirty="0">
                          <a:solidFill>
                            <a:schemeClr val="tx1"/>
                          </a:solidFill>
                          <a:effectLst/>
                        </a:rPr>
                        <a:t>Prescribing medicines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65%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23%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spcAft>
                          <a:spcPts val="800"/>
                        </a:spcAft>
                      </a:pPr>
                      <a:r>
                        <a:rPr lang="en-GB" sz="2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extLst>
                  <a:ext uri="{0D108BD9-81ED-4DB2-BD59-A6C34878D82A}">
                    <a16:rowId xmlns:a16="http://schemas.microsoft.com/office/drawing/2014/main" val="1104989095"/>
                  </a:ext>
                </a:extLst>
              </a:tr>
              <a:tr h="916277">
                <a:tc>
                  <a:txBody>
                    <a:bodyPr/>
                    <a:lstStyle/>
                    <a:p>
                      <a:pPr marL="72000">
                        <a:lnSpc>
                          <a:spcPct val="107000"/>
                        </a:lnSpc>
                      </a:pPr>
                      <a:r>
                        <a:rPr lang="en-GB" sz="1800" b="0" dirty="0">
                          <a:solidFill>
                            <a:schemeClr val="tx1"/>
                          </a:solidFill>
                          <a:effectLst/>
                        </a:rPr>
                        <a:t>Monitoring, reviewing and adjusting medicines for long term conditions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dirty="0">
                          <a:effectLst/>
                        </a:rPr>
                        <a:t>61%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dirty="0">
                          <a:effectLst/>
                        </a:rPr>
                        <a:t>20%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dirty="0">
                          <a:effectLst/>
                        </a:rPr>
                        <a:t>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dirty="0">
                          <a:effectLst/>
                        </a:rPr>
                        <a:t>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spcAft>
                          <a:spcPts val="800"/>
                        </a:spcAft>
                      </a:pPr>
                      <a:r>
                        <a:rPr lang="en-GB" sz="2000" dirty="0">
                          <a:effectLst/>
                        </a:rPr>
                        <a:t>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extLst>
                  <a:ext uri="{0D108BD9-81ED-4DB2-BD59-A6C34878D82A}">
                    <a16:rowId xmlns:a16="http://schemas.microsoft.com/office/drawing/2014/main" val="2459894169"/>
                  </a:ext>
                </a:extLst>
              </a:tr>
              <a:tr h="916277">
                <a:tc>
                  <a:txBody>
                    <a:bodyPr/>
                    <a:lstStyle/>
                    <a:p>
                      <a:pPr marL="72000">
                        <a:lnSpc>
                          <a:spcPct val="107000"/>
                        </a:lnSpc>
                      </a:pPr>
                      <a:r>
                        <a:rPr lang="en-GB" sz="1800" b="0" dirty="0">
                          <a:solidFill>
                            <a:schemeClr val="tx1"/>
                          </a:solidFill>
                          <a:effectLst/>
                        </a:rPr>
                        <a:t>Being a first point of contact for common clinical conditions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67%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22%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spcAft>
                          <a:spcPts val="800"/>
                        </a:spcAft>
                      </a:pPr>
                      <a:r>
                        <a:rPr lang="en-GB" sz="2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extLst>
                  <a:ext uri="{0D108BD9-81ED-4DB2-BD59-A6C34878D82A}">
                    <a16:rowId xmlns:a16="http://schemas.microsoft.com/office/drawing/2014/main" val="3600278214"/>
                  </a:ext>
                </a:extLst>
              </a:tr>
              <a:tr h="606268">
                <a:tc>
                  <a:txBody>
                    <a:bodyPr/>
                    <a:lstStyle/>
                    <a:p>
                      <a:pPr marL="72000">
                        <a:lnSpc>
                          <a:spcPct val="107000"/>
                        </a:lnSpc>
                      </a:pPr>
                      <a:r>
                        <a:rPr lang="en-GB" sz="1800" b="0" dirty="0">
                          <a:solidFill>
                            <a:schemeClr val="tx1"/>
                          </a:solidFill>
                          <a:effectLst/>
                        </a:rPr>
                        <a:t>Referring people to other health services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a:effectLst/>
                        </a:rPr>
                        <a:t>80%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a:effectLst/>
                        </a:rPr>
                        <a:t>15%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pPr>
                      <a:r>
                        <a:rPr lang="en-GB" sz="2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tc>
                  <a:txBody>
                    <a:bodyPr/>
                    <a:lstStyle/>
                    <a:p>
                      <a:pPr marL="72000">
                        <a:lnSpc>
                          <a:spcPct val="107000"/>
                        </a:lnSpc>
                        <a:spcAft>
                          <a:spcPts val="800"/>
                        </a:spcAft>
                      </a:pPr>
                      <a:r>
                        <a:rPr lang="en-GB" sz="2000" dirty="0">
                          <a:effectLst/>
                        </a:rPr>
                        <a:t>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10000"/>
                        <a:lumOff val="90000"/>
                      </a:schemeClr>
                    </a:solidFill>
                  </a:tcPr>
                </a:tc>
                <a:extLst>
                  <a:ext uri="{0D108BD9-81ED-4DB2-BD59-A6C34878D82A}">
                    <a16:rowId xmlns:a16="http://schemas.microsoft.com/office/drawing/2014/main" val="1615418489"/>
                  </a:ext>
                </a:extLst>
              </a:tr>
              <a:tr h="676875">
                <a:tc>
                  <a:txBody>
                    <a:bodyPr/>
                    <a:lstStyle/>
                    <a:p>
                      <a:pPr marL="72000">
                        <a:lnSpc>
                          <a:spcPct val="107000"/>
                        </a:lnSpc>
                      </a:pPr>
                      <a:r>
                        <a:rPr lang="en-GB" sz="1800" b="0" dirty="0">
                          <a:solidFill>
                            <a:schemeClr val="tx1"/>
                          </a:solidFill>
                          <a:effectLst/>
                        </a:rPr>
                        <a:t>Providing advice and services to help prevent ill health	</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76%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19%</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a:effectLst/>
                        </a:rPr>
                        <a:t>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pPr>
                      <a:r>
                        <a:rPr lang="en-GB" sz="2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tc>
                  <a:txBody>
                    <a:bodyPr/>
                    <a:lstStyle/>
                    <a:p>
                      <a:pPr marL="72000">
                        <a:lnSpc>
                          <a:spcPct val="107000"/>
                        </a:lnSpc>
                        <a:spcAft>
                          <a:spcPts val="800"/>
                        </a:spcAft>
                      </a:pPr>
                      <a:r>
                        <a:rPr lang="en-GB" sz="2000" dirty="0">
                          <a:effectLst/>
                        </a:rPr>
                        <a:t>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1" marR="59931" marT="0" marB="0">
                    <a:solidFill>
                      <a:schemeClr val="accent5">
                        <a:lumMod val="25000"/>
                        <a:lumOff val="75000"/>
                      </a:schemeClr>
                    </a:solidFill>
                  </a:tcPr>
                </a:tc>
                <a:extLst>
                  <a:ext uri="{0D108BD9-81ED-4DB2-BD59-A6C34878D82A}">
                    <a16:rowId xmlns:a16="http://schemas.microsoft.com/office/drawing/2014/main" val="1694560410"/>
                  </a:ext>
                </a:extLst>
              </a:tr>
            </a:tbl>
          </a:graphicData>
        </a:graphic>
      </p:graphicFrame>
      <p:sp>
        <p:nvSpPr>
          <p:cNvPr id="4" name="TextBox 3">
            <a:extLst>
              <a:ext uri="{FF2B5EF4-FFF2-40B4-BE49-F238E27FC236}">
                <a16:creationId xmlns:a16="http://schemas.microsoft.com/office/drawing/2014/main" id="{83186B77-568B-4C8C-B187-85B66F6F91AD}"/>
              </a:ext>
            </a:extLst>
          </p:cNvPr>
          <p:cNvSpPr txBox="1"/>
          <p:nvPr/>
        </p:nvSpPr>
        <p:spPr>
          <a:xfrm>
            <a:off x="1440039" y="338750"/>
            <a:ext cx="9820600" cy="1231106"/>
          </a:xfrm>
          <a:prstGeom prst="rect">
            <a:avLst/>
          </a:prstGeom>
          <a:noFill/>
        </p:spPr>
        <p:txBody>
          <a:bodyPr wrap="square" rtlCol="0">
            <a:spAutoFit/>
          </a:bodyPr>
          <a:lstStyle/>
          <a:p>
            <a:r>
              <a:rPr lang="en-GB" sz="2800" b="1" dirty="0">
                <a:effectLst/>
                <a:latin typeface="+mj-lt"/>
                <a:ea typeface="Times New Roman" panose="02020603050405020304" pitchFamily="18" charset="0"/>
                <a:cs typeface="Calibri" panose="020F0502020204030204" pitchFamily="34" charset="0"/>
              </a:rPr>
              <a:t>In your view, how important is it, if at all, that pharmacists provide each of these services?</a:t>
            </a:r>
            <a:endParaRPr lang="en-GB" sz="2800" b="1" dirty="0">
              <a:effectLst/>
              <a:latin typeface="+mj-lt"/>
              <a:ea typeface="Calibri" panose="020F0502020204030204" pitchFamily="34" charset="0"/>
            </a:endParaRPr>
          </a:p>
          <a:p>
            <a:endParaRPr lang="en-GB" dirty="0"/>
          </a:p>
        </p:txBody>
      </p:sp>
      <p:sp>
        <p:nvSpPr>
          <p:cNvPr id="9" name="TextBox 8">
            <a:extLst>
              <a:ext uri="{FF2B5EF4-FFF2-40B4-BE49-F238E27FC236}">
                <a16:creationId xmlns:a16="http://schemas.microsoft.com/office/drawing/2014/main" id="{4EB2B5EF-43D7-4FE2-878E-9D515C78BBD6}"/>
              </a:ext>
            </a:extLst>
          </p:cNvPr>
          <p:cNvSpPr txBox="1"/>
          <p:nvPr/>
        </p:nvSpPr>
        <p:spPr>
          <a:xfrm>
            <a:off x="9457756" y="6242251"/>
            <a:ext cx="2663687" cy="677108"/>
          </a:xfrm>
          <a:prstGeom prst="rect">
            <a:avLst/>
          </a:prstGeom>
          <a:noFill/>
        </p:spPr>
        <p:txBody>
          <a:bodyPr wrap="square" rtlCol="0">
            <a:spAutoFit/>
          </a:bodyPr>
          <a:lstStyle/>
          <a:p>
            <a:r>
              <a:rPr lang="en-GB" sz="2000" dirty="0">
                <a:effectLst/>
                <a:latin typeface="Calibri" panose="020F0502020204030204" pitchFamily="34" charset="0"/>
                <a:ea typeface="Times New Roman" panose="02020603050405020304" pitchFamily="18" charset="0"/>
                <a:cs typeface="Calibri" panose="020F0502020204030204" pitchFamily="34" charset="0"/>
              </a:rPr>
              <a:t>Ipsos MORI, Dec 2021</a:t>
            </a:r>
            <a:endParaRPr lang="en-GB" sz="20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16762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E880B96-14C7-42B4-BE77-96E0C43307A3}"/>
              </a:ext>
            </a:extLst>
          </p:cNvPr>
          <p:cNvGraphicFramePr>
            <a:graphicFrameLocks noGrp="1"/>
          </p:cNvGraphicFramePr>
          <p:nvPr/>
        </p:nvGraphicFramePr>
        <p:xfrm>
          <a:off x="2037347" y="1690339"/>
          <a:ext cx="8406064" cy="4004825"/>
        </p:xfrm>
        <a:graphic>
          <a:graphicData uri="http://schemas.openxmlformats.org/drawingml/2006/table">
            <a:tbl>
              <a:tblPr firstRow="1" firstCol="1" bandRow="1">
                <a:tableStyleId>{5C22544A-7EE6-4342-B048-85BDC9FD1C3A}</a:tableStyleId>
              </a:tblPr>
              <a:tblGrid>
                <a:gridCol w="6994358">
                  <a:extLst>
                    <a:ext uri="{9D8B030D-6E8A-4147-A177-3AD203B41FA5}">
                      <a16:colId xmlns:a16="http://schemas.microsoft.com/office/drawing/2014/main" val="2285044483"/>
                    </a:ext>
                  </a:extLst>
                </a:gridCol>
                <a:gridCol w="1411706">
                  <a:extLst>
                    <a:ext uri="{9D8B030D-6E8A-4147-A177-3AD203B41FA5}">
                      <a16:colId xmlns:a16="http://schemas.microsoft.com/office/drawing/2014/main" val="237954829"/>
                    </a:ext>
                  </a:extLst>
                </a:gridCol>
              </a:tblGrid>
              <a:tr h="529606">
                <a:tc>
                  <a:txBody>
                    <a:bodyPr/>
                    <a:lstStyle/>
                    <a:p>
                      <a:pPr marL="180000" algn="l">
                        <a:lnSpc>
                          <a:spcPct val="107000"/>
                        </a:lnSpc>
                      </a:pPr>
                      <a:r>
                        <a:rPr lang="en-GB" sz="2400" dirty="0">
                          <a:effectLst/>
                        </a:rPr>
                        <a:t>Method of accessing advice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tc>
                <a:tc>
                  <a:txBody>
                    <a:bodyPr/>
                    <a:lstStyle/>
                    <a:p>
                      <a:pPr marL="180000" algn="l">
                        <a:lnSpc>
                          <a:spcPct val="107000"/>
                        </a:lnSpc>
                        <a:spcAft>
                          <a:spcPts val="800"/>
                        </a:spcAft>
                      </a:pPr>
                      <a:r>
                        <a:rPr lang="en-GB" sz="2000" b="1" dirty="0">
                          <a:effectLst/>
                        </a:rPr>
                        <a:t> </a:t>
                      </a:r>
                      <a:r>
                        <a:rPr lang="en-GB" sz="2400" b="1" dirty="0">
                          <a:effectLst/>
                        </a:rPr>
                        <a:t>%</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tc>
                <a:extLst>
                  <a:ext uri="{0D108BD9-81ED-4DB2-BD59-A6C34878D82A}">
                    <a16:rowId xmlns:a16="http://schemas.microsoft.com/office/drawing/2014/main" val="525544093"/>
                  </a:ext>
                </a:extLst>
              </a:tr>
              <a:tr h="529606">
                <a:tc>
                  <a:txBody>
                    <a:bodyPr/>
                    <a:lstStyle/>
                    <a:p>
                      <a:pPr marL="180000" algn="l">
                        <a:lnSpc>
                          <a:spcPct val="107000"/>
                        </a:lnSpc>
                      </a:pPr>
                      <a:r>
                        <a:rPr lang="en-GB" sz="2000" b="0" dirty="0">
                          <a:solidFill>
                            <a:schemeClr val="tx1"/>
                          </a:solidFill>
                          <a:effectLst/>
                        </a:rPr>
                        <a:t>In person</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10000"/>
                        <a:lumOff val="90000"/>
                      </a:schemeClr>
                    </a:solidFill>
                  </a:tcPr>
                </a:tc>
                <a:tc>
                  <a:txBody>
                    <a:bodyPr/>
                    <a:lstStyle/>
                    <a:p>
                      <a:pPr marL="180000" algn="l">
                        <a:lnSpc>
                          <a:spcPct val="107000"/>
                        </a:lnSpc>
                        <a:spcAft>
                          <a:spcPts val="800"/>
                        </a:spcAft>
                      </a:pPr>
                      <a:r>
                        <a:rPr lang="en-GB" sz="2000" dirty="0">
                          <a:effectLst/>
                        </a:rPr>
                        <a:t>87%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10000"/>
                        <a:lumOff val="90000"/>
                      </a:schemeClr>
                    </a:solidFill>
                  </a:tcPr>
                </a:tc>
                <a:extLst>
                  <a:ext uri="{0D108BD9-81ED-4DB2-BD59-A6C34878D82A}">
                    <a16:rowId xmlns:a16="http://schemas.microsoft.com/office/drawing/2014/main" val="585021700"/>
                  </a:ext>
                </a:extLst>
              </a:tr>
              <a:tr h="529606">
                <a:tc>
                  <a:txBody>
                    <a:bodyPr/>
                    <a:lstStyle/>
                    <a:p>
                      <a:pPr marL="180000" algn="l">
                        <a:lnSpc>
                          <a:spcPct val="107000"/>
                        </a:lnSpc>
                      </a:pPr>
                      <a:r>
                        <a:rPr lang="en-GB" sz="2000" b="0" dirty="0">
                          <a:solidFill>
                            <a:schemeClr val="tx1"/>
                          </a:solidFill>
                          <a:effectLst/>
                        </a:rPr>
                        <a:t>Over the telephone</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25000"/>
                        <a:lumOff val="75000"/>
                      </a:schemeClr>
                    </a:solidFill>
                  </a:tcPr>
                </a:tc>
                <a:tc>
                  <a:txBody>
                    <a:bodyPr/>
                    <a:lstStyle/>
                    <a:p>
                      <a:pPr marL="180000" algn="l">
                        <a:lnSpc>
                          <a:spcPct val="107000"/>
                        </a:lnSpc>
                        <a:spcAft>
                          <a:spcPts val="800"/>
                        </a:spcAft>
                      </a:pPr>
                      <a:r>
                        <a:rPr lang="en-GB" sz="2000" dirty="0">
                          <a:effectLst/>
                        </a:rPr>
                        <a:t>59%</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25000"/>
                        <a:lumOff val="75000"/>
                      </a:schemeClr>
                    </a:solidFill>
                  </a:tcPr>
                </a:tc>
                <a:extLst>
                  <a:ext uri="{0D108BD9-81ED-4DB2-BD59-A6C34878D82A}">
                    <a16:rowId xmlns:a16="http://schemas.microsoft.com/office/drawing/2014/main" val="1094035942"/>
                  </a:ext>
                </a:extLst>
              </a:tr>
              <a:tr h="529606">
                <a:tc>
                  <a:txBody>
                    <a:bodyPr/>
                    <a:lstStyle/>
                    <a:p>
                      <a:pPr marL="180000" algn="l">
                        <a:lnSpc>
                          <a:spcPct val="107000"/>
                        </a:lnSpc>
                      </a:pPr>
                      <a:r>
                        <a:rPr lang="en-GB" sz="2000" b="0" dirty="0">
                          <a:solidFill>
                            <a:schemeClr val="tx1"/>
                          </a:solidFill>
                          <a:effectLst/>
                        </a:rPr>
                        <a:t>By video consultation</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10000"/>
                        <a:lumOff val="90000"/>
                      </a:schemeClr>
                    </a:solidFill>
                  </a:tcPr>
                </a:tc>
                <a:tc>
                  <a:txBody>
                    <a:bodyPr/>
                    <a:lstStyle/>
                    <a:p>
                      <a:pPr marL="180000" algn="l">
                        <a:lnSpc>
                          <a:spcPct val="107000"/>
                        </a:lnSpc>
                        <a:spcAft>
                          <a:spcPts val="800"/>
                        </a:spcAft>
                      </a:pPr>
                      <a:r>
                        <a:rPr lang="en-GB" sz="2000" dirty="0">
                          <a:effectLst/>
                        </a:rPr>
                        <a:t>42%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10000"/>
                        <a:lumOff val="90000"/>
                      </a:schemeClr>
                    </a:solidFill>
                  </a:tcPr>
                </a:tc>
                <a:extLst>
                  <a:ext uri="{0D108BD9-81ED-4DB2-BD59-A6C34878D82A}">
                    <a16:rowId xmlns:a16="http://schemas.microsoft.com/office/drawing/2014/main" val="3626191218"/>
                  </a:ext>
                </a:extLst>
              </a:tr>
              <a:tr h="529606">
                <a:tc>
                  <a:txBody>
                    <a:bodyPr/>
                    <a:lstStyle/>
                    <a:p>
                      <a:pPr marL="180000" algn="l">
                        <a:lnSpc>
                          <a:spcPct val="107000"/>
                        </a:lnSpc>
                      </a:pPr>
                      <a:r>
                        <a:rPr lang="en-GB" sz="2000" b="0" dirty="0">
                          <a:solidFill>
                            <a:schemeClr val="tx1"/>
                          </a:solidFill>
                          <a:effectLst/>
                        </a:rPr>
                        <a:t>By digital services such as online messaging</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25000"/>
                        <a:lumOff val="75000"/>
                      </a:schemeClr>
                    </a:solidFill>
                  </a:tcPr>
                </a:tc>
                <a:tc>
                  <a:txBody>
                    <a:bodyPr/>
                    <a:lstStyle/>
                    <a:p>
                      <a:pPr marL="180000" algn="l">
                        <a:lnSpc>
                          <a:spcPct val="107000"/>
                        </a:lnSpc>
                        <a:spcAft>
                          <a:spcPts val="800"/>
                        </a:spcAft>
                      </a:pPr>
                      <a:r>
                        <a:rPr lang="en-GB" sz="2000" dirty="0">
                          <a:effectLst/>
                        </a:rPr>
                        <a:t>38%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25000"/>
                        <a:lumOff val="75000"/>
                      </a:schemeClr>
                    </a:solidFill>
                  </a:tcPr>
                </a:tc>
                <a:extLst>
                  <a:ext uri="{0D108BD9-81ED-4DB2-BD59-A6C34878D82A}">
                    <a16:rowId xmlns:a16="http://schemas.microsoft.com/office/drawing/2014/main" val="1648258343"/>
                  </a:ext>
                </a:extLst>
              </a:tr>
              <a:tr h="827189">
                <a:tc>
                  <a:txBody>
                    <a:bodyPr/>
                    <a:lstStyle/>
                    <a:p>
                      <a:pPr marL="180000" algn="l">
                        <a:lnSpc>
                          <a:spcPct val="107000"/>
                        </a:lnSpc>
                      </a:pPr>
                      <a:r>
                        <a:rPr lang="en-GB" sz="2000" b="0" dirty="0">
                          <a:solidFill>
                            <a:schemeClr val="tx1"/>
                          </a:solidFill>
                          <a:effectLst/>
                        </a:rPr>
                        <a:t>Not applicable – I would not want to access advice about medicines and healthcare from pharmacists in future</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10000"/>
                        <a:lumOff val="90000"/>
                      </a:schemeClr>
                    </a:solidFill>
                  </a:tcPr>
                </a:tc>
                <a:tc>
                  <a:txBody>
                    <a:bodyPr/>
                    <a:lstStyle/>
                    <a:p>
                      <a:pPr marL="180000" algn="l">
                        <a:lnSpc>
                          <a:spcPct val="107000"/>
                        </a:lnSpc>
                        <a:spcAft>
                          <a:spcPts val="800"/>
                        </a:spcAft>
                      </a:pPr>
                      <a:r>
                        <a:rPr lang="en-GB" sz="2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10000"/>
                        <a:lumOff val="90000"/>
                      </a:schemeClr>
                    </a:solidFill>
                  </a:tcPr>
                </a:tc>
                <a:extLst>
                  <a:ext uri="{0D108BD9-81ED-4DB2-BD59-A6C34878D82A}">
                    <a16:rowId xmlns:a16="http://schemas.microsoft.com/office/drawing/2014/main" val="500806156"/>
                  </a:ext>
                </a:extLst>
              </a:tr>
              <a:tr h="529606">
                <a:tc>
                  <a:txBody>
                    <a:bodyPr/>
                    <a:lstStyle/>
                    <a:p>
                      <a:pPr marL="180000" algn="l">
                        <a:lnSpc>
                          <a:spcPct val="107000"/>
                        </a:lnSpc>
                      </a:pPr>
                      <a:r>
                        <a:rPr lang="en-GB" sz="2000" b="0" dirty="0">
                          <a:solidFill>
                            <a:schemeClr val="tx1"/>
                          </a:solidFill>
                          <a:effectLst/>
                        </a:rPr>
                        <a:t>Don’t know</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25000"/>
                        <a:lumOff val="75000"/>
                      </a:schemeClr>
                    </a:solidFill>
                  </a:tcPr>
                </a:tc>
                <a:tc>
                  <a:txBody>
                    <a:bodyPr/>
                    <a:lstStyle/>
                    <a:p>
                      <a:pPr marL="180000" algn="l">
                        <a:lnSpc>
                          <a:spcPct val="107000"/>
                        </a:lnSpc>
                        <a:spcAft>
                          <a:spcPts val="800"/>
                        </a:spcAft>
                      </a:pPr>
                      <a:r>
                        <a:rPr lang="en-GB" sz="2000" dirty="0">
                          <a:effectLst/>
                        </a:rPr>
                        <a:t>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9478" marR="149478" marT="0" marB="0" anchor="ctr">
                    <a:solidFill>
                      <a:schemeClr val="accent5">
                        <a:lumMod val="25000"/>
                        <a:lumOff val="75000"/>
                      </a:schemeClr>
                    </a:solidFill>
                  </a:tcPr>
                </a:tc>
                <a:extLst>
                  <a:ext uri="{0D108BD9-81ED-4DB2-BD59-A6C34878D82A}">
                    <a16:rowId xmlns:a16="http://schemas.microsoft.com/office/drawing/2014/main" val="707743984"/>
                  </a:ext>
                </a:extLst>
              </a:tr>
            </a:tbl>
          </a:graphicData>
        </a:graphic>
      </p:graphicFrame>
      <p:sp>
        <p:nvSpPr>
          <p:cNvPr id="18" name="TextBox 17">
            <a:extLst>
              <a:ext uri="{FF2B5EF4-FFF2-40B4-BE49-F238E27FC236}">
                <a16:creationId xmlns:a16="http://schemas.microsoft.com/office/drawing/2014/main" id="{BCE4331A-5AFF-4902-92A3-5C752A342CAC}"/>
              </a:ext>
            </a:extLst>
          </p:cNvPr>
          <p:cNvSpPr txBox="1"/>
          <p:nvPr/>
        </p:nvSpPr>
        <p:spPr>
          <a:xfrm>
            <a:off x="1556084" y="405880"/>
            <a:ext cx="9837722" cy="1107996"/>
          </a:xfrm>
          <a:prstGeom prst="rect">
            <a:avLst/>
          </a:prstGeom>
          <a:noFill/>
        </p:spPr>
        <p:txBody>
          <a:bodyPr wrap="square" rtlCol="0">
            <a:spAutoFit/>
          </a:bodyPr>
          <a:lstStyle/>
          <a:p>
            <a:pPr algn="just"/>
            <a:r>
              <a:rPr lang="en-GB" sz="2400" b="1" dirty="0">
                <a:effectLst/>
                <a:latin typeface="+mj-lt"/>
                <a:ea typeface="Calibri" panose="020F0502020204030204" pitchFamily="34" charset="0"/>
                <a:cs typeface="Calibri" panose="020F0502020204030204" pitchFamily="34" charset="0"/>
              </a:rPr>
              <a:t>Given the choice, how would you personally prefer to access advice about medicines and healthcare from pharmacists in future? </a:t>
            </a:r>
            <a:r>
              <a:rPr lang="en-GB" sz="2400" dirty="0">
                <a:effectLst/>
                <a:latin typeface="+mj-lt"/>
                <a:ea typeface="Calibri" panose="020F0502020204030204" pitchFamily="34" charset="0"/>
                <a:cs typeface="Calibri" panose="020F0502020204030204" pitchFamily="34" charset="0"/>
              </a:rPr>
              <a:t>Tick all that apply</a:t>
            </a:r>
            <a:endParaRPr lang="en-GB" sz="2400" dirty="0">
              <a:effectLst/>
              <a:latin typeface="+mj-lt"/>
              <a:ea typeface="Calibri" panose="020F0502020204030204" pitchFamily="34" charset="0"/>
            </a:endParaRPr>
          </a:p>
          <a:p>
            <a:endParaRPr lang="en-GB" dirty="0"/>
          </a:p>
        </p:txBody>
      </p:sp>
      <p:sp>
        <p:nvSpPr>
          <p:cNvPr id="20" name="TextBox 19">
            <a:extLst>
              <a:ext uri="{FF2B5EF4-FFF2-40B4-BE49-F238E27FC236}">
                <a16:creationId xmlns:a16="http://schemas.microsoft.com/office/drawing/2014/main" id="{D7436565-7FFB-4FF6-9EB4-D06B3FF57DAF}"/>
              </a:ext>
            </a:extLst>
          </p:cNvPr>
          <p:cNvSpPr txBox="1"/>
          <p:nvPr/>
        </p:nvSpPr>
        <p:spPr>
          <a:xfrm>
            <a:off x="9552527" y="6180892"/>
            <a:ext cx="2663687" cy="677108"/>
          </a:xfrm>
          <a:prstGeom prst="rect">
            <a:avLst/>
          </a:prstGeom>
          <a:noFill/>
        </p:spPr>
        <p:txBody>
          <a:bodyPr wrap="square" rtlCol="0">
            <a:spAutoFit/>
          </a:bodyPr>
          <a:lstStyle/>
          <a:p>
            <a:r>
              <a:rPr lang="en-GB" sz="2000" dirty="0">
                <a:effectLst/>
                <a:latin typeface="Calibri" panose="020F0502020204030204" pitchFamily="34" charset="0"/>
                <a:ea typeface="Times New Roman" panose="02020603050405020304" pitchFamily="18" charset="0"/>
                <a:cs typeface="Calibri" panose="020F0502020204030204" pitchFamily="34" charset="0"/>
              </a:rPr>
              <a:t>Ipsos MORI, Dec 2021</a:t>
            </a:r>
            <a:endParaRPr lang="en-GB" sz="20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204661816"/>
      </p:ext>
    </p:extLst>
  </p:cSld>
  <p:clrMapOvr>
    <a:masterClrMapping/>
  </p:clrMapOvr>
</p:sld>
</file>

<file path=ppt/theme/theme1.xml><?xml version="1.0" encoding="utf-8"?>
<a:theme xmlns:a="http://schemas.openxmlformats.org/drawingml/2006/main" name="RPS Master - Teal">
  <a:themeElements>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2605</TotalTime>
  <Words>1903</Words>
  <Application>Microsoft Office PowerPoint</Application>
  <PresentationFormat>Widescreen</PresentationFormat>
  <Paragraphs>154</Paragraphs>
  <Slides>18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Georgia</vt:lpstr>
      <vt:lpstr>Symbol</vt:lpstr>
      <vt:lpstr>Times New Roman</vt:lpstr>
      <vt:lpstr>RPS Master - Teal</vt:lpstr>
      <vt:lpstr>Pharmacy 2030: A New Professional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1</vt:lpstr>
      <vt:lpstr>PowerPoint Presentation</vt:lpstr>
      <vt:lpstr>Video 2</vt:lpstr>
      <vt:lpstr>PowerPoint Presentation</vt:lpstr>
      <vt:lpstr>Video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Morrison</dc:creator>
  <cp:lastModifiedBy>Ramage E (Emily)</cp:lastModifiedBy>
  <cp:revision>49</cp:revision>
  <dcterms:created xsi:type="dcterms:W3CDTF">2022-04-29T13:06:38Z</dcterms:created>
  <dcterms:modified xsi:type="dcterms:W3CDTF">2022-06-15T17:18:04Z</dcterms:modified>
</cp:coreProperties>
</file>