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5" r:id="rId5"/>
    <p:sldMasterId id="2147483697" r:id="rId6"/>
    <p:sldMasterId id="2147483700" r:id="rId7"/>
    <p:sldMasterId id="2147483702" r:id="rId8"/>
    <p:sldMasterId id="2147483704" r:id="rId9"/>
    <p:sldMasterId id="2147483716" r:id="rId10"/>
    <p:sldMasterId id="2147483728" r:id="rId11"/>
  </p:sldMasterIdLst>
  <p:notesMasterIdLst>
    <p:notesMasterId r:id="rId72"/>
  </p:notesMasterIdLst>
  <p:sldIdLst>
    <p:sldId id="256" r:id="rId12"/>
    <p:sldId id="257" r:id="rId13"/>
    <p:sldId id="258" r:id="rId14"/>
    <p:sldId id="259" r:id="rId15"/>
    <p:sldId id="260"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Lst>
  <p:sldSz cx="12192000" cy="6858000"/>
  <p:notesSz cx="6858000" cy="9144000"/>
  <p:embeddedFontLst>
    <p:embeddedFont>
      <p:font typeface="ADLaM Display" panose="02010000000000000000" pitchFamily="2" charset="0"/>
      <p:regular r:id="rId73"/>
    </p:embeddedFont>
    <p:embeddedFont>
      <p:font typeface="Century Gothic" panose="020B0502020202020204" pitchFamily="34" charset="0"/>
      <p:regular r:id="rId74"/>
      <p:bold r:id="rId75"/>
      <p:italic r:id="rId76"/>
      <p:boldItalic r:id="rId77"/>
    </p:embeddedFont>
    <p:embeddedFont>
      <p:font typeface="Helvetica Neue" panose="02000503000000020004" pitchFamily="2"/>
      <p:regular r:id="rId78"/>
      <p:bold r:id="rId79"/>
      <p:italic r:id="rId80"/>
      <p:boldItalic r:id="rId81"/>
    </p:embeddedFont>
    <p:embeddedFont>
      <p:font typeface="Lato" panose="020F0502020204030203" pitchFamily="34" charset="0"/>
      <p:regular r:id="rId82"/>
      <p:bold r:id="rId83"/>
      <p:italic r:id="rId84"/>
      <p:boldItalic r:id="rId85"/>
    </p:embeddedFont>
    <p:embeddedFont>
      <p:font typeface="Mali" panose="020B0604020202020204" charset="-34"/>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Ubuntu" panose="020B050403060203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iuuzhF317SuYPUAIlzUoSO+q+d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sorterViewPr>
    <p:cViewPr varScale="1">
      <p:scale>
        <a:sx n="100" d="100"/>
        <a:sy n="100" d="100"/>
      </p:scale>
      <p:origin x="0" y="-54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10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15.fntdata"/><Relationship Id="rId61" Type="http://schemas.openxmlformats.org/officeDocument/2006/relationships/slide" Target="slides/slide50.xml"/><Relationship Id="rId82" Type="http://schemas.openxmlformats.org/officeDocument/2006/relationships/font" Target="fonts/font10.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5.fntdata"/><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notesMaster" Target="notesMasters/notesMaster1.xml"/><Relationship Id="rId93" Type="http://schemas.openxmlformats.org/officeDocument/2006/relationships/font" Target="fonts/font21.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2" name="Google Shape;12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2" name="Google Shape;14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2" name="Google Shape;14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1" name="Google Shape;14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8" name="Google Shape;14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7" name="Google Shape;14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 name="Google Shape;151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7" name="Google Shape;151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6" name="Google Shape;15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 name="Google Shape;158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1" name="Google Shape;164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2" name="Google Shape;164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5" name="Google Shape;17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6" name="Google Shape;170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1" name="Google Shape;12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5" name="Google Shape;17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2" name="Google Shape;17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3" name="Google Shape;178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Start with a bang- </a:t>
            </a:r>
            <a:endParaRPr/>
          </a:p>
        </p:txBody>
      </p:sp>
      <p:sp>
        <p:nvSpPr>
          <p:cNvPr id="1795" name="Google Shape;179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6" name="Google Shape;180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Heading towards the 100,000 recruitment – thought to be largest of its kind in UK and Europe </a:t>
            </a:r>
            <a:endParaRPr/>
          </a:p>
        </p:txBody>
      </p:sp>
      <p:sp>
        <p:nvSpPr>
          <p:cNvPr id="1807" name="Google Shape;180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8" name="Google Shape;181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Our flag ship pathway – Prevention! </a:t>
            </a:r>
            <a:endParaRPr/>
          </a:p>
        </p:txBody>
      </p:sp>
      <p:sp>
        <p:nvSpPr>
          <p:cNvPr id="1819" name="Google Shape;181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Key facts –so what ? </a:t>
            </a:r>
            <a:endParaRPr/>
          </a:p>
        </p:txBody>
      </p:sp>
      <p:sp>
        <p:nvSpPr>
          <p:cNvPr id="1832" name="Google Shape;183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4" name="Google Shape;185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Nationally funded programme with all 14 boards engaged and 12 live at present. </a:t>
            </a:r>
            <a:endParaRPr/>
          </a:p>
        </p:txBody>
      </p:sp>
      <p:sp>
        <p:nvSpPr>
          <p:cNvPr id="1855" name="Google Shape;185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4" name="Google Shape;191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Multi channel and accessible. Laying down the foundations and changing the culture! Refer to Data and potential for the future. </a:t>
            </a:r>
            <a:endParaRPr/>
          </a:p>
        </p:txBody>
      </p:sp>
      <p:sp>
        <p:nvSpPr>
          <p:cNvPr id="1915" name="Google Shape;191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8" name="Google Shape;19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But not just for blood pressure – look to the future how can it help your service?  </a:t>
            </a:r>
            <a:endParaRPr/>
          </a:p>
        </p:txBody>
      </p:sp>
      <p:sp>
        <p:nvSpPr>
          <p:cNvPr id="1929" name="Google Shape;19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3" name="Google Shape;194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Come with us on this journey ? </a:t>
            </a:r>
            <a:endParaRPr/>
          </a:p>
        </p:txBody>
      </p:sp>
      <p:sp>
        <p:nvSpPr>
          <p:cNvPr id="1944" name="Google Shape;194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Final we note – proud to be part of this “Award winning” programme! Please feel free to get in touch with your queries. </a:t>
            </a:r>
            <a:endParaRPr/>
          </a:p>
        </p:txBody>
      </p:sp>
      <p:sp>
        <p:nvSpPr>
          <p:cNvPr id="1950" name="Google Shape;195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2" name="Google Shape;196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8" name="Google Shape;196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4" name="Google Shape;197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9" name="Google Shape;197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6" name="Google Shape;19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6" name="Google Shape;19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2" name="Google Shape;200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8" name="Google Shape;20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5" name="Google Shape;201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393" lvl="0" indent="-171393" algn="l" rtl="0">
              <a:spcBef>
                <a:spcPts val="0"/>
              </a:spcBef>
              <a:spcAft>
                <a:spcPts val="0"/>
              </a:spcAft>
              <a:buClr>
                <a:schemeClr val="dk1"/>
              </a:buClr>
              <a:buSzPts val="1200"/>
              <a:buFont typeface="Arial"/>
              <a:buChar char="•"/>
            </a:pPr>
            <a:r>
              <a:rPr lang="en-GB"/>
              <a:t>Analysis of those parts of the assessment concerned with adoption for certain key metrics* shows that the nation is currently ‘mid-journey’ towards digital maturity. </a:t>
            </a:r>
            <a:endParaRPr/>
          </a:p>
          <a:p>
            <a:pPr marL="171393" lvl="0" indent="-171393" algn="l" rtl="0">
              <a:spcBef>
                <a:spcPts val="0"/>
              </a:spcBef>
              <a:spcAft>
                <a:spcPts val="0"/>
              </a:spcAft>
              <a:buClr>
                <a:schemeClr val="dk1"/>
              </a:buClr>
              <a:buSzPts val="1200"/>
              <a:buFont typeface="Arial"/>
              <a:buChar char="•"/>
            </a:pPr>
            <a:r>
              <a:rPr lang="en-GB"/>
              <a:t>Topics around digital channels scored particularly low; further investigation into causes may be warranted to ensure digital skills/confidence amongst citizens is appropriately supported. </a:t>
            </a:r>
            <a:endParaRPr/>
          </a:p>
          <a:p>
            <a:pPr marL="0" lvl="0" indent="0" algn="l" rtl="0">
              <a:spcBef>
                <a:spcPts val="0"/>
              </a:spcBef>
              <a:spcAft>
                <a:spcPts val="0"/>
              </a:spcAft>
              <a:buNone/>
            </a:pPr>
            <a:endParaRPr sz="1100"/>
          </a:p>
          <a:p>
            <a:pPr marL="182501" lvl="0" indent="-182501" algn="l" rtl="0">
              <a:spcBef>
                <a:spcPts val="0"/>
              </a:spcBef>
              <a:spcAft>
                <a:spcPts val="0"/>
              </a:spcAft>
              <a:buNone/>
            </a:pPr>
            <a:r>
              <a:rPr lang="en-GB" sz="1100"/>
              <a:t>* </a:t>
            </a:r>
            <a:r>
              <a:rPr lang="en-GB" sz="1000"/>
              <a:t>Digital health records, structured data, medicines administration logs, digital care handovers, adoption of digital channels, use of service user IDs, WiFi availability, amongst others. </a:t>
            </a:r>
            <a:endParaRPr sz="1100"/>
          </a:p>
          <a:p>
            <a:pPr marL="0" lvl="0" indent="0" algn="l" rtl="0">
              <a:spcBef>
                <a:spcPts val="0"/>
              </a:spcBef>
              <a:spcAft>
                <a:spcPts val="0"/>
              </a:spcAft>
              <a:buNone/>
            </a:pPr>
            <a:endParaRPr/>
          </a:p>
        </p:txBody>
      </p:sp>
      <p:sp>
        <p:nvSpPr>
          <p:cNvPr id="1311" name="Google Shape;13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2" name="Google Shape;202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9" name="Google Shape;202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8" name="Google Shape;203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7" name="Google Shape;204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6" name="Google Shape;205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1" name="Google Shape;206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6" name="Google Shape;206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3" name="Google Shape;20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0" name="Google Shape;208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8" name="Google Shape;208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a:t>Underpinning our vision, our three aims are:</a:t>
            </a:r>
            <a:endParaRPr/>
          </a:p>
          <a:p>
            <a:pPr marL="0" lvl="0" indent="0" algn="l" rtl="0">
              <a:spcBef>
                <a:spcPts val="0"/>
              </a:spcBef>
              <a:spcAft>
                <a:spcPts val="0"/>
              </a:spcAft>
              <a:buNone/>
            </a:pPr>
            <a:r>
              <a:rPr lang="en-GB"/>
              <a:t>1 – Citizens have access to, and grater control over, their own health and care data – as well as access to the digital information, tools and services they need to help maintain ad improve their health and wellbeing.</a:t>
            </a:r>
            <a:endParaRPr/>
          </a:p>
          <a:p>
            <a:pPr marL="0" lvl="0" indent="0" algn="l" rtl="0">
              <a:spcBef>
                <a:spcPts val="0"/>
              </a:spcBef>
              <a:spcAft>
                <a:spcPts val="0"/>
              </a:spcAft>
              <a:buNone/>
            </a:pPr>
            <a:endParaRPr/>
          </a:p>
          <a:p>
            <a:pPr marL="0" lvl="0" indent="0" algn="l" rtl="0">
              <a:spcBef>
                <a:spcPts val="0"/>
              </a:spcBef>
              <a:spcAft>
                <a:spcPts val="0"/>
              </a:spcAft>
              <a:buNone/>
            </a:pPr>
            <a:r>
              <a:rPr lang="en-GB"/>
              <a:t>2 – Health and care services are built On people-centred, safe, secure and ethical digital foundations which allow staff to record, access and share relevant information across the health and care system, and feel confident in their use of digital technology, in order to improve the delivery of care.</a:t>
            </a:r>
            <a:endParaRPr/>
          </a:p>
          <a:p>
            <a:pPr marL="0" lvl="0" indent="0" algn="l" rtl="0">
              <a:spcBef>
                <a:spcPts val="0"/>
              </a:spcBef>
              <a:spcAft>
                <a:spcPts val="0"/>
              </a:spcAft>
              <a:buNone/>
            </a:pPr>
            <a:endParaRPr/>
          </a:p>
          <a:p>
            <a:pPr marL="0" lvl="0" indent="0" algn="l" rtl="0">
              <a:spcBef>
                <a:spcPts val="0"/>
              </a:spcBef>
              <a:spcAft>
                <a:spcPts val="0"/>
              </a:spcAft>
              <a:buNone/>
            </a:pPr>
            <a:r>
              <a:rPr lang="en-GB"/>
              <a:t>3 – health and care planners, researchers and innovators have secure access to the data they need in order to increase the efficiency of our health and care systems, and develop new and improved ways of working.</a:t>
            </a:r>
            <a:endParaRPr/>
          </a:p>
          <a:p>
            <a:pPr marL="0" lvl="0" indent="0" algn="l" rtl="0">
              <a:spcBef>
                <a:spcPts val="0"/>
              </a:spcBef>
              <a:spcAft>
                <a:spcPts val="0"/>
              </a:spcAft>
              <a:buNone/>
            </a:pPr>
            <a:endParaRPr/>
          </a:p>
          <a:p>
            <a:pPr marL="0" lvl="0" indent="0" algn="l" rtl="0">
              <a:spcBef>
                <a:spcPts val="0"/>
              </a:spcBef>
              <a:spcAft>
                <a:spcPts val="0"/>
              </a:spcAft>
              <a:buNone/>
            </a:pPr>
            <a:r>
              <a:rPr lang="en-GB"/>
              <a:t>These will be delivered through 6 priority areas:</a:t>
            </a:r>
            <a:endParaRPr/>
          </a:p>
        </p:txBody>
      </p:sp>
      <p:sp>
        <p:nvSpPr>
          <p:cNvPr id="1326" name="Google Shape;132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5" name="Google Shape;209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2" name="Google Shape;210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a:solidFill>
                <a:srgbClr val="2C363F"/>
              </a:solidFill>
              <a:latin typeface="Mali"/>
              <a:ea typeface="Mali"/>
              <a:cs typeface="Mali"/>
              <a:sym typeface="Mali"/>
            </a:endParaRPr>
          </a:p>
        </p:txBody>
      </p:sp>
      <p:sp>
        <p:nvSpPr>
          <p:cNvPr id="2111" name="Google Shape;211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8" name="Google Shape;211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9" name="Google Shape;211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5" name="Google Shape;212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Seer is hosted in the NES national tenancy</a:t>
            </a:r>
            <a:endParaRPr/>
          </a:p>
        </p:txBody>
      </p:sp>
      <p:sp>
        <p:nvSpPr>
          <p:cNvPr id="2126" name="Google Shape;212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2" name="Google Shape;213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3" name="Google Shape;216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4" name="Google Shape;216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There are three key ingredients we need to unleash the potential of data in NHS Scotland</a:t>
            </a:r>
            <a:endParaRPr/>
          </a:p>
        </p:txBody>
      </p:sp>
      <p:sp>
        <p:nvSpPr>
          <p:cNvPr id="2201" name="Google Shape;2201;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0" name="Google Shape;222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are always on the look out for collaborators and exciting new projects.  Here’s how to get in touch!</a:t>
            </a:r>
            <a:endParaRPr/>
          </a:p>
        </p:txBody>
      </p:sp>
      <p:sp>
        <p:nvSpPr>
          <p:cNvPr id="2221" name="Google Shape;222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8" name="Google Shape;222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2" name="Google Shape;226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4" name="Google Shape;13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02"/>
        <p:cNvGrpSpPr/>
        <p:nvPr/>
      </p:nvGrpSpPr>
      <p:grpSpPr>
        <a:xfrm>
          <a:off x="0" y="0"/>
          <a:ext cx="0" cy="0"/>
          <a:chOff x="0" y="0"/>
          <a:chExt cx="0" cy="0"/>
        </a:xfrm>
      </p:grpSpPr>
      <p:grpSp>
        <p:nvGrpSpPr>
          <p:cNvPr id="1003" name="Google Shape;1003;p146"/>
          <p:cNvGrpSpPr/>
          <p:nvPr/>
        </p:nvGrpSpPr>
        <p:grpSpPr>
          <a:xfrm rot="5400000">
            <a:off x="1534509" y="2336879"/>
            <a:ext cx="8714937" cy="2184243"/>
            <a:chOff x="-1116632" y="2636912"/>
            <a:chExt cx="8821489" cy="2099002"/>
          </a:xfrm>
        </p:grpSpPr>
        <p:cxnSp>
          <p:nvCxnSpPr>
            <p:cNvPr id="1004" name="Google Shape;1004;p146"/>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1005" name="Google Shape;1005;p146"/>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6" name="Google Shape;1006;p146"/>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7" name="Google Shape;1007;p146"/>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8" name="Google Shape;1008;p146"/>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09" name="Google Shape;1009;p146"/>
            <p:cNvSpPr/>
            <p:nvPr/>
          </p:nvSpPr>
          <p:spPr>
            <a:xfrm>
              <a:off x="2241771"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10" name="Google Shape;1010;p146"/>
            <p:cNvSpPr/>
            <p:nvPr/>
          </p:nvSpPr>
          <p:spPr>
            <a:xfrm>
              <a:off x="4830539"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11" name="Google Shape;1011;p146"/>
          <p:cNvSpPr txBox="1">
            <a:spLocks noGrp="1"/>
          </p:cNvSpPr>
          <p:nvPr>
            <p:ph type="title"/>
          </p:nvPr>
        </p:nvSpPr>
        <p:spPr>
          <a:xfrm>
            <a:off x="431372" y="1004229"/>
            <a:ext cx="384042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2" name="Google Shape;1012;p146"/>
          <p:cNvSpPr txBox="1">
            <a:spLocks noGrp="1"/>
          </p:cNvSpPr>
          <p:nvPr>
            <p:ph type="body" idx="1"/>
          </p:nvPr>
        </p:nvSpPr>
        <p:spPr>
          <a:xfrm>
            <a:off x="5018810" y="493051"/>
            <a:ext cx="1807943" cy="821384"/>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3" name="Google Shape;1013;p146"/>
          <p:cNvSpPr txBox="1">
            <a:spLocks noGrp="1"/>
          </p:cNvSpPr>
          <p:nvPr>
            <p:ph type="body" idx="2"/>
          </p:nvPr>
        </p:nvSpPr>
        <p:spPr>
          <a:xfrm>
            <a:off x="4994515" y="3084718"/>
            <a:ext cx="1807943" cy="68295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4" name="Google Shape;1014;p146"/>
          <p:cNvSpPr txBox="1">
            <a:spLocks noGrp="1"/>
          </p:cNvSpPr>
          <p:nvPr>
            <p:ph type="body" idx="3"/>
          </p:nvPr>
        </p:nvSpPr>
        <p:spPr>
          <a:xfrm>
            <a:off x="5018810" y="5636216"/>
            <a:ext cx="1807943" cy="694955"/>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5" name="Google Shape;1015;p14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16" name="Google Shape;1016;p14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1017" name="Google Shape;1017;p146"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3575720" y="1122917"/>
            <a:ext cx="8616280" cy="5735083"/>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ree overlapping circles connection">
  <p:cSld name="Three overlapping circles connection">
    <p:bg>
      <p:bgPr>
        <a:solidFill>
          <a:schemeClr val="lt1">
            <a:alpha val="84705"/>
          </a:schemeClr>
        </a:solidFill>
        <a:effectLst/>
      </p:bgPr>
    </p:bg>
    <p:spTree>
      <p:nvGrpSpPr>
        <p:cNvPr id="1" name="Shape 1018"/>
        <p:cNvGrpSpPr/>
        <p:nvPr/>
      </p:nvGrpSpPr>
      <p:grpSpPr>
        <a:xfrm>
          <a:off x="0" y="0"/>
          <a:ext cx="0" cy="0"/>
          <a:chOff x="0" y="0"/>
          <a:chExt cx="0" cy="0"/>
        </a:xfrm>
      </p:grpSpPr>
      <p:grpSp>
        <p:nvGrpSpPr>
          <p:cNvPr id="1019" name="Google Shape;1019;p147"/>
          <p:cNvGrpSpPr/>
          <p:nvPr/>
        </p:nvGrpSpPr>
        <p:grpSpPr>
          <a:xfrm>
            <a:off x="2543497" y="367295"/>
            <a:ext cx="6792755" cy="6123411"/>
            <a:chOff x="1979712" y="1256566"/>
            <a:chExt cx="5077072" cy="4797152"/>
          </a:xfrm>
        </p:grpSpPr>
        <p:sp>
          <p:nvSpPr>
            <p:cNvPr id="1020" name="Google Shape;1020;p147"/>
            <p:cNvSpPr/>
            <p:nvPr/>
          </p:nvSpPr>
          <p:spPr>
            <a:xfrm>
              <a:off x="1979712" y="3173398"/>
              <a:ext cx="2880320" cy="2880320"/>
            </a:xfrm>
            <a:prstGeom prst="donut">
              <a:avLst>
                <a:gd name="adj" fmla="val 8546"/>
              </a:avLst>
            </a:prstGeom>
            <a:solidFill>
              <a:srgbClr val="004380">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147"/>
            <p:cNvSpPr/>
            <p:nvPr/>
          </p:nvSpPr>
          <p:spPr>
            <a:xfrm>
              <a:off x="4176464" y="3173398"/>
              <a:ext cx="2880320" cy="2880320"/>
            </a:xfrm>
            <a:prstGeom prst="donut">
              <a:avLst>
                <a:gd name="adj" fmla="val 8546"/>
              </a:avLst>
            </a:prstGeom>
            <a:solidFill>
              <a:srgbClr val="004380">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147"/>
            <p:cNvSpPr/>
            <p:nvPr/>
          </p:nvSpPr>
          <p:spPr>
            <a:xfrm>
              <a:off x="3059832" y="1256566"/>
              <a:ext cx="2880320" cy="2880320"/>
            </a:xfrm>
            <a:prstGeom prst="donut">
              <a:avLst>
                <a:gd name="adj" fmla="val 8546"/>
              </a:avLst>
            </a:prstGeom>
            <a:solidFill>
              <a:srgbClr val="004380">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23" name="Google Shape;1023;p147"/>
          <p:cNvSpPr txBox="1">
            <a:spLocks noGrp="1"/>
          </p:cNvSpPr>
          <p:nvPr>
            <p:ph type="body" idx="1"/>
          </p:nvPr>
        </p:nvSpPr>
        <p:spPr>
          <a:xfrm>
            <a:off x="3033230"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4" name="Google Shape;1024;p147"/>
          <p:cNvSpPr txBox="1">
            <a:spLocks noGrp="1"/>
          </p:cNvSpPr>
          <p:nvPr>
            <p:ph type="body" idx="2"/>
          </p:nvPr>
        </p:nvSpPr>
        <p:spPr>
          <a:xfrm>
            <a:off x="6616427"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5" name="Google Shape;1025;p147"/>
          <p:cNvSpPr txBox="1">
            <a:spLocks noGrp="1"/>
          </p:cNvSpPr>
          <p:nvPr>
            <p:ph type="body" idx="3"/>
          </p:nvPr>
        </p:nvSpPr>
        <p:spPr>
          <a:xfrm>
            <a:off x="4885995" y="1152123"/>
            <a:ext cx="2339727"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6" name="Google Shape;1026;p14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27" name="Google Shape;1027;p14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Three overlapping circles connection">
  <p:cSld name="3_Three overlapping circles connection">
    <p:bg>
      <p:bgPr>
        <a:solidFill>
          <a:schemeClr val="lt1">
            <a:alpha val="84705"/>
          </a:schemeClr>
        </a:solidFill>
        <a:effectLst/>
      </p:bgPr>
    </p:bg>
    <p:spTree>
      <p:nvGrpSpPr>
        <p:cNvPr id="1" name="Shape 1028"/>
        <p:cNvGrpSpPr/>
        <p:nvPr/>
      </p:nvGrpSpPr>
      <p:grpSpPr>
        <a:xfrm>
          <a:off x="0" y="0"/>
          <a:ext cx="0" cy="0"/>
          <a:chOff x="0" y="0"/>
          <a:chExt cx="0" cy="0"/>
        </a:xfrm>
      </p:grpSpPr>
      <p:grpSp>
        <p:nvGrpSpPr>
          <p:cNvPr id="1029" name="Google Shape;1029;p148"/>
          <p:cNvGrpSpPr/>
          <p:nvPr/>
        </p:nvGrpSpPr>
        <p:grpSpPr>
          <a:xfrm>
            <a:off x="2543497" y="367295"/>
            <a:ext cx="6792755" cy="6123411"/>
            <a:chOff x="1979712" y="1256566"/>
            <a:chExt cx="5077072" cy="4797152"/>
          </a:xfrm>
        </p:grpSpPr>
        <p:sp>
          <p:nvSpPr>
            <p:cNvPr id="1030" name="Google Shape;1030;p148"/>
            <p:cNvSpPr/>
            <p:nvPr/>
          </p:nvSpPr>
          <p:spPr>
            <a:xfrm>
              <a:off x="1979712" y="3173398"/>
              <a:ext cx="2880320" cy="2880320"/>
            </a:xfrm>
            <a:prstGeom prst="donut">
              <a:avLst>
                <a:gd name="adj" fmla="val 8546"/>
              </a:avLst>
            </a:prstGeom>
            <a:solidFill>
              <a:schemeClr val="accen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31" name="Google Shape;1031;p148"/>
            <p:cNvSpPr/>
            <p:nvPr/>
          </p:nvSpPr>
          <p:spPr>
            <a:xfrm>
              <a:off x="4176464" y="3173398"/>
              <a:ext cx="2880320" cy="2880320"/>
            </a:xfrm>
            <a:prstGeom prst="donut">
              <a:avLst>
                <a:gd name="adj" fmla="val 8546"/>
              </a:avLst>
            </a:prstGeom>
            <a:solidFill>
              <a:schemeClr val="accen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32" name="Google Shape;1032;p148"/>
            <p:cNvSpPr/>
            <p:nvPr/>
          </p:nvSpPr>
          <p:spPr>
            <a:xfrm>
              <a:off x="3059832" y="1256566"/>
              <a:ext cx="2880320" cy="2880320"/>
            </a:xfrm>
            <a:prstGeom prst="donut">
              <a:avLst>
                <a:gd name="adj" fmla="val 8546"/>
              </a:avLst>
            </a:prstGeom>
            <a:solidFill>
              <a:schemeClr val="accen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33" name="Google Shape;1033;p148"/>
          <p:cNvSpPr txBox="1">
            <a:spLocks noGrp="1"/>
          </p:cNvSpPr>
          <p:nvPr>
            <p:ph type="body" idx="1"/>
          </p:nvPr>
        </p:nvSpPr>
        <p:spPr>
          <a:xfrm>
            <a:off x="3033230"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4" name="Google Shape;1034;p148"/>
          <p:cNvSpPr txBox="1">
            <a:spLocks noGrp="1"/>
          </p:cNvSpPr>
          <p:nvPr>
            <p:ph type="body" idx="2"/>
          </p:nvPr>
        </p:nvSpPr>
        <p:spPr>
          <a:xfrm>
            <a:off x="6616427"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5" name="Google Shape;1035;p148"/>
          <p:cNvSpPr txBox="1">
            <a:spLocks noGrp="1"/>
          </p:cNvSpPr>
          <p:nvPr>
            <p:ph type="body" idx="3"/>
          </p:nvPr>
        </p:nvSpPr>
        <p:spPr>
          <a:xfrm>
            <a:off x="4885995" y="1152123"/>
            <a:ext cx="2339727"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6" name="Google Shape;1036;p14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37" name="Google Shape;1037;p14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_Three overlapping circles connection">
  <p:cSld name="4_Three overlapping circles connection">
    <p:bg>
      <p:bgPr>
        <a:solidFill>
          <a:schemeClr val="lt1">
            <a:alpha val="84705"/>
          </a:schemeClr>
        </a:solidFill>
        <a:effectLst/>
      </p:bgPr>
    </p:bg>
    <p:spTree>
      <p:nvGrpSpPr>
        <p:cNvPr id="1" name="Shape 1038"/>
        <p:cNvGrpSpPr/>
        <p:nvPr/>
      </p:nvGrpSpPr>
      <p:grpSpPr>
        <a:xfrm>
          <a:off x="0" y="0"/>
          <a:ext cx="0" cy="0"/>
          <a:chOff x="0" y="0"/>
          <a:chExt cx="0" cy="0"/>
        </a:xfrm>
      </p:grpSpPr>
      <p:grpSp>
        <p:nvGrpSpPr>
          <p:cNvPr id="1039" name="Google Shape;1039;p149"/>
          <p:cNvGrpSpPr/>
          <p:nvPr/>
        </p:nvGrpSpPr>
        <p:grpSpPr>
          <a:xfrm>
            <a:off x="2543497" y="367295"/>
            <a:ext cx="6792755" cy="6123411"/>
            <a:chOff x="1979712" y="1256566"/>
            <a:chExt cx="5077072" cy="4797152"/>
          </a:xfrm>
        </p:grpSpPr>
        <p:sp>
          <p:nvSpPr>
            <p:cNvPr id="1040" name="Google Shape;1040;p149"/>
            <p:cNvSpPr/>
            <p:nvPr/>
          </p:nvSpPr>
          <p:spPr>
            <a:xfrm>
              <a:off x="1979712" y="3173398"/>
              <a:ext cx="2880320" cy="2880320"/>
            </a:xfrm>
            <a:prstGeom prst="donut">
              <a:avLst>
                <a:gd name="adj" fmla="val 8546"/>
              </a:avLst>
            </a:prstGeom>
            <a:solidFill>
              <a:schemeClr val="accen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1" name="Google Shape;1041;p149"/>
            <p:cNvSpPr/>
            <p:nvPr/>
          </p:nvSpPr>
          <p:spPr>
            <a:xfrm>
              <a:off x="4176464" y="3173398"/>
              <a:ext cx="2880320" cy="2880320"/>
            </a:xfrm>
            <a:prstGeom prst="donut">
              <a:avLst>
                <a:gd name="adj" fmla="val 8546"/>
              </a:avLst>
            </a:prstGeom>
            <a:solidFill>
              <a:schemeClr val="accent3">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42" name="Google Shape;1042;p149"/>
            <p:cNvSpPr/>
            <p:nvPr/>
          </p:nvSpPr>
          <p:spPr>
            <a:xfrm>
              <a:off x="3059832" y="1256566"/>
              <a:ext cx="2880320" cy="2880320"/>
            </a:xfrm>
            <a:prstGeom prst="donut">
              <a:avLst>
                <a:gd name="adj" fmla="val 8546"/>
              </a:avLst>
            </a:prstGeom>
            <a:solidFill>
              <a:schemeClr val="accent2">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43" name="Google Shape;1043;p149"/>
          <p:cNvSpPr txBox="1">
            <a:spLocks noGrp="1"/>
          </p:cNvSpPr>
          <p:nvPr>
            <p:ph type="body" idx="1"/>
          </p:nvPr>
        </p:nvSpPr>
        <p:spPr>
          <a:xfrm>
            <a:off x="3033230"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4" name="Google Shape;1044;p149"/>
          <p:cNvSpPr txBox="1">
            <a:spLocks noGrp="1"/>
          </p:cNvSpPr>
          <p:nvPr>
            <p:ph type="body" idx="2"/>
          </p:nvPr>
        </p:nvSpPr>
        <p:spPr>
          <a:xfrm>
            <a:off x="6616427" y="4076323"/>
            <a:ext cx="2339727" cy="115212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5" name="Google Shape;1045;p149"/>
          <p:cNvSpPr txBox="1">
            <a:spLocks noGrp="1"/>
          </p:cNvSpPr>
          <p:nvPr>
            <p:ph type="body" idx="3"/>
          </p:nvPr>
        </p:nvSpPr>
        <p:spPr>
          <a:xfrm>
            <a:off x="4885995" y="1152123"/>
            <a:ext cx="2339727"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6" name="Google Shape;1046;p14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47" name="Google Shape;1047;p14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rogress NHS NSS chart">
  <p:cSld name="Progress NHS NSS chart">
    <p:spTree>
      <p:nvGrpSpPr>
        <p:cNvPr id="1" name="Shape 1048"/>
        <p:cNvGrpSpPr/>
        <p:nvPr/>
      </p:nvGrpSpPr>
      <p:grpSpPr>
        <a:xfrm>
          <a:off x="0" y="0"/>
          <a:ext cx="0" cy="0"/>
          <a:chOff x="0" y="0"/>
          <a:chExt cx="0" cy="0"/>
        </a:xfrm>
      </p:grpSpPr>
      <p:grpSp>
        <p:nvGrpSpPr>
          <p:cNvPr id="1049" name="Google Shape;1049;p150"/>
          <p:cNvGrpSpPr/>
          <p:nvPr/>
        </p:nvGrpSpPr>
        <p:grpSpPr>
          <a:xfrm>
            <a:off x="-528736" y="89248"/>
            <a:ext cx="10918723" cy="7300192"/>
            <a:chOff x="-324544" y="773324"/>
            <a:chExt cx="9217024" cy="6283460"/>
          </a:xfrm>
        </p:grpSpPr>
        <p:grpSp>
          <p:nvGrpSpPr>
            <p:cNvPr id="1050" name="Google Shape;1050;p150"/>
            <p:cNvGrpSpPr/>
            <p:nvPr/>
          </p:nvGrpSpPr>
          <p:grpSpPr>
            <a:xfrm>
              <a:off x="-324544" y="2132856"/>
              <a:ext cx="9217024" cy="4923928"/>
              <a:chOff x="-324544" y="2132856"/>
              <a:chExt cx="9217024" cy="4923928"/>
            </a:xfrm>
          </p:grpSpPr>
          <p:cxnSp>
            <p:nvCxnSpPr>
              <p:cNvPr id="1051" name="Google Shape;1051;p150"/>
              <p:cNvCxnSpPr/>
              <p:nvPr/>
            </p:nvCxnSpPr>
            <p:spPr>
              <a:xfrm>
                <a:off x="1763688" y="4149080"/>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52" name="Google Shape;1052;p150"/>
              <p:cNvCxnSpPr/>
              <p:nvPr/>
            </p:nvCxnSpPr>
            <p:spPr>
              <a:xfrm>
                <a:off x="3491880" y="4941168"/>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53" name="Google Shape;1053;p150"/>
              <p:cNvCxnSpPr/>
              <p:nvPr/>
            </p:nvCxnSpPr>
            <p:spPr>
              <a:xfrm>
                <a:off x="5004048" y="3212976"/>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54" name="Google Shape;1054;p150"/>
              <p:cNvCxnSpPr/>
              <p:nvPr/>
            </p:nvCxnSpPr>
            <p:spPr>
              <a:xfrm>
                <a:off x="6660232" y="3933056"/>
                <a:ext cx="216024" cy="404664"/>
              </a:xfrm>
              <a:prstGeom prst="straightConnector1">
                <a:avLst/>
              </a:prstGeom>
              <a:noFill/>
              <a:ln w="28575" cap="flat" cmpd="sng">
                <a:solidFill>
                  <a:schemeClr val="accent2"/>
                </a:solidFill>
                <a:prstDash val="solid"/>
                <a:round/>
                <a:headEnd type="none" w="sm" len="sm"/>
                <a:tailEnd type="none" w="sm" len="sm"/>
              </a:ln>
            </p:spPr>
          </p:cxnSp>
          <p:sp>
            <p:nvSpPr>
              <p:cNvPr id="1055" name="Google Shape;1055;p150"/>
              <p:cNvSpPr/>
              <p:nvPr/>
            </p:nvSpPr>
            <p:spPr>
              <a:xfrm>
                <a:off x="368152" y="2177480"/>
                <a:ext cx="2115616" cy="211561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56" name="Google Shape;1056;p150"/>
              <p:cNvSpPr/>
              <p:nvPr/>
            </p:nvSpPr>
            <p:spPr>
              <a:xfrm>
                <a:off x="3104456" y="5229200"/>
                <a:ext cx="1827584" cy="1827584"/>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057" name="Google Shape;1057;p150"/>
              <p:cNvCxnSpPr/>
              <p:nvPr/>
            </p:nvCxnSpPr>
            <p:spPr>
              <a:xfrm rot="10800000" flipH="1">
                <a:off x="-324544" y="4581128"/>
                <a:ext cx="2304256" cy="1872208"/>
              </a:xfrm>
              <a:prstGeom prst="straightConnector1">
                <a:avLst/>
              </a:prstGeom>
              <a:noFill/>
              <a:ln w="28575" cap="flat" cmpd="sng">
                <a:solidFill>
                  <a:schemeClr val="accent2"/>
                </a:solidFill>
                <a:prstDash val="solid"/>
                <a:round/>
                <a:headEnd type="none" w="sm" len="sm"/>
                <a:tailEnd type="none" w="sm" len="sm"/>
              </a:ln>
            </p:spPr>
          </p:cxnSp>
          <p:cxnSp>
            <p:nvCxnSpPr>
              <p:cNvPr id="1058" name="Google Shape;1058;p150"/>
              <p:cNvCxnSpPr/>
              <p:nvPr/>
            </p:nvCxnSpPr>
            <p:spPr>
              <a:xfrm>
                <a:off x="5148064" y="3573016"/>
                <a:ext cx="1512168" cy="360040"/>
              </a:xfrm>
              <a:prstGeom prst="straightConnector1">
                <a:avLst/>
              </a:prstGeom>
              <a:noFill/>
              <a:ln w="28575" cap="flat" cmpd="sng">
                <a:solidFill>
                  <a:schemeClr val="accent2"/>
                </a:solidFill>
                <a:prstDash val="solid"/>
                <a:round/>
                <a:headEnd type="none" w="sm" len="sm"/>
                <a:tailEnd type="none" w="sm" len="sm"/>
              </a:ln>
            </p:spPr>
          </p:cxnSp>
          <p:cxnSp>
            <p:nvCxnSpPr>
              <p:cNvPr id="1059" name="Google Shape;1059;p150"/>
              <p:cNvCxnSpPr/>
              <p:nvPr/>
            </p:nvCxnSpPr>
            <p:spPr>
              <a:xfrm rot="10800000" flipH="1">
                <a:off x="6660232" y="2132856"/>
                <a:ext cx="2232248" cy="1800200"/>
              </a:xfrm>
              <a:prstGeom prst="straightConnector1">
                <a:avLst/>
              </a:prstGeom>
              <a:noFill/>
              <a:ln w="28575" cap="flat" cmpd="sng">
                <a:solidFill>
                  <a:schemeClr val="accent2"/>
                </a:solidFill>
                <a:prstDash val="solid"/>
                <a:round/>
                <a:headEnd type="none" w="sm" len="sm"/>
                <a:tailEnd type="stealth" w="med" len="med"/>
              </a:ln>
            </p:spPr>
          </p:cxnSp>
          <p:cxnSp>
            <p:nvCxnSpPr>
              <p:cNvPr id="1060" name="Google Shape;1060;p150"/>
              <p:cNvCxnSpPr/>
              <p:nvPr/>
            </p:nvCxnSpPr>
            <p:spPr>
              <a:xfrm>
                <a:off x="1979712" y="4581128"/>
                <a:ext cx="1512168" cy="360040"/>
              </a:xfrm>
              <a:prstGeom prst="straightConnector1">
                <a:avLst/>
              </a:prstGeom>
              <a:noFill/>
              <a:ln w="28575" cap="flat" cmpd="sng">
                <a:solidFill>
                  <a:schemeClr val="accent2"/>
                </a:solidFill>
                <a:prstDash val="solid"/>
                <a:round/>
                <a:headEnd type="none" w="sm" len="sm"/>
                <a:tailEnd type="none" w="sm" len="sm"/>
              </a:ln>
            </p:spPr>
          </p:cxnSp>
          <p:cxnSp>
            <p:nvCxnSpPr>
              <p:cNvPr id="1061" name="Google Shape;1061;p150"/>
              <p:cNvCxnSpPr/>
              <p:nvPr/>
            </p:nvCxnSpPr>
            <p:spPr>
              <a:xfrm rot="10800000" flipH="1">
                <a:off x="3491880" y="3573016"/>
                <a:ext cx="1683879" cy="1368152"/>
              </a:xfrm>
              <a:prstGeom prst="straightConnector1">
                <a:avLst/>
              </a:prstGeom>
              <a:noFill/>
              <a:ln w="28575" cap="flat" cmpd="sng">
                <a:solidFill>
                  <a:schemeClr val="accent2"/>
                </a:solidFill>
                <a:prstDash val="solid"/>
                <a:round/>
                <a:headEnd type="none" w="sm" len="sm"/>
                <a:tailEnd type="none" w="sm" len="sm"/>
              </a:ln>
            </p:spPr>
          </p:cxnSp>
          <p:sp>
            <p:nvSpPr>
              <p:cNvPr id="1062" name="Google Shape;1062;p150"/>
              <p:cNvSpPr/>
              <p:nvPr/>
            </p:nvSpPr>
            <p:spPr>
              <a:xfrm>
                <a:off x="6084168" y="4221088"/>
                <a:ext cx="2259632" cy="225963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63" name="Google Shape;1063;p150"/>
              <p:cNvSpPr/>
              <p:nvPr/>
            </p:nvSpPr>
            <p:spPr>
              <a:xfrm>
                <a:off x="1835696" y="443711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4" name="Google Shape;1064;p150"/>
              <p:cNvSpPr/>
              <p:nvPr/>
            </p:nvSpPr>
            <p:spPr>
              <a:xfrm>
                <a:off x="3347864" y="479715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5" name="Google Shape;1065;p150"/>
              <p:cNvSpPr/>
              <p:nvPr/>
            </p:nvSpPr>
            <p:spPr>
              <a:xfrm>
                <a:off x="5004048" y="3429000"/>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6" name="Google Shape;1066;p150"/>
              <p:cNvSpPr/>
              <p:nvPr/>
            </p:nvSpPr>
            <p:spPr>
              <a:xfrm>
                <a:off x="6444208" y="371703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067" name="Google Shape;1067;p150"/>
            <p:cNvSpPr/>
            <p:nvPr/>
          </p:nvSpPr>
          <p:spPr>
            <a:xfrm>
              <a:off x="3315925" y="773324"/>
              <a:ext cx="2547664" cy="2547664"/>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68" name="Google Shape;1068;p150"/>
          <p:cNvSpPr txBox="1">
            <a:spLocks noGrp="1"/>
          </p:cNvSpPr>
          <p:nvPr>
            <p:ph type="body" idx="1"/>
          </p:nvPr>
        </p:nvSpPr>
        <p:spPr>
          <a:xfrm>
            <a:off x="4248206" y="683333"/>
            <a:ext cx="2688300"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9" name="Google Shape;1069;p150"/>
          <p:cNvSpPr txBox="1">
            <a:spLocks noGrp="1"/>
          </p:cNvSpPr>
          <p:nvPr>
            <p:ph type="body" idx="2"/>
          </p:nvPr>
        </p:nvSpPr>
        <p:spPr>
          <a:xfrm>
            <a:off x="7468056" y="4628608"/>
            <a:ext cx="2529813"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0" name="Google Shape;1070;p150"/>
          <p:cNvSpPr txBox="1">
            <a:spLocks noGrp="1"/>
          </p:cNvSpPr>
          <p:nvPr>
            <p:ph type="body" idx="3"/>
          </p:nvPr>
        </p:nvSpPr>
        <p:spPr>
          <a:xfrm>
            <a:off x="602269" y="2150633"/>
            <a:ext cx="2281096"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1" name="Google Shape;1071;p150"/>
          <p:cNvSpPr txBox="1">
            <a:spLocks noGrp="1"/>
          </p:cNvSpPr>
          <p:nvPr>
            <p:ph type="body" idx="4"/>
          </p:nvPr>
        </p:nvSpPr>
        <p:spPr>
          <a:xfrm>
            <a:off x="3735484" y="5591367"/>
            <a:ext cx="1920213" cy="1440160"/>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2" name="Google Shape;1072;p150"/>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73" name="Google Shape;1073;p150"/>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Progress NHS NSS chart">
  <p:cSld name="1_Progress NHS NSS chart">
    <p:spTree>
      <p:nvGrpSpPr>
        <p:cNvPr id="1" name="Shape 1074"/>
        <p:cNvGrpSpPr/>
        <p:nvPr/>
      </p:nvGrpSpPr>
      <p:grpSpPr>
        <a:xfrm>
          <a:off x="0" y="0"/>
          <a:ext cx="0" cy="0"/>
          <a:chOff x="0" y="0"/>
          <a:chExt cx="0" cy="0"/>
        </a:xfrm>
      </p:grpSpPr>
      <p:grpSp>
        <p:nvGrpSpPr>
          <p:cNvPr id="1075" name="Google Shape;1075;p151"/>
          <p:cNvGrpSpPr/>
          <p:nvPr/>
        </p:nvGrpSpPr>
        <p:grpSpPr>
          <a:xfrm>
            <a:off x="-528736" y="89248"/>
            <a:ext cx="10918723" cy="7300192"/>
            <a:chOff x="-324544" y="773324"/>
            <a:chExt cx="9217024" cy="6283460"/>
          </a:xfrm>
        </p:grpSpPr>
        <p:grpSp>
          <p:nvGrpSpPr>
            <p:cNvPr id="1076" name="Google Shape;1076;p151"/>
            <p:cNvGrpSpPr/>
            <p:nvPr/>
          </p:nvGrpSpPr>
          <p:grpSpPr>
            <a:xfrm>
              <a:off x="-324544" y="2132856"/>
              <a:ext cx="9217024" cy="4923928"/>
              <a:chOff x="-324544" y="2132856"/>
              <a:chExt cx="9217024" cy="4923928"/>
            </a:xfrm>
          </p:grpSpPr>
          <p:cxnSp>
            <p:nvCxnSpPr>
              <p:cNvPr id="1077" name="Google Shape;1077;p151"/>
              <p:cNvCxnSpPr/>
              <p:nvPr/>
            </p:nvCxnSpPr>
            <p:spPr>
              <a:xfrm>
                <a:off x="1763688" y="4149080"/>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78" name="Google Shape;1078;p151"/>
              <p:cNvCxnSpPr/>
              <p:nvPr/>
            </p:nvCxnSpPr>
            <p:spPr>
              <a:xfrm>
                <a:off x="3491880" y="4941168"/>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79" name="Google Shape;1079;p151"/>
              <p:cNvCxnSpPr/>
              <p:nvPr/>
            </p:nvCxnSpPr>
            <p:spPr>
              <a:xfrm>
                <a:off x="5004048" y="3212976"/>
                <a:ext cx="216024" cy="404664"/>
              </a:xfrm>
              <a:prstGeom prst="straightConnector1">
                <a:avLst/>
              </a:prstGeom>
              <a:noFill/>
              <a:ln w="28575" cap="flat" cmpd="sng">
                <a:solidFill>
                  <a:schemeClr val="accent2"/>
                </a:solidFill>
                <a:prstDash val="solid"/>
                <a:round/>
                <a:headEnd type="none" w="sm" len="sm"/>
                <a:tailEnd type="none" w="sm" len="sm"/>
              </a:ln>
            </p:spPr>
          </p:cxnSp>
          <p:cxnSp>
            <p:nvCxnSpPr>
              <p:cNvPr id="1080" name="Google Shape;1080;p151"/>
              <p:cNvCxnSpPr/>
              <p:nvPr/>
            </p:nvCxnSpPr>
            <p:spPr>
              <a:xfrm>
                <a:off x="6660232" y="3933056"/>
                <a:ext cx="216024" cy="404664"/>
              </a:xfrm>
              <a:prstGeom prst="straightConnector1">
                <a:avLst/>
              </a:prstGeom>
              <a:noFill/>
              <a:ln w="28575" cap="flat" cmpd="sng">
                <a:solidFill>
                  <a:schemeClr val="accent2"/>
                </a:solidFill>
                <a:prstDash val="solid"/>
                <a:round/>
                <a:headEnd type="none" w="sm" len="sm"/>
                <a:tailEnd type="none" w="sm" len="sm"/>
              </a:ln>
            </p:spPr>
          </p:cxnSp>
          <p:sp>
            <p:nvSpPr>
              <p:cNvPr id="1081" name="Google Shape;1081;p151"/>
              <p:cNvSpPr/>
              <p:nvPr/>
            </p:nvSpPr>
            <p:spPr>
              <a:xfrm>
                <a:off x="368152" y="2177480"/>
                <a:ext cx="2115616" cy="2115616"/>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82" name="Google Shape;1082;p151"/>
              <p:cNvSpPr/>
              <p:nvPr/>
            </p:nvSpPr>
            <p:spPr>
              <a:xfrm>
                <a:off x="3104456" y="5229200"/>
                <a:ext cx="1827584" cy="1827584"/>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083" name="Google Shape;1083;p151"/>
              <p:cNvCxnSpPr/>
              <p:nvPr/>
            </p:nvCxnSpPr>
            <p:spPr>
              <a:xfrm rot="10800000" flipH="1">
                <a:off x="-324544" y="4581128"/>
                <a:ext cx="2304256" cy="1872208"/>
              </a:xfrm>
              <a:prstGeom prst="straightConnector1">
                <a:avLst/>
              </a:prstGeom>
              <a:noFill/>
              <a:ln w="28575" cap="flat" cmpd="sng">
                <a:solidFill>
                  <a:schemeClr val="accent2"/>
                </a:solidFill>
                <a:prstDash val="solid"/>
                <a:round/>
                <a:headEnd type="none" w="sm" len="sm"/>
                <a:tailEnd type="none" w="sm" len="sm"/>
              </a:ln>
            </p:spPr>
          </p:cxnSp>
          <p:cxnSp>
            <p:nvCxnSpPr>
              <p:cNvPr id="1084" name="Google Shape;1084;p151"/>
              <p:cNvCxnSpPr/>
              <p:nvPr/>
            </p:nvCxnSpPr>
            <p:spPr>
              <a:xfrm>
                <a:off x="5148064" y="3573016"/>
                <a:ext cx="1512168" cy="360040"/>
              </a:xfrm>
              <a:prstGeom prst="straightConnector1">
                <a:avLst/>
              </a:prstGeom>
              <a:noFill/>
              <a:ln w="28575" cap="flat" cmpd="sng">
                <a:solidFill>
                  <a:schemeClr val="accent2"/>
                </a:solidFill>
                <a:prstDash val="solid"/>
                <a:round/>
                <a:headEnd type="none" w="sm" len="sm"/>
                <a:tailEnd type="none" w="sm" len="sm"/>
              </a:ln>
            </p:spPr>
          </p:cxnSp>
          <p:cxnSp>
            <p:nvCxnSpPr>
              <p:cNvPr id="1085" name="Google Shape;1085;p151"/>
              <p:cNvCxnSpPr/>
              <p:nvPr/>
            </p:nvCxnSpPr>
            <p:spPr>
              <a:xfrm rot="10800000" flipH="1">
                <a:off x="6660232" y="2132856"/>
                <a:ext cx="2232248" cy="1800200"/>
              </a:xfrm>
              <a:prstGeom prst="straightConnector1">
                <a:avLst/>
              </a:prstGeom>
              <a:noFill/>
              <a:ln w="28575" cap="flat" cmpd="sng">
                <a:solidFill>
                  <a:schemeClr val="accent2"/>
                </a:solidFill>
                <a:prstDash val="solid"/>
                <a:round/>
                <a:headEnd type="none" w="sm" len="sm"/>
                <a:tailEnd type="stealth" w="med" len="med"/>
              </a:ln>
            </p:spPr>
          </p:cxnSp>
          <p:cxnSp>
            <p:nvCxnSpPr>
              <p:cNvPr id="1086" name="Google Shape;1086;p151"/>
              <p:cNvCxnSpPr/>
              <p:nvPr/>
            </p:nvCxnSpPr>
            <p:spPr>
              <a:xfrm>
                <a:off x="1979712" y="4581128"/>
                <a:ext cx="1512168" cy="360040"/>
              </a:xfrm>
              <a:prstGeom prst="straightConnector1">
                <a:avLst/>
              </a:prstGeom>
              <a:noFill/>
              <a:ln w="28575" cap="flat" cmpd="sng">
                <a:solidFill>
                  <a:schemeClr val="accent2"/>
                </a:solidFill>
                <a:prstDash val="solid"/>
                <a:round/>
                <a:headEnd type="none" w="sm" len="sm"/>
                <a:tailEnd type="none" w="sm" len="sm"/>
              </a:ln>
            </p:spPr>
          </p:cxnSp>
          <p:cxnSp>
            <p:nvCxnSpPr>
              <p:cNvPr id="1087" name="Google Shape;1087;p151"/>
              <p:cNvCxnSpPr/>
              <p:nvPr/>
            </p:nvCxnSpPr>
            <p:spPr>
              <a:xfrm rot="10800000" flipH="1">
                <a:off x="3491880" y="3573016"/>
                <a:ext cx="1683879" cy="1368152"/>
              </a:xfrm>
              <a:prstGeom prst="straightConnector1">
                <a:avLst/>
              </a:prstGeom>
              <a:noFill/>
              <a:ln w="28575" cap="flat" cmpd="sng">
                <a:solidFill>
                  <a:schemeClr val="accent2"/>
                </a:solidFill>
                <a:prstDash val="solid"/>
                <a:round/>
                <a:headEnd type="none" w="sm" len="sm"/>
                <a:tailEnd type="none" w="sm" len="sm"/>
              </a:ln>
            </p:spPr>
          </p:cxnSp>
          <p:sp>
            <p:nvSpPr>
              <p:cNvPr id="1088" name="Google Shape;1088;p151"/>
              <p:cNvSpPr/>
              <p:nvPr/>
            </p:nvSpPr>
            <p:spPr>
              <a:xfrm>
                <a:off x="6084168" y="4221088"/>
                <a:ext cx="2259632" cy="225963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89" name="Google Shape;1089;p151"/>
              <p:cNvSpPr/>
              <p:nvPr/>
            </p:nvSpPr>
            <p:spPr>
              <a:xfrm>
                <a:off x="1835696" y="443711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0" name="Google Shape;1090;p151"/>
              <p:cNvSpPr/>
              <p:nvPr/>
            </p:nvSpPr>
            <p:spPr>
              <a:xfrm>
                <a:off x="3347864" y="479715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1" name="Google Shape;1091;p151"/>
              <p:cNvSpPr/>
              <p:nvPr/>
            </p:nvSpPr>
            <p:spPr>
              <a:xfrm>
                <a:off x="5004048" y="3429000"/>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2" name="Google Shape;1092;p151"/>
              <p:cNvSpPr/>
              <p:nvPr/>
            </p:nvSpPr>
            <p:spPr>
              <a:xfrm>
                <a:off x="6444208" y="371703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093" name="Google Shape;1093;p151"/>
            <p:cNvSpPr/>
            <p:nvPr/>
          </p:nvSpPr>
          <p:spPr>
            <a:xfrm>
              <a:off x="3315925" y="773324"/>
              <a:ext cx="2547664" cy="2547664"/>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94" name="Google Shape;1094;p151"/>
          <p:cNvSpPr txBox="1">
            <a:spLocks noGrp="1"/>
          </p:cNvSpPr>
          <p:nvPr>
            <p:ph type="body" idx="1"/>
          </p:nvPr>
        </p:nvSpPr>
        <p:spPr>
          <a:xfrm>
            <a:off x="4248206" y="683333"/>
            <a:ext cx="2688300"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5" name="Google Shape;1095;p151"/>
          <p:cNvSpPr txBox="1">
            <a:spLocks noGrp="1"/>
          </p:cNvSpPr>
          <p:nvPr>
            <p:ph type="body" idx="2"/>
          </p:nvPr>
        </p:nvSpPr>
        <p:spPr>
          <a:xfrm>
            <a:off x="7468056" y="4628608"/>
            <a:ext cx="2529813"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6" name="Google Shape;1096;p151"/>
          <p:cNvSpPr txBox="1">
            <a:spLocks noGrp="1"/>
          </p:cNvSpPr>
          <p:nvPr>
            <p:ph type="body" idx="3"/>
          </p:nvPr>
        </p:nvSpPr>
        <p:spPr>
          <a:xfrm>
            <a:off x="602269" y="2150633"/>
            <a:ext cx="2281096"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7" name="Google Shape;1097;p151"/>
          <p:cNvSpPr txBox="1">
            <a:spLocks noGrp="1"/>
          </p:cNvSpPr>
          <p:nvPr>
            <p:ph type="body" idx="4"/>
          </p:nvPr>
        </p:nvSpPr>
        <p:spPr>
          <a:xfrm>
            <a:off x="3735484" y="5591367"/>
            <a:ext cx="1920213" cy="1440160"/>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8" name="Google Shape;1098;p15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99" name="Google Shape;1099;p15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Progress NHS NSS chart">
  <p:cSld name="2_Progress NHS NSS chart">
    <p:spTree>
      <p:nvGrpSpPr>
        <p:cNvPr id="1" name="Shape 1100"/>
        <p:cNvGrpSpPr/>
        <p:nvPr/>
      </p:nvGrpSpPr>
      <p:grpSpPr>
        <a:xfrm>
          <a:off x="0" y="0"/>
          <a:ext cx="0" cy="0"/>
          <a:chOff x="0" y="0"/>
          <a:chExt cx="0" cy="0"/>
        </a:xfrm>
      </p:grpSpPr>
      <p:grpSp>
        <p:nvGrpSpPr>
          <p:cNvPr id="1101" name="Google Shape;1101;p152"/>
          <p:cNvGrpSpPr/>
          <p:nvPr/>
        </p:nvGrpSpPr>
        <p:grpSpPr>
          <a:xfrm>
            <a:off x="-528736" y="89248"/>
            <a:ext cx="10918723" cy="7300192"/>
            <a:chOff x="-324544" y="773324"/>
            <a:chExt cx="9217024" cy="6283460"/>
          </a:xfrm>
        </p:grpSpPr>
        <p:grpSp>
          <p:nvGrpSpPr>
            <p:cNvPr id="1102" name="Google Shape;1102;p152"/>
            <p:cNvGrpSpPr/>
            <p:nvPr/>
          </p:nvGrpSpPr>
          <p:grpSpPr>
            <a:xfrm>
              <a:off x="-324544" y="2132856"/>
              <a:ext cx="9217024" cy="4923928"/>
              <a:chOff x="-324544" y="2132856"/>
              <a:chExt cx="9217024" cy="4923928"/>
            </a:xfrm>
          </p:grpSpPr>
          <p:cxnSp>
            <p:nvCxnSpPr>
              <p:cNvPr id="1103" name="Google Shape;1103;p152"/>
              <p:cNvCxnSpPr/>
              <p:nvPr/>
            </p:nvCxnSpPr>
            <p:spPr>
              <a:xfrm>
                <a:off x="1763688" y="4149080"/>
                <a:ext cx="216024" cy="404664"/>
              </a:xfrm>
              <a:prstGeom prst="straightConnector1">
                <a:avLst/>
              </a:prstGeom>
              <a:noFill/>
              <a:ln w="28575" cap="flat" cmpd="sng">
                <a:solidFill>
                  <a:srgbClr val="00A099"/>
                </a:solidFill>
                <a:prstDash val="solid"/>
                <a:round/>
                <a:headEnd type="none" w="sm" len="sm"/>
                <a:tailEnd type="none" w="sm" len="sm"/>
              </a:ln>
            </p:spPr>
          </p:cxnSp>
          <p:cxnSp>
            <p:nvCxnSpPr>
              <p:cNvPr id="1104" name="Google Shape;1104;p152"/>
              <p:cNvCxnSpPr/>
              <p:nvPr/>
            </p:nvCxnSpPr>
            <p:spPr>
              <a:xfrm>
                <a:off x="3491880" y="4941168"/>
                <a:ext cx="216024" cy="404664"/>
              </a:xfrm>
              <a:prstGeom prst="straightConnector1">
                <a:avLst/>
              </a:prstGeom>
              <a:noFill/>
              <a:ln w="28575" cap="flat" cmpd="sng">
                <a:solidFill>
                  <a:srgbClr val="00A099"/>
                </a:solidFill>
                <a:prstDash val="solid"/>
                <a:round/>
                <a:headEnd type="none" w="sm" len="sm"/>
                <a:tailEnd type="none" w="sm" len="sm"/>
              </a:ln>
            </p:spPr>
          </p:cxnSp>
          <p:cxnSp>
            <p:nvCxnSpPr>
              <p:cNvPr id="1105" name="Google Shape;1105;p152"/>
              <p:cNvCxnSpPr/>
              <p:nvPr/>
            </p:nvCxnSpPr>
            <p:spPr>
              <a:xfrm>
                <a:off x="5004048" y="3212976"/>
                <a:ext cx="216024" cy="404664"/>
              </a:xfrm>
              <a:prstGeom prst="straightConnector1">
                <a:avLst/>
              </a:prstGeom>
              <a:noFill/>
              <a:ln w="28575" cap="flat" cmpd="sng">
                <a:solidFill>
                  <a:srgbClr val="00A099"/>
                </a:solidFill>
                <a:prstDash val="solid"/>
                <a:round/>
                <a:headEnd type="none" w="sm" len="sm"/>
                <a:tailEnd type="none" w="sm" len="sm"/>
              </a:ln>
            </p:spPr>
          </p:cxnSp>
          <p:cxnSp>
            <p:nvCxnSpPr>
              <p:cNvPr id="1106" name="Google Shape;1106;p152"/>
              <p:cNvCxnSpPr/>
              <p:nvPr/>
            </p:nvCxnSpPr>
            <p:spPr>
              <a:xfrm>
                <a:off x="6660232" y="3933056"/>
                <a:ext cx="216024" cy="404664"/>
              </a:xfrm>
              <a:prstGeom prst="straightConnector1">
                <a:avLst/>
              </a:prstGeom>
              <a:noFill/>
              <a:ln w="28575" cap="flat" cmpd="sng">
                <a:solidFill>
                  <a:srgbClr val="00A099"/>
                </a:solidFill>
                <a:prstDash val="solid"/>
                <a:round/>
                <a:headEnd type="none" w="sm" len="sm"/>
                <a:tailEnd type="none" w="sm" len="sm"/>
              </a:ln>
            </p:spPr>
          </p:cxnSp>
          <p:sp>
            <p:nvSpPr>
              <p:cNvPr id="1107" name="Google Shape;1107;p152"/>
              <p:cNvSpPr/>
              <p:nvPr/>
            </p:nvSpPr>
            <p:spPr>
              <a:xfrm>
                <a:off x="368152" y="2177480"/>
                <a:ext cx="2115616" cy="2115616"/>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08" name="Google Shape;1108;p152"/>
              <p:cNvSpPr/>
              <p:nvPr/>
            </p:nvSpPr>
            <p:spPr>
              <a:xfrm>
                <a:off x="3104456" y="5229200"/>
                <a:ext cx="1827584" cy="1827584"/>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109" name="Google Shape;1109;p152"/>
              <p:cNvCxnSpPr/>
              <p:nvPr/>
            </p:nvCxnSpPr>
            <p:spPr>
              <a:xfrm rot="10800000" flipH="1">
                <a:off x="-324544" y="4581128"/>
                <a:ext cx="2304256" cy="1872208"/>
              </a:xfrm>
              <a:prstGeom prst="straightConnector1">
                <a:avLst/>
              </a:prstGeom>
              <a:noFill/>
              <a:ln w="28575" cap="flat" cmpd="sng">
                <a:solidFill>
                  <a:srgbClr val="00A099"/>
                </a:solidFill>
                <a:prstDash val="solid"/>
                <a:round/>
                <a:headEnd type="none" w="sm" len="sm"/>
                <a:tailEnd type="none" w="sm" len="sm"/>
              </a:ln>
            </p:spPr>
          </p:cxnSp>
          <p:cxnSp>
            <p:nvCxnSpPr>
              <p:cNvPr id="1110" name="Google Shape;1110;p152"/>
              <p:cNvCxnSpPr/>
              <p:nvPr/>
            </p:nvCxnSpPr>
            <p:spPr>
              <a:xfrm>
                <a:off x="5148064" y="3573016"/>
                <a:ext cx="1512168" cy="360040"/>
              </a:xfrm>
              <a:prstGeom prst="straightConnector1">
                <a:avLst/>
              </a:prstGeom>
              <a:noFill/>
              <a:ln w="28575" cap="flat" cmpd="sng">
                <a:solidFill>
                  <a:srgbClr val="00A099"/>
                </a:solidFill>
                <a:prstDash val="solid"/>
                <a:round/>
                <a:headEnd type="none" w="sm" len="sm"/>
                <a:tailEnd type="none" w="sm" len="sm"/>
              </a:ln>
            </p:spPr>
          </p:cxnSp>
          <p:cxnSp>
            <p:nvCxnSpPr>
              <p:cNvPr id="1111" name="Google Shape;1111;p152"/>
              <p:cNvCxnSpPr/>
              <p:nvPr/>
            </p:nvCxnSpPr>
            <p:spPr>
              <a:xfrm rot="10800000" flipH="1">
                <a:off x="6660232" y="2132856"/>
                <a:ext cx="2232248" cy="1800200"/>
              </a:xfrm>
              <a:prstGeom prst="straightConnector1">
                <a:avLst/>
              </a:prstGeom>
              <a:noFill/>
              <a:ln w="28575" cap="flat" cmpd="sng">
                <a:solidFill>
                  <a:srgbClr val="00A099"/>
                </a:solidFill>
                <a:prstDash val="solid"/>
                <a:round/>
                <a:headEnd type="none" w="sm" len="sm"/>
                <a:tailEnd type="stealth" w="med" len="med"/>
              </a:ln>
            </p:spPr>
          </p:cxnSp>
          <p:cxnSp>
            <p:nvCxnSpPr>
              <p:cNvPr id="1112" name="Google Shape;1112;p152"/>
              <p:cNvCxnSpPr/>
              <p:nvPr/>
            </p:nvCxnSpPr>
            <p:spPr>
              <a:xfrm>
                <a:off x="1979712" y="4581128"/>
                <a:ext cx="1512168" cy="360040"/>
              </a:xfrm>
              <a:prstGeom prst="straightConnector1">
                <a:avLst/>
              </a:prstGeom>
              <a:noFill/>
              <a:ln w="28575" cap="flat" cmpd="sng">
                <a:solidFill>
                  <a:srgbClr val="00A099"/>
                </a:solidFill>
                <a:prstDash val="solid"/>
                <a:round/>
                <a:headEnd type="none" w="sm" len="sm"/>
                <a:tailEnd type="none" w="sm" len="sm"/>
              </a:ln>
            </p:spPr>
          </p:cxnSp>
          <p:cxnSp>
            <p:nvCxnSpPr>
              <p:cNvPr id="1113" name="Google Shape;1113;p152"/>
              <p:cNvCxnSpPr/>
              <p:nvPr/>
            </p:nvCxnSpPr>
            <p:spPr>
              <a:xfrm rot="10800000" flipH="1">
                <a:off x="3491880" y="3573016"/>
                <a:ext cx="1683879" cy="1368152"/>
              </a:xfrm>
              <a:prstGeom prst="straightConnector1">
                <a:avLst/>
              </a:prstGeom>
              <a:noFill/>
              <a:ln w="28575" cap="flat" cmpd="sng">
                <a:solidFill>
                  <a:srgbClr val="00A099"/>
                </a:solidFill>
                <a:prstDash val="solid"/>
                <a:round/>
                <a:headEnd type="none" w="sm" len="sm"/>
                <a:tailEnd type="none" w="sm" len="sm"/>
              </a:ln>
            </p:spPr>
          </p:cxnSp>
          <p:sp>
            <p:nvSpPr>
              <p:cNvPr id="1114" name="Google Shape;1114;p152"/>
              <p:cNvSpPr/>
              <p:nvPr/>
            </p:nvSpPr>
            <p:spPr>
              <a:xfrm>
                <a:off x="6084168" y="4221088"/>
                <a:ext cx="2259632" cy="2259632"/>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15" name="Google Shape;1115;p152"/>
              <p:cNvSpPr/>
              <p:nvPr/>
            </p:nvSpPr>
            <p:spPr>
              <a:xfrm>
                <a:off x="1835696" y="443711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6" name="Google Shape;1116;p152"/>
              <p:cNvSpPr/>
              <p:nvPr/>
            </p:nvSpPr>
            <p:spPr>
              <a:xfrm>
                <a:off x="3347864" y="479715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7" name="Google Shape;1117;p152"/>
              <p:cNvSpPr/>
              <p:nvPr/>
            </p:nvSpPr>
            <p:spPr>
              <a:xfrm>
                <a:off x="5004048" y="3429000"/>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8" name="Google Shape;1118;p152"/>
              <p:cNvSpPr/>
              <p:nvPr/>
            </p:nvSpPr>
            <p:spPr>
              <a:xfrm>
                <a:off x="6444208" y="3717032"/>
                <a:ext cx="360040" cy="36004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19" name="Google Shape;1119;p152"/>
            <p:cNvSpPr/>
            <p:nvPr/>
          </p:nvSpPr>
          <p:spPr>
            <a:xfrm>
              <a:off x="3315925" y="773324"/>
              <a:ext cx="2547664" cy="2547664"/>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120" name="Google Shape;1120;p152"/>
          <p:cNvSpPr txBox="1">
            <a:spLocks noGrp="1"/>
          </p:cNvSpPr>
          <p:nvPr>
            <p:ph type="body" idx="1"/>
          </p:nvPr>
        </p:nvSpPr>
        <p:spPr>
          <a:xfrm>
            <a:off x="4248206" y="683333"/>
            <a:ext cx="2688300"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1" name="Google Shape;1121;p152"/>
          <p:cNvSpPr txBox="1">
            <a:spLocks noGrp="1"/>
          </p:cNvSpPr>
          <p:nvPr>
            <p:ph type="body" idx="2"/>
          </p:nvPr>
        </p:nvSpPr>
        <p:spPr>
          <a:xfrm>
            <a:off x="7468056" y="4628608"/>
            <a:ext cx="2529813"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2" name="Google Shape;1122;p152"/>
          <p:cNvSpPr txBox="1">
            <a:spLocks noGrp="1"/>
          </p:cNvSpPr>
          <p:nvPr>
            <p:ph type="body" idx="3"/>
          </p:nvPr>
        </p:nvSpPr>
        <p:spPr>
          <a:xfrm>
            <a:off x="602269" y="2150633"/>
            <a:ext cx="2281096"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3" name="Google Shape;1123;p152"/>
          <p:cNvSpPr txBox="1">
            <a:spLocks noGrp="1"/>
          </p:cNvSpPr>
          <p:nvPr>
            <p:ph type="body" idx="4"/>
          </p:nvPr>
        </p:nvSpPr>
        <p:spPr>
          <a:xfrm>
            <a:off x="3735484" y="5591367"/>
            <a:ext cx="1920213" cy="1440160"/>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2"/>
              </a:buClr>
              <a:buSzPts val="1600"/>
              <a:buFont typeface="Arial"/>
              <a:buNone/>
              <a:defRPr sz="1600" b="1">
                <a:solidFill>
                  <a:schemeClr val="accent2"/>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4" name="Google Shape;1124;p15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25" name="Google Shape;1125;p15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Upper graphic and icon IT">
  <p:cSld name="1_Upper graphic and icon IT">
    <p:spTree>
      <p:nvGrpSpPr>
        <p:cNvPr id="1" name="Shape 1126"/>
        <p:cNvGrpSpPr/>
        <p:nvPr/>
      </p:nvGrpSpPr>
      <p:grpSpPr>
        <a:xfrm>
          <a:off x="0" y="0"/>
          <a:ext cx="0" cy="0"/>
          <a:chOff x="0" y="0"/>
          <a:chExt cx="0" cy="0"/>
        </a:xfrm>
      </p:grpSpPr>
      <p:sp>
        <p:nvSpPr>
          <p:cNvPr id="1127" name="Google Shape;1127;p153"/>
          <p:cNvSpPr/>
          <p:nvPr/>
        </p:nvSpPr>
        <p:spPr>
          <a:xfrm>
            <a:off x="3935761" y="1638642"/>
            <a:ext cx="4640531" cy="4526663"/>
          </a:xfrm>
          <a:prstGeom prst="donut">
            <a:avLst>
              <a:gd name="adj" fmla="val 8118"/>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28" name="Google Shape;1128;p153"/>
          <p:cNvSpPr/>
          <p:nvPr/>
        </p:nvSpPr>
        <p:spPr>
          <a:xfrm>
            <a:off x="541691" y="2377903"/>
            <a:ext cx="2592467" cy="252885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4380"/>
              </a:solidFill>
              <a:latin typeface="Arial"/>
              <a:ea typeface="Arial"/>
              <a:cs typeface="Arial"/>
              <a:sym typeface="Arial"/>
            </a:endParaRPr>
          </a:p>
        </p:txBody>
      </p:sp>
      <p:sp>
        <p:nvSpPr>
          <p:cNvPr id="1129" name="Google Shape;1129;p153"/>
          <p:cNvSpPr/>
          <p:nvPr/>
        </p:nvSpPr>
        <p:spPr>
          <a:xfrm>
            <a:off x="9135964" y="3999171"/>
            <a:ext cx="3525629" cy="3439117"/>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30" name="Google Shape;1130;p153"/>
          <p:cNvSpPr/>
          <p:nvPr/>
        </p:nvSpPr>
        <p:spPr>
          <a:xfrm>
            <a:off x="8452909" y="2649246"/>
            <a:ext cx="1963572" cy="1915391"/>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1" name="Google Shape;1131;p153"/>
          <p:cNvSpPr/>
          <p:nvPr/>
        </p:nvSpPr>
        <p:spPr>
          <a:xfrm>
            <a:off x="-819689" y="4026193"/>
            <a:ext cx="1960009" cy="191191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2" name="Google Shape;1132;p153"/>
          <p:cNvSpPr txBox="1">
            <a:spLocks noGrp="1"/>
          </p:cNvSpPr>
          <p:nvPr>
            <p:ph type="body" idx="1"/>
          </p:nvPr>
        </p:nvSpPr>
        <p:spPr>
          <a:xfrm>
            <a:off x="4561055" y="2835057"/>
            <a:ext cx="3628028" cy="1929561"/>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accent1"/>
              </a:buClr>
              <a:buSzPts val="1800"/>
              <a:buFont typeface="Arial"/>
              <a:buNone/>
              <a:defRPr sz="18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3" name="Google Shape;1133;p153"/>
          <p:cNvSpPr txBox="1">
            <a:spLocks noGrp="1"/>
          </p:cNvSpPr>
          <p:nvPr>
            <p:ph type="body" idx="2"/>
          </p:nvPr>
        </p:nvSpPr>
        <p:spPr>
          <a:xfrm>
            <a:off x="9552384" y="4768461"/>
            <a:ext cx="2639616" cy="161286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4" name="Google Shape;1134;p153"/>
          <p:cNvSpPr txBox="1">
            <a:spLocks noGrp="1"/>
          </p:cNvSpPr>
          <p:nvPr>
            <p:ph type="body" idx="3"/>
          </p:nvPr>
        </p:nvSpPr>
        <p:spPr>
          <a:xfrm>
            <a:off x="874104" y="2856545"/>
            <a:ext cx="2016225"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5" name="Google Shape;1135;p153"/>
          <p:cNvSpPr/>
          <p:nvPr/>
        </p:nvSpPr>
        <p:spPr>
          <a:xfrm>
            <a:off x="2373273" y="990817"/>
            <a:ext cx="2284696" cy="222863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136" name="Google Shape;1136;p15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37" name="Google Shape;1137;p15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Upper graphic and icon IT">
  <p:cSld name="2_Upper graphic and icon IT">
    <p:spTree>
      <p:nvGrpSpPr>
        <p:cNvPr id="1" name="Shape 1138"/>
        <p:cNvGrpSpPr/>
        <p:nvPr/>
      </p:nvGrpSpPr>
      <p:grpSpPr>
        <a:xfrm>
          <a:off x="0" y="0"/>
          <a:ext cx="0" cy="0"/>
          <a:chOff x="0" y="0"/>
          <a:chExt cx="0" cy="0"/>
        </a:xfrm>
      </p:grpSpPr>
      <p:pic>
        <p:nvPicPr>
          <p:cNvPr id="1139" name="Google Shape;1139;p154"/>
          <p:cNvPicPr preferRelativeResize="0"/>
          <p:nvPr/>
        </p:nvPicPr>
        <p:blipFill rotWithShape="1">
          <a:blip r:embed="rId2">
            <a:alphaModFix/>
          </a:blip>
          <a:srcRect/>
          <a:stretch/>
        </p:blipFill>
        <p:spPr>
          <a:xfrm>
            <a:off x="4050707" y="1047841"/>
            <a:ext cx="4688387" cy="4616257"/>
          </a:xfrm>
          <a:prstGeom prst="rect">
            <a:avLst/>
          </a:prstGeom>
          <a:noFill/>
          <a:ln>
            <a:noFill/>
          </a:ln>
        </p:spPr>
      </p:pic>
      <p:sp>
        <p:nvSpPr>
          <p:cNvPr id="1140" name="Google Shape;1140;p154"/>
          <p:cNvSpPr/>
          <p:nvPr/>
        </p:nvSpPr>
        <p:spPr>
          <a:xfrm>
            <a:off x="541691" y="2377903"/>
            <a:ext cx="2592467" cy="252885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4380"/>
              </a:solidFill>
              <a:latin typeface="Arial"/>
              <a:ea typeface="Arial"/>
              <a:cs typeface="Arial"/>
              <a:sym typeface="Arial"/>
            </a:endParaRPr>
          </a:p>
        </p:txBody>
      </p:sp>
      <p:sp>
        <p:nvSpPr>
          <p:cNvPr id="1141" name="Google Shape;1141;p154"/>
          <p:cNvSpPr/>
          <p:nvPr/>
        </p:nvSpPr>
        <p:spPr>
          <a:xfrm>
            <a:off x="9135964" y="3999171"/>
            <a:ext cx="3525629" cy="3439117"/>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42" name="Google Shape;1142;p154"/>
          <p:cNvSpPr/>
          <p:nvPr/>
        </p:nvSpPr>
        <p:spPr>
          <a:xfrm>
            <a:off x="8452909" y="2649246"/>
            <a:ext cx="1963572" cy="1915391"/>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3" name="Google Shape;1143;p154"/>
          <p:cNvSpPr/>
          <p:nvPr/>
        </p:nvSpPr>
        <p:spPr>
          <a:xfrm>
            <a:off x="-819689" y="4026193"/>
            <a:ext cx="1960009" cy="191191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4" name="Google Shape;1144;p154"/>
          <p:cNvSpPr txBox="1">
            <a:spLocks noGrp="1"/>
          </p:cNvSpPr>
          <p:nvPr>
            <p:ph type="body" idx="1"/>
          </p:nvPr>
        </p:nvSpPr>
        <p:spPr>
          <a:xfrm>
            <a:off x="9552384" y="4768461"/>
            <a:ext cx="2639616" cy="1612868"/>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5" name="Google Shape;1145;p154"/>
          <p:cNvSpPr txBox="1">
            <a:spLocks noGrp="1"/>
          </p:cNvSpPr>
          <p:nvPr>
            <p:ph type="body" idx="2"/>
          </p:nvPr>
        </p:nvSpPr>
        <p:spPr>
          <a:xfrm>
            <a:off x="874104" y="2856545"/>
            <a:ext cx="2016225" cy="1546059"/>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chemeClr val="accent1"/>
              </a:buClr>
              <a:buSzPts val="1600"/>
              <a:buFont typeface="Arial"/>
              <a:buNone/>
              <a:defRPr sz="16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6" name="Google Shape;1146;p154"/>
          <p:cNvSpPr/>
          <p:nvPr/>
        </p:nvSpPr>
        <p:spPr>
          <a:xfrm>
            <a:off x="2373273" y="990817"/>
            <a:ext cx="2284696" cy="222863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147" name="Google Shape;1147;p15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48" name="Google Shape;1148;p15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_Vertical Title and Text">
  <p:cSld name="5_Vertical Title and Text">
    <p:spTree>
      <p:nvGrpSpPr>
        <p:cNvPr id="1" name="Shape 1149"/>
        <p:cNvGrpSpPr/>
        <p:nvPr/>
      </p:nvGrpSpPr>
      <p:grpSpPr>
        <a:xfrm>
          <a:off x="0" y="0"/>
          <a:ext cx="0" cy="0"/>
          <a:chOff x="0" y="0"/>
          <a:chExt cx="0" cy="0"/>
        </a:xfrm>
      </p:grpSpPr>
      <p:sp>
        <p:nvSpPr>
          <p:cNvPr id="1150" name="Google Shape;1150;p155"/>
          <p:cNvSpPr txBox="1">
            <a:spLocks noGrp="1"/>
          </p:cNvSpPr>
          <p:nvPr>
            <p:ph type="title"/>
          </p:nvPr>
        </p:nvSpPr>
        <p:spPr>
          <a:xfrm>
            <a:off x="255126" y="6090305"/>
            <a:ext cx="9697077" cy="64421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51" name="Google Shape;1151;p155"/>
          <p:cNvGrpSpPr/>
          <p:nvPr/>
        </p:nvGrpSpPr>
        <p:grpSpPr>
          <a:xfrm>
            <a:off x="4367808" y="1724761"/>
            <a:ext cx="3456384" cy="3456384"/>
            <a:chOff x="1721092" y="2070305"/>
            <a:chExt cx="2538208" cy="2538208"/>
          </a:xfrm>
        </p:grpSpPr>
        <p:sp>
          <p:nvSpPr>
            <p:cNvPr id="1152" name="Google Shape;1152;p155"/>
            <p:cNvSpPr/>
            <p:nvPr/>
          </p:nvSpPr>
          <p:spPr>
            <a:xfrm>
              <a:off x="1721092" y="2070305"/>
              <a:ext cx="2538208" cy="253820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53" name="Google Shape;1153;p155"/>
            <p:cNvSpPr/>
            <p:nvPr/>
          </p:nvSpPr>
          <p:spPr>
            <a:xfrm>
              <a:off x="1721092" y="2070305"/>
              <a:ext cx="2538208" cy="253820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54" name="Google Shape;1154;p155"/>
          <p:cNvGrpSpPr/>
          <p:nvPr/>
        </p:nvGrpSpPr>
        <p:grpSpPr>
          <a:xfrm>
            <a:off x="4943873" y="-3432"/>
            <a:ext cx="2351456" cy="2421328"/>
            <a:chOff x="-326853" y="1992506"/>
            <a:chExt cx="2540517" cy="2616007"/>
          </a:xfrm>
        </p:grpSpPr>
        <p:sp>
          <p:nvSpPr>
            <p:cNvPr id="1155" name="Google Shape;1155;p155"/>
            <p:cNvSpPr/>
            <p:nvPr/>
          </p:nvSpPr>
          <p:spPr>
            <a:xfrm>
              <a:off x="-324544" y="1992506"/>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56" name="Google Shape;1156;p155"/>
            <p:cNvSpPr/>
            <p:nvPr/>
          </p:nvSpPr>
          <p:spPr>
            <a:xfrm>
              <a:off x="-326853" y="2070305"/>
              <a:ext cx="2538208" cy="253820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57" name="Google Shape;1157;p155"/>
          <p:cNvGrpSpPr/>
          <p:nvPr/>
        </p:nvGrpSpPr>
        <p:grpSpPr>
          <a:xfrm>
            <a:off x="2567610" y="1004682"/>
            <a:ext cx="2349319" cy="2349319"/>
            <a:chOff x="1721092" y="2070305"/>
            <a:chExt cx="2538208" cy="2538208"/>
          </a:xfrm>
        </p:grpSpPr>
        <p:sp>
          <p:nvSpPr>
            <p:cNvPr id="1158" name="Google Shape;1158;p155"/>
            <p:cNvSpPr/>
            <p:nvPr/>
          </p:nvSpPr>
          <p:spPr>
            <a:xfrm>
              <a:off x="1721092" y="2070305"/>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59" name="Google Shape;1159;p155"/>
            <p:cNvSpPr/>
            <p:nvPr/>
          </p:nvSpPr>
          <p:spPr>
            <a:xfrm>
              <a:off x="1721092" y="2070305"/>
              <a:ext cx="2538208" cy="2538208"/>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60" name="Google Shape;1160;p155"/>
          <p:cNvGrpSpPr/>
          <p:nvPr/>
        </p:nvGrpSpPr>
        <p:grpSpPr>
          <a:xfrm>
            <a:off x="2567610" y="3541556"/>
            <a:ext cx="2349319" cy="2359669"/>
            <a:chOff x="3941508" y="1854281"/>
            <a:chExt cx="2538208" cy="2549390"/>
          </a:xfrm>
        </p:grpSpPr>
        <p:sp>
          <p:nvSpPr>
            <p:cNvPr id="1161" name="Google Shape;1161;p155"/>
            <p:cNvSpPr/>
            <p:nvPr/>
          </p:nvSpPr>
          <p:spPr>
            <a:xfrm>
              <a:off x="3941508" y="1865463"/>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62" name="Google Shape;1162;p155"/>
            <p:cNvSpPr/>
            <p:nvPr/>
          </p:nvSpPr>
          <p:spPr>
            <a:xfrm>
              <a:off x="3941508" y="1854281"/>
              <a:ext cx="2538208" cy="253820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63" name="Google Shape;1163;p155"/>
          <p:cNvGrpSpPr/>
          <p:nvPr/>
        </p:nvGrpSpPr>
        <p:grpSpPr>
          <a:xfrm>
            <a:off x="7320138" y="1004682"/>
            <a:ext cx="2349319" cy="2349319"/>
            <a:chOff x="4932040" y="2348880"/>
            <a:chExt cx="2538208" cy="2538208"/>
          </a:xfrm>
        </p:grpSpPr>
        <p:sp>
          <p:nvSpPr>
            <p:cNvPr id="1164" name="Google Shape;1164;p155"/>
            <p:cNvSpPr/>
            <p:nvPr/>
          </p:nvSpPr>
          <p:spPr>
            <a:xfrm>
              <a:off x="4932040" y="2348880"/>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65" name="Google Shape;1165;p155"/>
            <p:cNvSpPr/>
            <p:nvPr/>
          </p:nvSpPr>
          <p:spPr>
            <a:xfrm>
              <a:off x="4932040" y="2348880"/>
              <a:ext cx="2538208" cy="2538208"/>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66" name="Google Shape;1166;p155"/>
          <p:cNvGrpSpPr/>
          <p:nvPr/>
        </p:nvGrpSpPr>
        <p:grpSpPr>
          <a:xfrm>
            <a:off x="7320138" y="3524961"/>
            <a:ext cx="2349319" cy="2376264"/>
            <a:chOff x="7884368" y="2070304"/>
            <a:chExt cx="2538208" cy="2567319"/>
          </a:xfrm>
        </p:grpSpPr>
        <p:sp>
          <p:nvSpPr>
            <p:cNvPr id="1167" name="Google Shape;1167;p155"/>
            <p:cNvSpPr/>
            <p:nvPr/>
          </p:nvSpPr>
          <p:spPr>
            <a:xfrm>
              <a:off x="7884368" y="2099415"/>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68" name="Google Shape;1168;p155"/>
            <p:cNvSpPr/>
            <p:nvPr/>
          </p:nvSpPr>
          <p:spPr>
            <a:xfrm>
              <a:off x="7884368" y="2070304"/>
              <a:ext cx="2538208" cy="253820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grpSp>
        <p:nvGrpSpPr>
          <p:cNvPr id="1169" name="Google Shape;1169;p155"/>
          <p:cNvGrpSpPr/>
          <p:nvPr/>
        </p:nvGrpSpPr>
        <p:grpSpPr>
          <a:xfrm>
            <a:off x="4943874" y="4461066"/>
            <a:ext cx="2349319" cy="2349319"/>
            <a:chOff x="3797492" y="2070305"/>
            <a:chExt cx="2538208" cy="2538208"/>
          </a:xfrm>
        </p:grpSpPr>
        <p:sp>
          <p:nvSpPr>
            <p:cNvPr id="1170" name="Google Shape;1170;p155"/>
            <p:cNvSpPr/>
            <p:nvPr/>
          </p:nvSpPr>
          <p:spPr>
            <a:xfrm>
              <a:off x="3797492" y="2070305"/>
              <a:ext cx="2538208" cy="25382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FFFF"/>
                </a:solidFill>
                <a:latin typeface="Arial"/>
                <a:ea typeface="Arial"/>
                <a:cs typeface="Arial"/>
                <a:sym typeface="Arial"/>
              </a:endParaRPr>
            </a:p>
          </p:txBody>
        </p:sp>
        <p:sp>
          <p:nvSpPr>
            <p:cNvPr id="1171" name="Google Shape;1171;p155"/>
            <p:cNvSpPr/>
            <p:nvPr/>
          </p:nvSpPr>
          <p:spPr>
            <a:xfrm>
              <a:off x="3797492" y="2070305"/>
              <a:ext cx="2538208" cy="2538208"/>
            </a:xfrm>
            <a:prstGeom prst="donut">
              <a:avLst>
                <a:gd name="adj" fmla="val 8546"/>
              </a:avLst>
            </a:prstGeom>
            <a:solidFill>
              <a:srgbClr val="0047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00000"/>
                </a:solidFill>
                <a:latin typeface="Arial"/>
                <a:ea typeface="Arial"/>
                <a:cs typeface="Arial"/>
                <a:sym typeface="Arial"/>
              </a:endParaRPr>
            </a:p>
          </p:txBody>
        </p:sp>
      </p:grpSp>
      <p:sp>
        <p:nvSpPr>
          <p:cNvPr id="1172" name="Google Shape;1172;p15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73" name="Google Shape;1173;p15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END slide, contacts">
  <p:cSld name="END slide, contacts">
    <p:spTree>
      <p:nvGrpSpPr>
        <p:cNvPr id="1" name="Shape 1174"/>
        <p:cNvGrpSpPr/>
        <p:nvPr/>
      </p:nvGrpSpPr>
      <p:grpSpPr>
        <a:xfrm>
          <a:off x="0" y="0"/>
          <a:ext cx="0" cy="0"/>
          <a:chOff x="0" y="0"/>
          <a:chExt cx="0" cy="0"/>
        </a:xfrm>
      </p:grpSpPr>
      <p:sp>
        <p:nvSpPr>
          <p:cNvPr id="1175" name="Google Shape;1175;p156"/>
          <p:cNvSpPr/>
          <p:nvPr/>
        </p:nvSpPr>
        <p:spPr>
          <a:xfrm>
            <a:off x="3031211" y="242100"/>
            <a:ext cx="6129579" cy="598703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6" name="Google Shape;1176;p156"/>
          <p:cNvSpPr/>
          <p:nvPr/>
        </p:nvSpPr>
        <p:spPr>
          <a:xfrm>
            <a:off x="8256240" y="4221088"/>
            <a:ext cx="2451832" cy="2394813"/>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a:solidFill>
                  <a:schemeClr val="lt1"/>
                </a:solidFill>
                <a:latin typeface="Arial"/>
                <a:ea typeface="Arial"/>
                <a:cs typeface="Arial"/>
                <a:sym typeface="Arial"/>
              </a:rPr>
              <a:t> </a:t>
            </a:r>
            <a:endParaRPr/>
          </a:p>
          <a:p>
            <a:pPr marL="0" marR="0" lvl="0" indent="0" algn="l" rtl="0">
              <a:spcBef>
                <a:spcPts val="0"/>
              </a:spcBef>
              <a:spcAft>
                <a:spcPts val="0"/>
              </a:spcAft>
              <a:buNone/>
            </a:pPr>
            <a:endParaRPr sz="1600" b="1">
              <a:solidFill>
                <a:schemeClr val="lt1"/>
              </a:solidFill>
              <a:latin typeface="Arial"/>
              <a:ea typeface="Arial"/>
              <a:cs typeface="Arial"/>
              <a:sym typeface="Arial"/>
            </a:endParaRPr>
          </a:p>
        </p:txBody>
      </p:sp>
      <p:sp>
        <p:nvSpPr>
          <p:cNvPr id="1177" name="Google Shape;1177;p156"/>
          <p:cNvSpPr txBox="1">
            <a:spLocks noGrp="1"/>
          </p:cNvSpPr>
          <p:nvPr>
            <p:ph type="title"/>
          </p:nvPr>
        </p:nvSpPr>
        <p:spPr>
          <a:xfrm>
            <a:off x="4151784" y="2631099"/>
            <a:ext cx="4200467"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8" name="Google Shape;1178;p15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79" name="Google Shape;1179;p15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1180"/>
        <p:cNvGrpSpPr/>
        <p:nvPr/>
      </p:nvGrpSpPr>
      <p:grpSpPr>
        <a:xfrm>
          <a:off x="0" y="0"/>
          <a:ext cx="0" cy="0"/>
          <a:chOff x="0" y="0"/>
          <a:chExt cx="0" cy="0"/>
        </a:xfrm>
      </p:grpSpPr>
      <p:sp>
        <p:nvSpPr>
          <p:cNvPr id="1181" name="Google Shape;1181;p157"/>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2" name="Google Shape;1182;p157"/>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3" name="Google Shape;1183;p15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84" name="Google Shape;1184;p15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8_Vertical Title and Text">
  <p:cSld name="8_Vertical Title and Text">
    <p:spTree>
      <p:nvGrpSpPr>
        <p:cNvPr id="1" name="Shape 1185"/>
        <p:cNvGrpSpPr/>
        <p:nvPr/>
      </p:nvGrpSpPr>
      <p:grpSpPr>
        <a:xfrm>
          <a:off x="0" y="0"/>
          <a:ext cx="0" cy="0"/>
          <a:chOff x="0" y="0"/>
          <a:chExt cx="0" cy="0"/>
        </a:xfrm>
      </p:grpSpPr>
      <p:pic>
        <p:nvPicPr>
          <p:cNvPr id="1186" name="Google Shape;1186;p158" descr="\\heffalump\hqdata\execoffBCS\01 Communications\Strategy\Comms Projects\Active Projects\Design Projects (PL)\IT rebrand\Assets\DAS_PPW cover3.png"/>
          <p:cNvPicPr preferRelativeResize="0"/>
          <p:nvPr/>
        </p:nvPicPr>
        <p:blipFill rotWithShape="1">
          <a:blip r:embed="rId2">
            <a:alphaModFix/>
          </a:blip>
          <a:srcRect/>
          <a:stretch/>
        </p:blipFill>
        <p:spPr>
          <a:xfrm>
            <a:off x="0" y="-27384"/>
            <a:ext cx="9984432" cy="6885384"/>
          </a:xfrm>
          <a:prstGeom prst="rect">
            <a:avLst/>
          </a:prstGeom>
          <a:gradFill>
            <a:gsLst>
              <a:gs pos="0">
                <a:srgbClr val="FFFFFF">
                  <a:alpha val="9803"/>
                </a:srgbClr>
              </a:gs>
              <a:gs pos="100000">
                <a:srgbClr val="FFFFFF">
                  <a:alpha val="9803"/>
                </a:srgbClr>
              </a:gs>
            </a:gsLst>
            <a:lin ang="5400000" scaled="0"/>
          </a:gradFill>
          <a:ln>
            <a:noFill/>
          </a:ln>
        </p:spPr>
      </p:pic>
      <p:sp>
        <p:nvSpPr>
          <p:cNvPr id="1187" name="Google Shape;1187;p158"/>
          <p:cNvSpPr txBox="1">
            <a:spLocks noGrp="1"/>
          </p:cNvSpPr>
          <p:nvPr>
            <p:ph type="title"/>
          </p:nvPr>
        </p:nvSpPr>
        <p:spPr>
          <a:xfrm>
            <a:off x="2927649" y="1004229"/>
            <a:ext cx="7200801"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8" name="Google Shape;1188;p158"/>
          <p:cNvSpPr txBox="1">
            <a:spLocks noGrp="1"/>
          </p:cNvSpPr>
          <p:nvPr>
            <p:ph type="body" idx="1"/>
          </p:nvPr>
        </p:nvSpPr>
        <p:spPr>
          <a:xfrm>
            <a:off x="2927648" y="2204867"/>
            <a:ext cx="8832981"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9" name="Google Shape;1189;p15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90" name="Google Shape;1190;p15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9_Vertical Title and Text">
  <p:cSld name="9_Vertical Title and Text">
    <p:spTree>
      <p:nvGrpSpPr>
        <p:cNvPr id="1" name="Shape 1191"/>
        <p:cNvGrpSpPr/>
        <p:nvPr/>
      </p:nvGrpSpPr>
      <p:grpSpPr>
        <a:xfrm>
          <a:off x="0" y="0"/>
          <a:ext cx="0" cy="0"/>
          <a:chOff x="0" y="0"/>
          <a:chExt cx="0" cy="0"/>
        </a:xfrm>
      </p:grpSpPr>
      <p:pic>
        <p:nvPicPr>
          <p:cNvPr id="1192" name="Google Shape;1192;p159" descr="\\heffalump\hqdata\execoffBCS\01 Communications\Strategy\Comms Projects\Active Projects\Design Projects (PL)\IT rebrand\Assets\DAS_PPW _Accent slide.png"/>
          <p:cNvPicPr preferRelativeResize="0"/>
          <p:nvPr/>
        </p:nvPicPr>
        <p:blipFill rotWithShape="1">
          <a:blip r:embed="rId2">
            <a:alphaModFix/>
          </a:blip>
          <a:srcRect/>
          <a:stretch/>
        </p:blipFill>
        <p:spPr>
          <a:xfrm>
            <a:off x="1" y="-99392"/>
            <a:ext cx="11377265" cy="6968869"/>
          </a:xfrm>
          <a:prstGeom prst="rect">
            <a:avLst/>
          </a:prstGeom>
          <a:noFill/>
          <a:ln>
            <a:noFill/>
          </a:ln>
        </p:spPr>
      </p:pic>
      <p:sp>
        <p:nvSpPr>
          <p:cNvPr id="1193" name="Google Shape;1193;p159"/>
          <p:cNvSpPr txBox="1">
            <a:spLocks noGrp="1"/>
          </p:cNvSpPr>
          <p:nvPr>
            <p:ph type="title"/>
          </p:nvPr>
        </p:nvSpPr>
        <p:spPr>
          <a:xfrm>
            <a:off x="2927649" y="1004229"/>
            <a:ext cx="7200801"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4" name="Google Shape;1194;p159"/>
          <p:cNvSpPr txBox="1">
            <a:spLocks noGrp="1"/>
          </p:cNvSpPr>
          <p:nvPr>
            <p:ph type="body" idx="1"/>
          </p:nvPr>
        </p:nvSpPr>
        <p:spPr>
          <a:xfrm>
            <a:off x="2927648" y="2204867"/>
            <a:ext cx="8832981"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5" name="Google Shape;1195;p15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196" name="Google Shape;1196;p15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6_Vertical Title and Text">
  <p:cSld name="6_Vertical Title and Text">
    <p:spTree>
      <p:nvGrpSpPr>
        <p:cNvPr id="1" name="Shape 1197"/>
        <p:cNvGrpSpPr/>
        <p:nvPr/>
      </p:nvGrpSpPr>
      <p:grpSpPr>
        <a:xfrm>
          <a:off x="0" y="0"/>
          <a:ext cx="0" cy="0"/>
          <a:chOff x="0" y="0"/>
          <a:chExt cx="0" cy="0"/>
        </a:xfrm>
      </p:grpSpPr>
      <p:pic>
        <p:nvPicPr>
          <p:cNvPr id="1198" name="Google Shape;1198;p160" descr="\\heffalump\hqdata\execoffBCS\01 Communications\Strategy\Comms Projects\Active Projects\Design Projects (PL)\IT rebrand\Assets\DAS_PPW cover4.png"/>
          <p:cNvPicPr preferRelativeResize="0"/>
          <p:nvPr/>
        </p:nvPicPr>
        <p:blipFill rotWithShape="1">
          <a:blip r:embed="rId2">
            <a:alphaModFix/>
          </a:blip>
          <a:srcRect/>
          <a:stretch/>
        </p:blipFill>
        <p:spPr>
          <a:xfrm>
            <a:off x="-1549950" y="-19002"/>
            <a:ext cx="11174343" cy="7984503"/>
          </a:xfrm>
          <a:prstGeom prst="rect">
            <a:avLst/>
          </a:prstGeom>
          <a:noFill/>
          <a:ln>
            <a:noFill/>
          </a:ln>
        </p:spPr>
      </p:pic>
      <p:sp>
        <p:nvSpPr>
          <p:cNvPr id="1199" name="Google Shape;1199;p160"/>
          <p:cNvSpPr/>
          <p:nvPr/>
        </p:nvSpPr>
        <p:spPr>
          <a:xfrm>
            <a:off x="-3337048" y="620689"/>
            <a:ext cx="6984776" cy="8220292"/>
          </a:xfrm>
          <a:prstGeom prst="rect">
            <a:avLst/>
          </a:prstGeom>
          <a:gradFill>
            <a:gsLst>
              <a:gs pos="0">
                <a:srgbClr val="FFFFFF">
                  <a:alpha val="9803"/>
                </a:srgbClr>
              </a:gs>
              <a:gs pos="52000">
                <a:srgbClr val="FFFFFF">
                  <a:alpha val="40000"/>
                </a:srgbClr>
              </a:gs>
              <a:gs pos="78000">
                <a:srgbClr val="FFFFFF">
                  <a:alpha val="6000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200" name="Google Shape;1200;p160"/>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1" name="Google Shape;1201;p160"/>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2" name="Google Shape;1202;p160"/>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03" name="Google Shape;1203;p160"/>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1_Vertical Title and Text">
  <p:cSld name="11_Vertical Title and Text">
    <p:spTree>
      <p:nvGrpSpPr>
        <p:cNvPr id="1" name="Shape 1204"/>
        <p:cNvGrpSpPr/>
        <p:nvPr/>
      </p:nvGrpSpPr>
      <p:grpSpPr>
        <a:xfrm>
          <a:off x="0" y="0"/>
          <a:ext cx="0" cy="0"/>
          <a:chOff x="0" y="0"/>
          <a:chExt cx="0" cy="0"/>
        </a:xfrm>
      </p:grpSpPr>
      <p:pic>
        <p:nvPicPr>
          <p:cNvPr id="1205" name="Google Shape;1205;p161"/>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06" name="Google Shape;1206;p16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07" name="Google Shape;1207;p16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08" name="Google Shape;1208;p161"/>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9" name="Google Shape;1209;p161"/>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0" name="Google Shape;1210;p161"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11" name="Google Shape;1211;p161" descr="Icon&#10;&#10;Description automatically generated"/>
          <p:cNvPicPr preferRelativeResize="0"/>
          <p:nvPr/>
        </p:nvPicPr>
        <p:blipFill rotWithShape="1">
          <a:blip r:embed="rId4">
            <a:alphaModFix/>
          </a:blip>
          <a:srcRect/>
          <a:stretch/>
        </p:blipFill>
        <p:spPr>
          <a:xfrm>
            <a:off x="119337" y="5404730"/>
            <a:ext cx="1403423" cy="146057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2_Vertical Title and Text">
  <p:cSld name="12_Vertical Title and Text">
    <p:spTree>
      <p:nvGrpSpPr>
        <p:cNvPr id="1" name="Shape 1212"/>
        <p:cNvGrpSpPr/>
        <p:nvPr/>
      </p:nvGrpSpPr>
      <p:grpSpPr>
        <a:xfrm>
          <a:off x="0" y="0"/>
          <a:ext cx="0" cy="0"/>
          <a:chOff x="0" y="0"/>
          <a:chExt cx="0" cy="0"/>
        </a:xfrm>
      </p:grpSpPr>
      <p:pic>
        <p:nvPicPr>
          <p:cNvPr id="1213" name="Google Shape;1213;p162"/>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14" name="Google Shape;1214;p16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15" name="Google Shape;1215;p16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16" name="Google Shape;1216;p162"/>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7" name="Google Shape;1217;p162"/>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8" name="Google Shape;1218;p162"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19" name="Google Shape;1219;p162" descr="A screenshot of a video game&#10;&#10;Description automatically generated with medium confidence"/>
          <p:cNvPicPr preferRelativeResize="0"/>
          <p:nvPr/>
        </p:nvPicPr>
        <p:blipFill rotWithShape="1">
          <a:blip r:embed="rId4">
            <a:alphaModFix/>
          </a:blip>
          <a:srcRect/>
          <a:stretch/>
        </p:blipFill>
        <p:spPr>
          <a:xfrm>
            <a:off x="47328" y="5256535"/>
            <a:ext cx="1257365" cy="156853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3_Vertical Title and Text">
  <p:cSld name="13_Vertical Title and Text">
    <p:spTree>
      <p:nvGrpSpPr>
        <p:cNvPr id="1" name="Shape 1220"/>
        <p:cNvGrpSpPr/>
        <p:nvPr/>
      </p:nvGrpSpPr>
      <p:grpSpPr>
        <a:xfrm>
          <a:off x="0" y="0"/>
          <a:ext cx="0" cy="0"/>
          <a:chOff x="0" y="0"/>
          <a:chExt cx="0" cy="0"/>
        </a:xfrm>
      </p:grpSpPr>
      <p:pic>
        <p:nvPicPr>
          <p:cNvPr id="1221" name="Google Shape;1221;p163"/>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22" name="Google Shape;1222;p16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23" name="Google Shape;1223;p16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24" name="Google Shape;1224;p163"/>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5" name="Google Shape;1225;p163"/>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26" name="Google Shape;1226;p163"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27" name="Google Shape;1227;p163" descr="Icon&#10;&#10;Description automatically generated"/>
          <p:cNvPicPr preferRelativeResize="0"/>
          <p:nvPr/>
        </p:nvPicPr>
        <p:blipFill rotWithShape="1">
          <a:blip r:embed="rId4">
            <a:alphaModFix/>
          </a:blip>
          <a:srcRect/>
          <a:stretch/>
        </p:blipFill>
        <p:spPr>
          <a:xfrm>
            <a:off x="251134" y="5318990"/>
            <a:ext cx="1168460" cy="152407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4_Vertical Title and Text">
  <p:cSld name="14_Vertical Title and Text">
    <p:spTree>
      <p:nvGrpSpPr>
        <p:cNvPr id="1" name="Shape 1228"/>
        <p:cNvGrpSpPr/>
        <p:nvPr/>
      </p:nvGrpSpPr>
      <p:grpSpPr>
        <a:xfrm>
          <a:off x="0" y="0"/>
          <a:ext cx="0" cy="0"/>
          <a:chOff x="0" y="0"/>
          <a:chExt cx="0" cy="0"/>
        </a:xfrm>
      </p:grpSpPr>
      <p:pic>
        <p:nvPicPr>
          <p:cNvPr id="1229" name="Google Shape;1229;p164"/>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30" name="Google Shape;1230;p16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31" name="Google Shape;1231;p16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32" name="Google Shape;1232;p164"/>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3" name="Google Shape;1233;p164"/>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34" name="Google Shape;1234;p164"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35" name="Google Shape;1235;p164" descr="Icon&#10;&#10;Description automatically generated"/>
          <p:cNvPicPr preferRelativeResize="0"/>
          <p:nvPr/>
        </p:nvPicPr>
        <p:blipFill rotWithShape="1">
          <a:blip r:embed="rId4">
            <a:alphaModFix/>
          </a:blip>
          <a:srcRect/>
          <a:stretch/>
        </p:blipFill>
        <p:spPr>
          <a:xfrm>
            <a:off x="0" y="5513375"/>
            <a:ext cx="1447875" cy="144787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5_Vertical Title and Text">
  <p:cSld name="15_Vertical Title and Text">
    <p:spTree>
      <p:nvGrpSpPr>
        <p:cNvPr id="1" name="Shape 1236"/>
        <p:cNvGrpSpPr/>
        <p:nvPr/>
      </p:nvGrpSpPr>
      <p:grpSpPr>
        <a:xfrm>
          <a:off x="0" y="0"/>
          <a:ext cx="0" cy="0"/>
          <a:chOff x="0" y="0"/>
          <a:chExt cx="0" cy="0"/>
        </a:xfrm>
      </p:grpSpPr>
      <p:pic>
        <p:nvPicPr>
          <p:cNvPr id="1237" name="Google Shape;1237;p165"/>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38" name="Google Shape;1238;p16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39" name="Google Shape;1239;p16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40" name="Google Shape;1240;p165"/>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1" name="Google Shape;1241;p165"/>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42" name="Google Shape;1242;p165"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43" name="Google Shape;1243;p165" descr="Icon&#10;&#10;Description automatically generated"/>
          <p:cNvPicPr preferRelativeResize="0"/>
          <p:nvPr/>
        </p:nvPicPr>
        <p:blipFill rotWithShape="1">
          <a:blip r:embed="rId4">
            <a:alphaModFix/>
          </a:blip>
          <a:srcRect/>
          <a:stretch/>
        </p:blipFill>
        <p:spPr>
          <a:xfrm>
            <a:off x="124126" y="5367601"/>
            <a:ext cx="1295467" cy="140977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
        <p:cNvGrpSpPr/>
        <p:nvPr/>
      </p:nvGrpSpPr>
      <p:grpSpPr>
        <a:xfrm>
          <a:off x="0" y="0"/>
          <a:ext cx="0" cy="0"/>
          <a:chOff x="0" y="0"/>
          <a:chExt cx="0" cy="0"/>
        </a:xfrm>
      </p:grpSpPr>
      <p:sp>
        <p:nvSpPr>
          <p:cNvPr id="245" name="Google Shape;245;p7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7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7" name="Google Shape;247;p7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7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7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6_Vertical Title and Text">
  <p:cSld name="16_Vertical Title and Text">
    <p:spTree>
      <p:nvGrpSpPr>
        <p:cNvPr id="1" name="Shape 1244"/>
        <p:cNvGrpSpPr/>
        <p:nvPr/>
      </p:nvGrpSpPr>
      <p:grpSpPr>
        <a:xfrm>
          <a:off x="0" y="0"/>
          <a:ext cx="0" cy="0"/>
          <a:chOff x="0" y="0"/>
          <a:chExt cx="0" cy="0"/>
        </a:xfrm>
      </p:grpSpPr>
      <p:pic>
        <p:nvPicPr>
          <p:cNvPr id="1245" name="Google Shape;1245;p166"/>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46" name="Google Shape;1246;p16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47" name="Google Shape;1247;p16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48" name="Google Shape;1248;p166"/>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9" name="Google Shape;1249;p166"/>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50" name="Google Shape;1250;p166"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51" name="Google Shape;1251;p166" descr="Icon&#10;&#10;Description automatically generated"/>
          <p:cNvPicPr preferRelativeResize="0"/>
          <p:nvPr/>
        </p:nvPicPr>
        <p:blipFill rotWithShape="1">
          <a:blip r:embed="rId4">
            <a:alphaModFix/>
          </a:blip>
          <a:srcRect/>
          <a:stretch/>
        </p:blipFill>
        <p:spPr>
          <a:xfrm>
            <a:off x="240220" y="5388845"/>
            <a:ext cx="1485976" cy="1454225"/>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7_Vertical Title and Text">
  <p:cSld name="17_Vertical Title and Text">
    <p:spTree>
      <p:nvGrpSpPr>
        <p:cNvPr id="1" name="Shape 1252"/>
        <p:cNvGrpSpPr/>
        <p:nvPr/>
      </p:nvGrpSpPr>
      <p:grpSpPr>
        <a:xfrm>
          <a:off x="0" y="0"/>
          <a:ext cx="0" cy="0"/>
          <a:chOff x="0" y="0"/>
          <a:chExt cx="0" cy="0"/>
        </a:xfrm>
      </p:grpSpPr>
      <p:pic>
        <p:nvPicPr>
          <p:cNvPr id="1253" name="Google Shape;1253;p167"/>
          <p:cNvPicPr preferRelativeResize="0"/>
          <p:nvPr/>
        </p:nvPicPr>
        <p:blipFill rotWithShape="1">
          <a:blip r:embed="rId2">
            <a:alphaModFix/>
          </a:blip>
          <a:srcRect/>
          <a:stretch/>
        </p:blipFill>
        <p:spPr>
          <a:xfrm>
            <a:off x="0" y="2"/>
            <a:ext cx="12192000" cy="6957391"/>
          </a:xfrm>
          <a:prstGeom prst="rect">
            <a:avLst/>
          </a:prstGeom>
          <a:noFill/>
          <a:ln>
            <a:noFill/>
          </a:ln>
        </p:spPr>
      </p:pic>
      <p:sp>
        <p:nvSpPr>
          <p:cNvPr id="1254" name="Google Shape;1254;p16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55" name="Google Shape;1255;p16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
        <p:nvSpPr>
          <p:cNvPr id="1256" name="Google Shape;1256;p167"/>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7" name="Google Shape;1257;p167"/>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58" name="Google Shape;1258;p167"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pic>
        <p:nvPicPr>
          <p:cNvPr id="1259" name="Google Shape;1259;p167" descr="Icon&#10;&#10;Description automatically generated"/>
          <p:cNvPicPr preferRelativeResize="0"/>
          <p:nvPr/>
        </p:nvPicPr>
        <p:blipFill rotWithShape="1">
          <a:blip r:embed="rId4">
            <a:alphaModFix/>
          </a:blip>
          <a:srcRect/>
          <a:stretch/>
        </p:blipFill>
        <p:spPr>
          <a:xfrm>
            <a:off x="119338" y="5469206"/>
            <a:ext cx="1187511" cy="130816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7_Vertical Title and Text">
  <p:cSld name="7_Vertical Title and Text">
    <p:spTree>
      <p:nvGrpSpPr>
        <p:cNvPr id="1" name="Shape 1260"/>
        <p:cNvGrpSpPr/>
        <p:nvPr/>
      </p:nvGrpSpPr>
      <p:grpSpPr>
        <a:xfrm>
          <a:off x="0" y="0"/>
          <a:ext cx="0" cy="0"/>
          <a:chOff x="0" y="0"/>
          <a:chExt cx="0" cy="0"/>
        </a:xfrm>
      </p:grpSpPr>
      <p:sp>
        <p:nvSpPr>
          <p:cNvPr id="1261" name="Google Shape;1261;p168"/>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2" name="Google Shape;1262;p168"/>
          <p:cNvSpPr txBox="1">
            <a:spLocks noGrp="1"/>
          </p:cNvSpPr>
          <p:nvPr>
            <p:ph type="body" idx="1"/>
          </p:nvPr>
        </p:nvSpPr>
        <p:spPr>
          <a:xfrm>
            <a:off x="432298" y="2204867"/>
            <a:ext cx="11328332" cy="3456383"/>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3" name="Google Shape;1263;p16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64" name="Google Shape;1264;p16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1265" name="Google Shape;1265;p168" descr="\\heffalump\hqdata\execoffBCS\01 Communications\Strategy\Comms Projects\Active Projects\Design Projects (PL)\IT rebrand\Assets\DAS_ Icon line.png"/>
          <p:cNvPicPr preferRelativeResize="0"/>
          <p:nvPr/>
        </p:nvPicPr>
        <p:blipFill rotWithShape="1">
          <a:blip r:embed="rId2">
            <a:alphaModFix/>
          </a:blip>
          <a:srcRect/>
          <a:stretch/>
        </p:blipFill>
        <p:spPr>
          <a:xfrm>
            <a:off x="0" y="4941168"/>
            <a:ext cx="12192000" cy="2016224"/>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spTree>
      <p:nvGrpSpPr>
        <p:cNvPr id="1" name="Shape 1266"/>
        <p:cNvGrpSpPr/>
        <p:nvPr/>
      </p:nvGrpSpPr>
      <p:grpSpPr>
        <a:xfrm>
          <a:off x="0" y="0"/>
          <a:ext cx="0" cy="0"/>
          <a:chOff x="0" y="0"/>
          <a:chExt cx="0" cy="0"/>
        </a:xfrm>
      </p:grpSpPr>
      <p:sp>
        <p:nvSpPr>
          <p:cNvPr id="1267" name="Google Shape;1267;p169"/>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8" name="Google Shape;1268;p16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269" name="Google Shape;1269;p16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0"/>
        <p:cNvGrpSpPr/>
        <p:nvPr/>
      </p:nvGrpSpPr>
      <p:grpSpPr>
        <a:xfrm>
          <a:off x="0" y="0"/>
          <a:ext cx="0" cy="0"/>
          <a:chOff x="0" y="0"/>
          <a:chExt cx="0" cy="0"/>
        </a:xfrm>
      </p:grpSpPr>
      <p:sp>
        <p:nvSpPr>
          <p:cNvPr id="251" name="Google Shape;251;p7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7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7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4"/>
        <p:cNvGrpSpPr/>
        <p:nvPr/>
      </p:nvGrpSpPr>
      <p:grpSpPr>
        <a:xfrm>
          <a:off x="0" y="0"/>
          <a:ext cx="0" cy="0"/>
          <a:chOff x="0" y="0"/>
          <a:chExt cx="0" cy="0"/>
        </a:xfrm>
      </p:grpSpPr>
      <p:sp>
        <p:nvSpPr>
          <p:cNvPr id="255" name="Google Shape;255;p1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89"/>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1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0"/>
        <p:cNvGrpSpPr/>
        <p:nvPr/>
      </p:nvGrpSpPr>
      <p:grpSpPr>
        <a:xfrm>
          <a:off x="0" y="0"/>
          <a:ext cx="0" cy="0"/>
          <a:chOff x="0" y="0"/>
          <a:chExt cx="0" cy="0"/>
        </a:xfrm>
      </p:grpSpPr>
      <p:sp>
        <p:nvSpPr>
          <p:cNvPr id="261" name="Google Shape;261;p190"/>
          <p:cNvSpPr txBox="1">
            <a:spLocks noGrp="1"/>
          </p:cNvSpPr>
          <p:nvPr>
            <p:ph type="title"/>
          </p:nvPr>
        </p:nvSpPr>
        <p:spPr>
          <a:xfrm>
            <a:off x="831850"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190"/>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3" name="Google Shape;263;p1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6"/>
        <p:cNvGrpSpPr/>
        <p:nvPr/>
      </p:nvGrpSpPr>
      <p:grpSpPr>
        <a:xfrm>
          <a:off x="0" y="0"/>
          <a:ext cx="0" cy="0"/>
          <a:chOff x="0" y="0"/>
          <a:chExt cx="0" cy="0"/>
        </a:xfrm>
      </p:grpSpPr>
      <p:sp>
        <p:nvSpPr>
          <p:cNvPr id="267" name="Google Shape;267;p19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191"/>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191"/>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3"/>
        <p:cNvGrpSpPr/>
        <p:nvPr/>
      </p:nvGrpSpPr>
      <p:grpSpPr>
        <a:xfrm>
          <a:off x="0" y="0"/>
          <a:ext cx="0" cy="0"/>
          <a:chOff x="0" y="0"/>
          <a:chExt cx="0" cy="0"/>
        </a:xfrm>
      </p:grpSpPr>
      <p:sp>
        <p:nvSpPr>
          <p:cNvPr id="274" name="Google Shape;274;p19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19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6" name="Google Shape;276;p19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1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1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1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2"/>
        <p:cNvGrpSpPr/>
        <p:nvPr/>
      </p:nvGrpSpPr>
      <p:grpSpPr>
        <a:xfrm>
          <a:off x="0" y="0"/>
          <a:ext cx="0" cy="0"/>
          <a:chOff x="0" y="0"/>
          <a:chExt cx="0" cy="0"/>
        </a:xfrm>
      </p:grpSpPr>
      <p:sp>
        <p:nvSpPr>
          <p:cNvPr id="283" name="Google Shape;283;p19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1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7"/>
        <p:cNvGrpSpPr/>
        <p:nvPr/>
      </p:nvGrpSpPr>
      <p:grpSpPr>
        <a:xfrm>
          <a:off x="0" y="0"/>
          <a:ext cx="0" cy="0"/>
          <a:chOff x="0" y="0"/>
          <a:chExt cx="0" cy="0"/>
        </a:xfrm>
      </p:grpSpPr>
      <p:sp>
        <p:nvSpPr>
          <p:cNvPr id="288" name="Google Shape;288;p194"/>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19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0" name="Google Shape;290;p194"/>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1" name="Google Shape;291;p1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4"/>
        <p:cNvGrpSpPr/>
        <p:nvPr/>
      </p:nvGrpSpPr>
      <p:grpSpPr>
        <a:xfrm>
          <a:off x="0" y="0"/>
          <a:ext cx="0" cy="0"/>
          <a:chOff x="0" y="0"/>
          <a:chExt cx="0" cy="0"/>
        </a:xfrm>
      </p:grpSpPr>
      <p:sp>
        <p:nvSpPr>
          <p:cNvPr id="295" name="Google Shape;295;p195"/>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95"/>
          <p:cNvSpPr>
            <a:spLocks noGrp="1"/>
          </p:cNvSpPr>
          <p:nvPr>
            <p:ph type="pic" idx="2"/>
          </p:nvPr>
        </p:nvSpPr>
        <p:spPr>
          <a:xfrm>
            <a:off x="5183188" y="987426"/>
            <a:ext cx="6172200" cy="4873625"/>
          </a:xfrm>
          <a:prstGeom prst="rect">
            <a:avLst/>
          </a:prstGeom>
          <a:noFill/>
          <a:ln>
            <a:noFill/>
          </a:ln>
        </p:spPr>
      </p:sp>
      <p:sp>
        <p:nvSpPr>
          <p:cNvPr id="297" name="Google Shape;297;p195"/>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8" name="Google Shape;298;p1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1"/>
        <p:cNvGrpSpPr/>
        <p:nvPr/>
      </p:nvGrpSpPr>
      <p:grpSpPr>
        <a:xfrm>
          <a:off x="0" y="0"/>
          <a:ext cx="0" cy="0"/>
          <a:chOff x="0" y="0"/>
          <a:chExt cx="0" cy="0"/>
        </a:xfrm>
      </p:grpSpPr>
      <p:sp>
        <p:nvSpPr>
          <p:cNvPr id="302" name="Google Shape;302;p19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196"/>
          <p:cNvSpPr txBox="1">
            <a:spLocks noGrp="1"/>
          </p:cNvSpPr>
          <p:nvPr>
            <p:ph type="body" idx="1"/>
          </p:nvPr>
        </p:nvSpPr>
        <p:spPr>
          <a:xfrm rot="5400000">
            <a:off x="3920331" y="-1256505"/>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1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7"/>
        <p:cNvGrpSpPr/>
        <p:nvPr/>
      </p:nvGrpSpPr>
      <p:grpSpPr>
        <a:xfrm>
          <a:off x="0" y="0"/>
          <a:ext cx="0" cy="0"/>
          <a:chOff x="0" y="0"/>
          <a:chExt cx="0" cy="0"/>
        </a:xfrm>
      </p:grpSpPr>
      <p:sp>
        <p:nvSpPr>
          <p:cNvPr id="308" name="Google Shape;308;p197"/>
          <p:cNvSpPr txBox="1">
            <a:spLocks noGrp="1"/>
          </p:cNvSpPr>
          <p:nvPr>
            <p:ph type="title"/>
          </p:nvPr>
        </p:nvSpPr>
        <p:spPr>
          <a:xfrm rot="5400000">
            <a:off x="7133431"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197"/>
          <p:cNvSpPr txBox="1">
            <a:spLocks noGrp="1"/>
          </p:cNvSpPr>
          <p:nvPr>
            <p:ph type="body" idx="1"/>
          </p:nvPr>
        </p:nvSpPr>
        <p:spPr>
          <a:xfrm rot="5400000">
            <a:off x="1799431"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19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9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9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7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7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2" name="Google Shape;32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p7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7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7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9_slide">
  <p:cSld name="19_slide">
    <p:spTree>
      <p:nvGrpSpPr>
        <p:cNvPr id="1" name="Shape 347"/>
        <p:cNvGrpSpPr/>
        <p:nvPr/>
      </p:nvGrpSpPr>
      <p:grpSpPr>
        <a:xfrm>
          <a:off x="0" y="0"/>
          <a:ext cx="0" cy="0"/>
          <a:chOff x="0" y="0"/>
          <a:chExt cx="0" cy="0"/>
        </a:xfrm>
      </p:grpSpPr>
      <p:sp>
        <p:nvSpPr>
          <p:cNvPr id="348" name="Google Shape;348;p80"/>
          <p:cNvSpPr>
            <a:spLocks noGrp="1"/>
          </p:cNvSpPr>
          <p:nvPr>
            <p:ph type="pic" idx="2"/>
          </p:nvPr>
        </p:nvSpPr>
        <p:spPr>
          <a:xfrm>
            <a:off x="0" y="1"/>
            <a:ext cx="7818067" cy="6869413"/>
          </a:xfrm>
          <a:prstGeom prst="rect">
            <a:avLst/>
          </a:prstGeom>
          <a:solidFill>
            <a:srgbClr val="F2F2F2"/>
          </a:solidFill>
          <a:ln>
            <a:noFill/>
          </a:ln>
        </p:spPr>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5"/>
        <p:cNvGrpSpPr/>
        <p:nvPr/>
      </p:nvGrpSpPr>
      <p:grpSpPr>
        <a:xfrm>
          <a:off x="0" y="0"/>
          <a:ext cx="0" cy="0"/>
          <a:chOff x="0" y="0"/>
          <a:chExt cx="0" cy="0"/>
        </a:xfrm>
      </p:grpSpPr>
      <p:sp>
        <p:nvSpPr>
          <p:cNvPr id="356" name="Google Shape;356;p8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8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358" name="Google Shape;358;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1"/>
        <p:cNvGrpSpPr/>
        <p:nvPr/>
      </p:nvGrpSpPr>
      <p:grpSpPr>
        <a:xfrm>
          <a:off x="0" y="0"/>
          <a:ext cx="0" cy="0"/>
          <a:chOff x="0" y="0"/>
          <a:chExt cx="0" cy="0"/>
        </a:xfrm>
      </p:grpSpPr>
      <p:sp>
        <p:nvSpPr>
          <p:cNvPr id="362" name="Google Shape;362;p8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8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4" name="Google Shape;364;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7"/>
        <p:cNvGrpSpPr/>
        <p:nvPr/>
      </p:nvGrpSpPr>
      <p:grpSpPr>
        <a:xfrm>
          <a:off x="0" y="0"/>
          <a:ext cx="0" cy="0"/>
          <a:chOff x="0" y="0"/>
          <a:chExt cx="0" cy="0"/>
        </a:xfrm>
      </p:grpSpPr>
      <p:sp>
        <p:nvSpPr>
          <p:cNvPr id="368" name="Google Shape;368;p17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7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70" name="Google Shape;370;p1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3"/>
        <p:cNvGrpSpPr/>
        <p:nvPr/>
      </p:nvGrpSpPr>
      <p:grpSpPr>
        <a:xfrm>
          <a:off x="0" y="0"/>
          <a:ext cx="0" cy="0"/>
          <a:chOff x="0" y="0"/>
          <a:chExt cx="0" cy="0"/>
        </a:xfrm>
      </p:grpSpPr>
      <p:sp>
        <p:nvSpPr>
          <p:cNvPr id="374" name="Google Shape;374;p1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5" name="Google Shape;375;p171"/>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76" name="Google Shape;376;p171"/>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77" name="Google Shape;377;p1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0"/>
        <p:cNvGrpSpPr/>
        <p:nvPr/>
      </p:nvGrpSpPr>
      <p:grpSpPr>
        <a:xfrm>
          <a:off x="0" y="0"/>
          <a:ext cx="0" cy="0"/>
          <a:chOff x="0" y="0"/>
          <a:chExt cx="0" cy="0"/>
        </a:xfrm>
      </p:grpSpPr>
      <p:sp>
        <p:nvSpPr>
          <p:cNvPr id="381" name="Google Shape;381;p1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72"/>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83" name="Google Shape;383;p17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84" name="Google Shape;384;p172"/>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85" name="Google Shape;385;p172"/>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86" name="Google Shape;386;p1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1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1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9"/>
        <p:cNvGrpSpPr/>
        <p:nvPr/>
      </p:nvGrpSpPr>
      <p:grpSpPr>
        <a:xfrm>
          <a:off x="0" y="0"/>
          <a:ext cx="0" cy="0"/>
          <a:chOff x="0" y="0"/>
          <a:chExt cx="0" cy="0"/>
        </a:xfrm>
      </p:grpSpPr>
      <p:sp>
        <p:nvSpPr>
          <p:cNvPr id="390" name="Google Shape;390;p17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1" name="Google Shape;391;p1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1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4"/>
        <p:cNvGrpSpPr/>
        <p:nvPr/>
      </p:nvGrpSpPr>
      <p:grpSpPr>
        <a:xfrm>
          <a:off x="0" y="0"/>
          <a:ext cx="0" cy="0"/>
          <a:chOff x="0" y="0"/>
          <a:chExt cx="0" cy="0"/>
        </a:xfrm>
      </p:grpSpPr>
      <p:sp>
        <p:nvSpPr>
          <p:cNvPr id="395" name="Google Shape;395;p1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1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8"/>
        <p:cNvGrpSpPr/>
        <p:nvPr/>
      </p:nvGrpSpPr>
      <p:grpSpPr>
        <a:xfrm>
          <a:off x="0" y="0"/>
          <a:ext cx="0" cy="0"/>
          <a:chOff x="0" y="0"/>
          <a:chExt cx="0" cy="0"/>
        </a:xfrm>
      </p:grpSpPr>
      <p:sp>
        <p:nvSpPr>
          <p:cNvPr id="399" name="Google Shape;399;p175"/>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175"/>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401" name="Google Shape;401;p175"/>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402" name="Google Shape;402;p1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1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1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5"/>
        <p:cNvGrpSpPr/>
        <p:nvPr/>
      </p:nvGrpSpPr>
      <p:grpSpPr>
        <a:xfrm>
          <a:off x="0" y="0"/>
          <a:ext cx="0" cy="0"/>
          <a:chOff x="0" y="0"/>
          <a:chExt cx="0" cy="0"/>
        </a:xfrm>
      </p:grpSpPr>
      <p:sp>
        <p:nvSpPr>
          <p:cNvPr id="406" name="Google Shape;406;p176"/>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176"/>
          <p:cNvSpPr>
            <a:spLocks noGrp="1"/>
          </p:cNvSpPr>
          <p:nvPr>
            <p:ph type="pic" idx="2"/>
          </p:nvPr>
        </p:nvSpPr>
        <p:spPr>
          <a:xfrm>
            <a:off x="2389717" y="612775"/>
            <a:ext cx="7315200" cy="4114800"/>
          </a:xfrm>
          <a:prstGeom prst="rect">
            <a:avLst/>
          </a:prstGeom>
          <a:noFill/>
          <a:ln>
            <a:noFill/>
          </a:ln>
        </p:spPr>
      </p:sp>
      <p:sp>
        <p:nvSpPr>
          <p:cNvPr id="408" name="Google Shape;408;p176"/>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409" name="Google Shape;409;p1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1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1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2"/>
        <p:cNvGrpSpPr/>
        <p:nvPr/>
      </p:nvGrpSpPr>
      <p:grpSpPr>
        <a:xfrm>
          <a:off x="0" y="0"/>
          <a:ext cx="0" cy="0"/>
          <a:chOff x="0" y="0"/>
          <a:chExt cx="0" cy="0"/>
        </a:xfrm>
      </p:grpSpPr>
      <p:sp>
        <p:nvSpPr>
          <p:cNvPr id="413" name="Google Shape;413;p17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177"/>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5" name="Google Shape;415;p1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1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1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8"/>
        <p:cNvGrpSpPr/>
        <p:nvPr/>
      </p:nvGrpSpPr>
      <p:grpSpPr>
        <a:xfrm>
          <a:off x="0" y="0"/>
          <a:ext cx="0" cy="0"/>
          <a:chOff x="0" y="0"/>
          <a:chExt cx="0" cy="0"/>
        </a:xfrm>
      </p:grpSpPr>
      <p:sp>
        <p:nvSpPr>
          <p:cNvPr id="419" name="Google Shape;419;p178"/>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178"/>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1" name="Google Shape;421;p1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1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0"/>
        <p:cNvGrpSpPr/>
        <p:nvPr/>
      </p:nvGrpSpPr>
      <p:grpSpPr>
        <a:xfrm>
          <a:off x="0" y="0"/>
          <a:ext cx="0" cy="0"/>
          <a:chOff x="0" y="0"/>
          <a:chExt cx="0" cy="0"/>
        </a:xfrm>
      </p:grpSpPr>
      <p:sp>
        <p:nvSpPr>
          <p:cNvPr id="431" name="Google Shape;431;p8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8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3" name="Google Shape;433;p8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8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8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6"/>
        <p:cNvGrpSpPr/>
        <p:nvPr/>
      </p:nvGrpSpPr>
      <p:grpSpPr>
        <a:xfrm>
          <a:off x="0" y="0"/>
          <a:ext cx="0" cy="0"/>
          <a:chOff x="0" y="0"/>
          <a:chExt cx="0" cy="0"/>
        </a:xfrm>
      </p:grpSpPr>
      <p:sp>
        <p:nvSpPr>
          <p:cNvPr id="437" name="Google Shape;437;p17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8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17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3200"/>
              <a:buNone/>
              <a:defRPr sz="3200"/>
            </a:lvl1pPr>
            <a:lvl2pPr lvl="1" algn="ctr">
              <a:lnSpc>
                <a:spcPct val="90000"/>
              </a:lnSpc>
              <a:spcBef>
                <a:spcPts val="667"/>
              </a:spcBef>
              <a:spcAft>
                <a:spcPts val="0"/>
              </a:spcAft>
              <a:buClr>
                <a:schemeClr val="dk1"/>
              </a:buClr>
              <a:buSzPts val="2667"/>
              <a:buNone/>
              <a:defRPr sz="2667"/>
            </a:lvl2pPr>
            <a:lvl3pPr lvl="2" algn="ctr">
              <a:lnSpc>
                <a:spcPct val="90000"/>
              </a:lnSpc>
              <a:spcBef>
                <a:spcPts val="667"/>
              </a:spcBef>
              <a:spcAft>
                <a:spcPts val="0"/>
              </a:spcAft>
              <a:buClr>
                <a:schemeClr val="dk1"/>
              </a:buClr>
              <a:buSzPts val="2400"/>
              <a:buNone/>
              <a:defRPr sz="2400"/>
            </a:lvl3pPr>
            <a:lvl4pPr lvl="3" algn="ctr">
              <a:lnSpc>
                <a:spcPct val="90000"/>
              </a:lnSpc>
              <a:spcBef>
                <a:spcPts val="667"/>
              </a:spcBef>
              <a:spcAft>
                <a:spcPts val="0"/>
              </a:spcAft>
              <a:buClr>
                <a:schemeClr val="dk1"/>
              </a:buClr>
              <a:buSzPts val="2133"/>
              <a:buNone/>
              <a:defRPr sz="2133"/>
            </a:lvl4pPr>
            <a:lvl5pPr lvl="4" algn="ctr">
              <a:lnSpc>
                <a:spcPct val="90000"/>
              </a:lnSpc>
              <a:spcBef>
                <a:spcPts val="667"/>
              </a:spcBef>
              <a:spcAft>
                <a:spcPts val="0"/>
              </a:spcAft>
              <a:buClr>
                <a:schemeClr val="dk1"/>
              </a:buClr>
              <a:buSzPts val="2133"/>
              <a:buNone/>
              <a:defRPr sz="2133"/>
            </a:lvl5pPr>
            <a:lvl6pPr lvl="5" algn="ctr">
              <a:lnSpc>
                <a:spcPct val="90000"/>
              </a:lnSpc>
              <a:spcBef>
                <a:spcPts val="667"/>
              </a:spcBef>
              <a:spcAft>
                <a:spcPts val="0"/>
              </a:spcAft>
              <a:buClr>
                <a:schemeClr val="dk1"/>
              </a:buClr>
              <a:buSzPts val="2133"/>
              <a:buNone/>
              <a:defRPr sz="2133"/>
            </a:lvl6pPr>
            <a:lvl7pPr lvl="6" algn="ctr">
              <a:lnSpc>
                <a:spcPct val="90000"/>
              </a:lnSpc>
              <a:spcBef>
                <a:spcPts val="667"/>
              </a:spcBef>
              <a:spcAft>
                <a:spcPts val="0"/>
              </a:spcAft>
              <a:buClr>
                <a:schemeClr val="dk1"/>
              </a:buClr>
              <a:buSzPts val="2133"/>
              <a:buNone/>
              <a:defRPr sz="2133"/>
            </a:lvl7pPr>
            <a:lvl8pPr lvl="7" algn="ctr">
              <a:lnSpc>
                <a:spcPct val="90000"/>
              </a:lnSpc>
              <a:spcBef>
                <a:spcPts val="667"/>
              </a:spcBef>
              <a:spcAft>
                <a:spcPts val="0"/>
              </a:spcAft>
              <a:buClr>
                <a:schemeClr val="dk1"/>
              </a:buClr>
              <a:buSzPts val="2133"/>
              <a:buNone/>
              <a:defRPr sz="2133"/>
            </a:lvl8pPr>
            <a:lvl9pPr lvl="8" algn="ctr">
              <a:lnSpc>
                <a:spcPct val="90000"/>
              </a:lnSpc>
              <a:spcBef>
                <a:spcPts val="667"/>
              </a:spcBef>
              <a:spcAft>
                <a:spcPts val="0"/>
              </a:spcAft>
              <a:buClr>
                <a:schemeClr val="dk1"/>
              </a:buClr>
              <a:buSzPts val="2133"/>
              <a:buNone/>
              <a:defRPr sz="2133"/>
            </a:lvl9pPr>
          </a:lstStyle>
          <a:p>
            <a:endParaRPr/>
          </a:p>
        </p:txBody>
      </p:sp>
      <p:sp>
        <p:nvSpPr>
          <p:cNvPr id="439" name="Google Shape;439;p17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7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7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2"/>
        <p:cNvGrpSpPr/>
        <p:nvPr/>
      </p:nvGrpSpPr>
      <p:grpSpPr>
        <a:xfrm>
          <a:off x="0" y="0"/>
          <a:ext cx="0" cy="0"/>
          <a:chOff x="0" y="0"/>
          <a:chExt cx="0" cy="0"/>
        </a:xfrm>
      </p:grpSpPr>
      <p:sp>
        <p:nvSpPr>
          <p:cNvPr id="443" name="Google Shape;443;p18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8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8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rgbClr val="888888"/>
              </a:buClr>
              <a:buSzPts val="3200"/>
              <a:buNone/>
              <a:defRPr sz="3200">
                <a:solidFill>
                  <a:srgbClr val="888888"/>
                </a:solidFill>
              </a:defRPr>
            </a:lvl1pPr>
            <a:lvl2pPr marL="914400" lvl="1" indent="-228600" algn="l">
              <a:lnSpc>
                <a:spcPct val="90000"/>
              </a:lnSpc>
              <a:spcBef>
                <a:spcPts val="667"/>
              </a:spcBef>
              <a:spcAft>
                <a:spcPts val="0"/>
              </a:spcAft>
              <a:buClr>
                <a:srgbClr val="888888"/>
              </a:buClr>
              <a:buSzPts val="2667"/>
              <a:buNone/>
              <a:defRPr sz="2667">
                <a:solidFill>
                  <a:srgbClr val="888888"/>
                </a:solidFill>
              </a:defRPr>
            </a:lvl2pPr>
            <a:lvl3pPr marL="1371600" lvl="2" indent="-228600" algn="l">
              <a:lnSpc>
                <a:spcPct val="90000"/>
              </a:lnSpc>
              <a:spcBef>
                <a:spcPts val="667"/>
              </a:spcBef>
              <a:spcAft>
                <a:spcPts val="0"/>
              </a:spcAft>
              <a:buClr>
                <a:srgbClr val="888888"/>
              </a:buClr>
              <a:buSzPts val="2400"/>
              <a:buNone/>
              <a:defRPr sz="2400">
                <a:solidFill>
                  <a:srgbClr val="888888"/>
                </a:solidFill>
              </a:defRPr>
            </a:lvl3pPr>
            <a:lvl4pPr marL="1828800" lvl="3" indent="-228600" algn="l">
              <a:lnSpc>
                <a:spcPct val="90000"/>
              </a:lnSpc>
              <a:spcBef>
                <a:spcPts val="667"/>
              </a:spcBef>
              <a:spcAft>
                <a:spcPts val="0"/>
              </a:spcAft>
              <a:buClr>
                <a:srgbClr val="888888"/>
              </a:buClr>
              <a:buSzPts val="2133"/>
              <a:buNone/>
              <a:defRPr sz="2133">
                <a:solidFill>
                  <a:srgbClr val="888888"/>
                </a:solidFill>
              </a:defRPr>
            </a:lvl4pPr>
            <a:lvl5pPr marL="2286000" lvl="4" indent="-228600" algn="l">
              <a:lnSpc>
                <a:spcPct val="90000"/>
              </a:lnSpc>
              <a:spcBef>
                <a:spcPts val="667"/>
              </a:spcBef>
              <a:spcAft>
                <a:spcPts val="0"/>
              </a:spcAft>
              <a:buClr>
                <a:srgbClr val="888888"/>
              </a:buClr>
              <a:buSzPts val="2133"/>
              <a:buNone/>
              <a:defRPr sz="2133">
                <a:solidFill>
                  <a:srgbClr val="888888"/>
                </a:solidFill>
              </a:defRPr>
            </a:lvl5pPr>
            <a:lvl6pPr marL="2743200" lvl="5" indent="-228600" algn="l">
              <a:lnSpc>
                <a:spcPct val="90000"/>
              </a:lnSpc>
              <a:spcBef>
                <a:spcPts val="667"/>
              </a:spcBef>
              <a:spcAft>
                <a:spcPts val="0"/>
              </a:spcAft>
              <a:buClr>
                <a:srgbClr val="888888"/>
              </a:buClr>
              <a:buSzPts val="2133"/>
              <a:buNone/>
              <a:defRPr sz="2133">
                <a:solidFill>
                  <a:srgbClr val="888888"/>
                </a:solidFill>
              </a:defRPr>
            </a:lvl6pPr>
            <a:lvl7pPr marL="3200400" lvl="6" indent="-228600" algn="l">
              <a:lnSpc>
                <a:spcPct val="90000"/>
              </a:lnSpc>
              <a:spcBef>
                <a:spcPts val="667"/>
              </a:spcBef>
              <a:spcAft>
                <a:spcPts val="0"/>
              </a:spcAft>
              <a:buClr>
                <a:srgbClr val="888888"/>
              </a:buClr>
              <a:buSzPts val="2133"/>
              <a:buNone/>
              <a:defRPr sz="2133">
                <a:solidFill>
                  <a:srgbClr val="888888"/>
                </a:solidFill>
              </a:defRPr>
            </a:lvl7pPr>
            <a:lvl8pPr marL="3657600" lvl="7" indent="-228600" algn="l">
              <a:lnSpc>
                <a:spcPct val="90000"/>
              </a:lnSpc>
              <a:spcBef>
                <a:spcPts val="667"/>
              </a:spcBef>
              <a:spcAft>
                <a:spcPts val="0"/>
              </a:spcAft>
              <a:buClr>
                <a:srgbClr val="888888"/>
              </a:buClr>
              <a:buSzPts val="2133"/>
              <a:buNone/>
              <a:defRPr sz="2133">
                <a:solidFill>
                  <a:srgbClr val="888888"/>
                </a:solidFill>
              </a:defRPr>
            </a:lvl8pPr>
            <a:lvl9pPr marL="4114800" lvl="8" indent="-228600" algn="l">
              <a:lnSpc>
                <a:spcPct val="90000"/>
              </a:lnSpc>
              <a:spcBef>
                <a:spcPts val="667"/>
              </a:spcBef>
              <a:spcAft>
                <a:spcPts val="0"/>
              </a:spcAft>
              <a:buClr>
                <a:srgbClr val="888888"/>
              </a:buClr>
              <a:buSzPts val="2133"/>
              <a:buNone/>
              <a:defRPr sz="2133">
                <a:solidFill>
                  <a:srgbClr val="888888"/>
                </a:solidFill>
              </a:defRPr>
            </a:lvl9pPr>
          </a:lstStyle>
          <a:p>
            <a:endParaRPr/>
          </a:p>
        </p:txBody>
      </p:sp>
      <p:sp>
        <p:nvSpPr>
          <p:cNvPr id="445" name="Google Shape;445;p18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18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8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8"/>
        <p:cNvGrpSpPr/>
        <p:nvPr/>
      </p:nvGrpSpPr>
      <p:grpSpPr>
        <a:xfrm>
          <a:off x="0" y="0"/>
          <a:ext cx="0" cy="0"/>
          <a:chOff x="0" y="0"/>
          <a:chExt cx="0" cy="0"/>
        </a:xfrm>
      </p:grpSpPr>
      <p:sp>
        <p:nvSpPr>
          <p:cNvPr id="449" name="Google Shape;449;p18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18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51" name="Google Shape;451;p18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52" name="Google Shape;452;p18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8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18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5"/>
        <p:cNvGrpSpPr/>
        <p:nvPr/>
      </p:nvGrpSpPr>
      <p:grpSpPr>
        <a:xfrm>
          <a:off x="0" y="0"/>
          <a:ext cx="0" cy="0"/>
          <a:chOff x="0" y="0"/>
          <a:chExt cx="0" cy="0"/>
        </a:xfrm>
      </p:grpSpPr>
      <p:sp>
        <p:nvSpPr>
          <p:cNvPr id="456" name="Google Shape;456;p18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18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458" name="Google Shape;458;p18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59" name="Google Shape;459;p18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460" name="Google Shape;460;p18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61" name="Google Shape;461;p18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18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18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18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18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18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18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9"/>
        <p:cNvGrpSpPr/>
        <p:nvPr/>
      </p:nvGrpSpPr>
      <p:grpSpPr>
        <a:xfrm>
          <a:off x="0" y="0"/>
          <a:ext cx="0" cy="0"/>
          <a:chOff x="0" y="0"/>
          <a:chExt cx="0" cy="0"/>
        </a:xfrm>
      </p:grpSpPr>
      <p:sp>
        <p:nvSpPr>
          <p:cNvPr id="470" name="Google Shape;470;p1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1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1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3"/>
        <p:cNvGrpSpPr/>
        <p:nvPr/>
      </p:nvGrpSpPr>
      <p:grpSpPr>
        <a:xfrm>
          <a:off x="0" y="0"/>
          <a:ext cx="0" cy="0"/>
          <a:chOff x="0" y="0"/>
          <a:chExt cx="0" cy="0"/>
        </a:xfrm>
      </p:grpSpPr>
      <p:sp>
        <p:nvSpPr>
          <p:cNvPr id="474" name="Google Shape;474;p1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5" name="Google Shape;475;p185"/>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99554" algn="l">
              <a:lnSpc>
                <a:spcPct val="90000"/>
              </a:lnSpc>
              <a:spcBef>
                <a:spcPts val="1333"/>
              </a:spcBef>
              <a:spcAft>
                <a:spcPts val="0"/>
              </a:spcAft>
              <a:buClr>
                <a:schemeClr val="dk1"/>
              </a:buClr>
              <a:buSzPts val="4267"/>
              <a:buChar char="•"/>
              <a:defRPr sz="4267"/>
            </a:lvl1pPr>
            <a:lvl2pPr marL="914400" lvl="1" indent="-465645" algn="l">
              <a:lnSpc>
                <a:spcPct val="90000"/>
              </a:lnSpc>
              <a:spcBef>
                <a:spcPts val="667"/>
              </a:spcBef>
              <a:spcAft>
                <a:spcPts val="0"/>
              </a:spcAft>
              <a:buClr>
                <a:schemeClr val="dk1"/>
              </a:buClr>
              <a:buSzPts val="3733"/>
              <a:buChar char="•"/>
              <a:defRPr sz="3733"/>
            </a:lvl2pPr>
            <a:lvl3pPr marL="1371600" lvl="2" indent="-431800" algn="l">
              <a:lnSpc>
                <a:spcPct val="90000"/>
              </a:lnSpc>
              <a:spcBef>
                <a:spcPts val="667"/>
              </a:spcBef>
              <a:spcAft>
                <a:spcPts val="0"/>
              </a:spcAft>
              <a:buClr>
                <a:schemeClr val="dk1"/>
              </a:buClr>
              <a:buSzPts val="3200"/>
              <a:buChar char="•"/>
              <a:defRPr sz="3200"/>
            </a:lvl3pPr>
            <a:lvl4pPr marL="1828800" lvl="3" indent="-397954" algn="l">
              <a:lnSpc>
                <a:spcPct val="90000"/>
              </a:lnSpc>
              <a:spcBef>
                <a:spcPts val="667"/>
              </a:spcBef>
              <a:spcAft>
                <a:spcPts val="0"/>
              </a:spcAft>
              <a:buClr>
                <a:schemeClr val="dk1"/>
              </a:buClr>
              <a:buSzPts val="2667"/>
              <a:buChar char="•"/>
              <a:defRPr sz="2667"/>
            </a:lvl4pPr>
            <a:lvl5pPr marL="2286000" lvl="4" indent="-397954" algn="l">
              <a:lnSpc>
                <a:spcPct val="90000"/>
              </a:lnSpc>
              <a:spcBef>
                <a:spcPts val="667"/>
              </a:spcBef>
              <a:spcAft>
                <a:spcPts val="0"/>
              </a:spcAft>
              <a:buClr>
                <a:schemeClr val="dk1"/>
              </a:buClr>
              <a:buSzPts val="2667"/>
              <a:buChar char="•"/>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476" name="Google Shape;476;p185"/>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77" name="Google Shape;477;p18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18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18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0"/>
        <p:cNvGrpSpPr/>
        <p:nvPr/>
      </p:nvGrpSpPr>
      <p:grpSpPr>
        <a:xfrm>
          <a:off x="0" y="0"/>
          <a:ext cx="0" cy="0"/>
          <a:chOff x="0" y="0"/>
          <a:chExt cx="0" cy="0"/>
        </a:xfrm>
      </p:grpSpPr>
      <p:sp>
        <p:nvSpPr>
          <p:cNvPr id="481" name="Google Shape;481;p1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186"/>
          <p:cNvSpPr>
            <a:spLocks noGrp="1"/>
          </p:cNvSpPr>
          <p:nvPr>
            <p:ph type="pic" idx="2"/>
          </p:nvPr>
        </p:nvSpPr>
        <p:spPr>
          <a:xfrm>
            <a:off x="5183188" y="987428"/>
            <a:ext cx="6172200" cy="4873625"/>
          </a:xfrm>
          <a:prstGeom prst="rect">
            <a:avLst/>
          </a:prstGeom>
          <a:noFill/>
          <a:ln>
            <a:noFill/>
          </a:ln>
        </p:spPr>
      </p:sp>
      <p:sp>
        <p:nvSpPr>
          <p:cNvPr id="483" name="Google Shape;483;p186"/>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84" name="Google Shape;484;p1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1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1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7"/>
        <p:cNvGrpSpPr/>
        <p:nvPr/>
      </p:nvGrpSpPr>
      <p:grpSpPr>
        <a:xfrm>
          <a:off x="0" y="0"/>
          <a:ext cx="0" cy="0"/>
          <a:chOff x="0" y="0"/>
          <a:chExt cx="0" cy="0"/>
        </a:xfrm>
      </p:grpSpPr>
      <p:sp>
        <p:nvSpPr>
          <p:cNvPr id="488" name="Google Shape;488;p18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9" name="Google Shape;489;p187"/>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90" name="Google Shape;490;p1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1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1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3"/>
        <p:cNvGrpSpPr/>
        <p:nvPr/>
      </p:nvGrpSpPr>
      <p:grpSpPr>
        <a:xfrm>
          <a:off x="0" y="0"/>
          <a:ext cx="0" cy="0"/>
          <a:chOff x="0" y="0"/>
          <a:chExt cx="0" cy="0"/>
        </a:xfrm>
      </p:grpSpPr>
      <p:sp>
        <p:nvSpPr>
          <p:cNvPr id="494" name="Google Shape;494;p188"/>
          <p:cNvSpPr txBox="1">
            <a:spLocks noGrp="1"/>
          </p:cNvSpPr>
          <p:nvPr>
            <p:ph type="title"/>
          </p:nvPr>
        </p:nvSpPr>
        <p:spPr>
          <a:xfrm rot="5400000">
            <a:off x="7133433"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5" name="Google Shape;495;p188"/>
          <p:cNvSpPr txBox="1">
            <a:spLocks noGrp="1"/>
          </p:cNvSpPr>
          <p:nvPr>
            <p:ph type="body" idx="1"/>
          </p:nvPr>
        </p:nvSpPr>
        <p:spPr>
          <a:xfrm rot="5400000">
            <a:off x="1799433"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96" name="Google Shape;496;p1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1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NHS NSS Cover Slide 1">
  <p:cSld name="2_NHS NSS Cover Slide 1">
    <p:spTree>
      <p:nvGrpSpPr>
        <p:cNvPr id="1" name="Shape 503"/>
        <p:cNvGrpSpPr/>
        <p:nvPr/>
      </p:nvGrpSpPr>
      <p:grpSpPr>
        <a:xfrm>
          <a:off x="0" y="0"/>
          <a:ext cx="0" cy="0"/>
          <a:chOff x="0" y="0"/>
          <a:chExt cx="0" cy="0"/>
        </a:xfrm>
      </p:grpSpPr>
      <p:pic>
        <p:nvPicPr>
          <p:cNvPr id="504" name="Google Shape;504;p87" descr="\\heffalump\hqdata\execoffBCS\01 Communications\Strategy\Comms Projects\Active Projects\Design Projects (PL)\IT rebrand\Assets\DAS_PPW cover1.png"/>
          <p:cNvPicPr preferRelativeResize="0"/>
          <p:nvPr/>
        </p:nvPicPr>
        <p:blipFill rotWithShape="1">
          <a:blip r:embed="rId2">
            <a:alphaModFix/>
          </a:blip>
          <a:srcRect/>
          <a:stretch/>
        </p:blipFill>
        <p:spPr>
          <a:xfrm>
            <a:off x="0" y="-27383"/>
            <a:ext cx="12192000" cy="6912768"/>
          </a:xfrm>
          <a:prstGeom prst="rect">
            <a:avLst/>
          </a:prstGeom>
          <a:noFill/>
          <a:ln>
            <a:noFill/>
          </a:ln>
        </p:spPr>
      </p:pic>
      <p:sp>
        <p:nvSpPr>
          <p:cNvPr id="505" name="Google Shape;505;p87"/>
          <p:cNvSpPr txBox="1">
            <a:spLocks noGrp="1"/>
          </p:cNvSpPr>
          <p:nvPr>
            <p:ph type="title"/>
          </p:nvPr>
        </p:nvSpPr>
        <p:spPr>
          <a:xfrm>
            <a:off x="486515" y="1484784"/>
            <a:ext cx="7481693"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6" name="Google Shape;506;p87"/>
          <p:cNvSpPr txBox="1">
            <a:spLocks noGrp="1"/>
          </p:cNvSpPr>
          <p:nvPr>
            <p:ph type="body" idx="1"/>
          </p:nvPr>
        </p:nvSpPr>
        <p:spPr>
          <a:xfrm>
            <a:off x="335360" y="6061578"/>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7" name="Google Shape;507;p87"/>
          <p:cNvSpPr txBox="1">
            <a:spLocks noGrp="1"/>
          </p:cNvSpPr>
          <p:nvPr>
            <p:ph type="body" idx="2"/>
          </p:nvPr>
        </p:nvSpPr>
        <p:spPr>
          <a:xfrm>
            <a:off x="486514" y="2780052"/>
            <a:ext cx="4529367" cy="648949"/>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Clr>
                <a:schemeClr val="accent3"/>
              </a:buClr>
              <a:buSzPts val="2000"/>
              <a:buFont typeface="Arial"/>
              <a:buNone/>
              <a:defRPr sz="2000" b="1">
                <a:solidFill>
                  <a:schemeClr val="accent3"/>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08" name="Google Shape;508;p87"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spTree>
      <p:nvGrpSpPr>
        <p:cNvPr id="1" name="Shape 509"/>
        <p:cNvGrpSpPr/>
        <p:nvPr/>
      </p:nvGrpSpPr>
      <p:grpSpPr>
        <a:xfrm>
          <a:off x="0" y="0"/>
          <a:ext cx="0" cy="0"/>
          <a:chOff x="0" y="0"/>
          <a:chExt cx="0" cy="0"/>
        </a:xfrm>
      </p:grpSpPr>
      <p:pic>
        <p:nvPicPr>
          <p:cNvPr id="510" name="Google Shape;510;p88"/>
          <p:cNvPicPr preferRelativeResize="0"/>
          <p:nvPr/>
        </p:nvPicPr>
        <p:blipFill rotWithShape="1">
          <a:blip r:embed="rId2">
            <a:alphaModFix/>
          </a:blip>
          <a:srcRect/>
          <a:stretch/>
        </p:blipFill>
        <p:spPr>
          <a:xfrm>
            <a:off x="6960918" y="1700809"/>
            <a:ext cx="6254095" cy="6149993"/>
          </a:xfrm>
          <a:prstGeom prst="rect">
            <a:avLst/>
          </a:prstGeom>
          <a:noFill/>
          <a:ln>
            <a:noFill/>
          </a:ln>
        </p:spPr>
      </p:pic>
      <p:sp>
        <p:nvSpPr>
          <p:cNvPr id="511" name="Google Shape;511;p88"/>
          <p:cNvSpPr/>
          <p:nvPr/>
        </p:nvSpPr>
        <p:spPr>
          <a:xfrm>
            <a:off x="5519936" y="5733256"/>
            <a:ext cx="2640293" cy="2592288"/>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512" name="Google Shape;512;p88"/>
          <p:cNvSpPr txBox="1">
            <a:spLocks noGrp="1"/>
          </p:cNvSpPr>
          <p:nvPr>
            <p:ph type="title"/>
          </p:nvPr>
        </p:nvSpPr>
        <p:spPr>
          <a:xfrm>
            <a:off x="431372" y="1004229"/>
            <a:ext cx="6144683"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88"/>
          <p:cNvSpPr txBox="1">
            <a:spLocks noGrp="1"/>
          </p:cNvSpPr>
          <p:nvPr>
            <p:ph type="body" idx="1"/>
          </p:nvPr>
        </p:nvSpPr>
        <p:spPr>
          <a:xfrm>
            <a:off x="431372" y="2080286"/>
            <a:ext cx="6144683" cy="3773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4" name="Google Shape;514;p8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515" name="Google Shape;515;p8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0_Vertical Title and Text">
  <p:cSld name="10_Vertical Title and Text">
    <p:spTree>
      <p:nvGrpSpPr>
        <p:cNvPr id="1" name="Shape 516"/>
        <p:cNvGrpSpPr/>
        <p:nvPr/>
      </p:nvGrpSpPr>
      <p:grpSpPr>
        <a:xfrm>
          <a:off x="0" y="0"/>
          <a:ext cx="0" cy="0"/>
          <a:chOff x="0" y="0"/>
          <a:chExt cx="0" cy="0"/>
        </a:xfrm>
      </p:grpSpPr>
      <p:sp>
        <p:nvSpPr>
          <p:cNvPr id="517" name="Google Shape;517;p8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518" name="Google Shape;518;p8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519" name="Google Shape;519;p89"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1847528" y="-27384"/>
            <a:ext cx="10344472" cy="6885384"/>
          </a:xfrm>
          <a:prstGeom prst="rect">
            <a:avLst/>
          </a:prstGeom>
          <a:noFill/>
          <a:ln>
            <a:noFill/>
          </a:ln>
        </p:spPr>
      </p:pic>
      <p:sp>
        <p:nvSpPr>
          <p:cNvPr id="520" name="Google Shape;520;p89"/>
          <p:cNvSpPr/>
          <p:nvPr/>
        </p:nvSpPr>
        <p:spPr>
          <a:xfrm>
            <a:off x="6006927" y="290963"/>
            <a:ext cx="6984776" cy="8220292"/>
          </a:xfrm>
          <a:prstGeom prst="rect">
            <a:avLst/>
          </a:prstGeom>
          <a:gradFill>
            <a:gsLst>
              <a:gs pos="0">
                <a:srgbClr val="FFFFFF">
                  <a:alpha val="9803"/>
                </a:srgbClr>
              </a:gs>
              <a:gs pos="52000">
                <a:srgbClr val="FFFFFF">
                  <a:alpha val="40000"/>
                </a:srgbClr>
              </a:gs>
              <a:gs pos="78000">
                <a:srgbClr val="FFFFFF">
                  <a:alpha val="6000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521" name="Google Shape;521;p89"/>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2" name="Google Shape;522;p89"/>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23" name="Google Shape;523;p89"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NHS NSS Cover Slide 3">
  <p:cSld name="3_NHS NSS Cover Slide 3">
    <p:spTree>
      <p:nvGrpSpPr>
        <p:cNvPr id="1" name="Shape 524"/>
        <p:cNvGrpSpPr/>
        <p:nvPr/>
      </p:nvGrpSpPr>
      <p:grpSpPr>
        <a:xfrm>
          <a:off x="0" y="0"/>
          <a:ext cx="0" cy="0"/>
          <a:chOff x="0" y="0"/>
          <a:chExt cx="0" cy="0"/>
        </a:xfrm>
      </p:grpSpPr>
      <p:pic>
        <p:nvPicPr>
          <p:cNvPr id="525" name="Google Shape;525;p90" descr="\\heffalump\hqdata\execoffBCS\01 Communications\Strategy\Comms Projects\Active Projects\Design Projects (PL)\IT rebrand\Assets\DAS_PPW cover4.png"/>
          <p:cNvPicPr preferRelativeResize="0"/>
          <p:nvPr/>
        </p:nvPicPr>
        <p:blipFill rotWithShape="1">
          <a:blip r:embed="rId2">
            <a:alphaModFix/>
          </a:blip>
          <a:srcRect/>
          <a:stretch/>
        </p:blipFill>
        <p:spPr>
          <a:xfrm rot="5400000" flipH="1">
            <a:off x="-4447998" y="-3274551"/>
            <a:ext cx="11819563" cy="8445539"/>
          </a:xfrm>
          <a:prstGeom prst="rect">
            <a:avLst/>
          </a:prstGeom>
          <a:noFill/>
          <a:ln>
            <a:noFill/>
          </a:ln>
        </p:spPr>
      </p:pic>
      <p:sp>
        <p:nvSpPr>
          <p:cNvPr id="526" name="Google Shape;526;p90"/>
          <p:cNvSpPr/>
          <p:nvPr/>
        </p:nvSpPr>
        <p:spPr>
          <a:xfrm>
            <a:off x="4612519" y="1663465"/>
            <a:ext cx="2483768" cy="249289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27" name="Google Shape;527;p90"/>
          <p:cNvSpPr txBox="1">
            <a:spLocks noGrp="1"/>
          </p:cNvSpPr>
          <p:nvPr>
            <p:ph type="body" idx="1"/>
          </p:nvPr>
        </p:nvSpPr>
        <p:spPr>
          <a:xfrm>
            <a:off x="364895" y="609329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8" name="Google Shape;528;p90"/>
          <p:cNvSpPr txBox="1">
            <a:spLocks noGrp="1"/>
          </p:cNvSpPr>
          <p:nvPr>
            <p:ph type="body" idx="2"/>
          </p:nvPr>
        </p:nvSpPr>
        <p:spPr>
          <a:xfrm>
            <a:off x="4769663" y="2452713"/>
            <a:ext cx="2008843"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9" name="Google Shape;529;p90"/>
          <p:cNvSpPr txBox="1">
            <a:spLocks noGrp="1"/>
          </p:cNvSpPr>
          <p:nvPr>
            <p:ph type="title"/>
          </p:nvPr>
        </p:nvSpPr>
        <p:spPr>
          <a:xfrm>
            <a:off x="7464153" y="4140217"/>
            <a:ext cx="405304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90"/>
          <p:cNvSpPr/>
          <p:nvPr/>
        </p:nvSpPr>
        <p:spPr>
          <a:xfrm>
            <a:off x="6168009" y="1916832"/>
            <a:ext cx="6959201" cy="698477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NHS NSS Cover Slide 1">
  <p:cSld name="1_NHS NSS Cover Slide 1">
    <p:spTree>
      <p:nvGrpSpPr>
        <p:cNvPr id="1" name="Shape 531"/>
        <p:cNvGrpSpPr/>
        <p:nvPr/>
      </p:nvGrpSpPr>
      <p:grpSpPr>
        <a:xfrm>
          <a:off x="0" y="0"/>
          <a:ext cx="0" cy="0"/>
          <a:chOff x="0" y="0"/>
          <a:chExt cx="0" cy="0"/>
        </a:xfrm>
      </p:grpSpPr>
      <p:sp>
        <p:nvSpPr>
          <p:cNvPr id="532" name="Google Shape;532;p99"/>
          <p:cNvSpPr/>
          <p:nvPr/>
        </p:nvSpPr>
        <p:spPr>
          <a:xfrm>
            <a:off x="2672227" y="512337"/>
            <a:ext cx="6046151" cy="5978525"/>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3" name="Google Shape;533;p99"/>
          <p:cNvSpPr/>
          <p:nvPr/>
        </p:nvSpPr>
        <p:spPr>
          <a:xfrm>
            <a:off x="8040216" y="4221088"/>
            <a:ext cx="2448272" cy="2420888"/>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34" name="Google Shape;534;p99"/>
          <p:cNvSpPr txBox="1">
            <a:spLocks noGrp="1"/>
          </p:cNvSpPr>
          <p:nvPr>
            <p:ph type="title"/>
          </p:nvPr>
        </p:nvSpPr>
        <p:spPr>
          <a:xfrm>
            <a:off x="3401392" y="2857500"/>
            <a:ext cx="458781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5" name="Google Shape;535;p99"/>
          <p:cNvSpPr txBox="1">
            <a:spLocks noGrp="1"/>
          </p:cNvSpPr>
          <p:nvPr>
            <p:ph type="body" idx="1"/>
          </p:nvPr>
        </p:nvSpPr>
        <p:spPr>
          <a:xfrm>
            <a:off x="335360" y="6061578"/>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6" name="Google Shape;536;p99"/>
          <p:cNvSpPr txBox="1">
            <a:spLocks noGrp="1"/>
          </p:cNvSpPr>
          <p:nvPr>
            <p:ph type="body" idx="2"/>
          </p:nvPr>
        </p:nvSpPr>
        <p:spPr>
          <a:xfrm>
            <a:off x="8424259" y="4974332"/>
            <a:ext cx="2039031"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37" name="Google Shape;537;p99"/>
          <p:cNvPicPr preferRelativeResize="0"/>
          <p:nvPr/>
        </p:nvPicPr>
        <p:blipFill rotWithShape="1">
          <a:blip r:embed="rId2">
            <a:alphaModFix/>
          </a:blip>
          <a:srcRect/>
          <a:stretch/>
        </p:blipFill>
        <p:spPr>
          <a:xfrm>
            <a:off x="479376" y="293842"/>
            <a:ext cx="1649117" cy="90291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HS NSS Cover Slide 2">
  <p:cSld name="NHS NSS Cover Slide 2">
    <p:spTree>
      <p:nvGrpSpPr>
        <p:cNvPr id="1" name="Shape 538"/>
        <p:cNvGrpSpPr/>
        <p:nvPr/>
      </p:nvGrpSpPr>
      <p:grpSpPr>
        <a:xfrm>
          <a:off x="0" y="0"/>
          <a:ext cx="0" cy="0"/>
          <a:chOff x="0" y="0"/>
          <a:chExt cx="0" cy="0"/>
        </a:xfrm>
      </p:grpSpPr>
      <p:pic>
        <p:nvPicPr>
          <p:cNvPr id="539" name="Google Shape;539;p100"/>
          <p:cNvPicPr preferRelativeResize="0"/>
          <p:nvPr/>
        </p:nvPicPr>
        <p:blipFill rotWithShape="1">
          <a:blip r:embed="rId2">
            <a:alphaModFix/>
          </a:blip>
          <a:srcRect/>
          <a:stretch/>
        </p:blipFill>
        <p:spPr>
          <a:xfrm>
            <a:off x="-456728" y="-982742"/>
            <a:ext cx="6858000" cy="6752492"/>
          </a:xfrm>
          <a:prstGeom prst="rect">
            <a:avLst/>
          </a:prstGeom>
          <a:noFill/>
          <a:ln>
            <a:noFill/>
          </a:ln>
        </p:spPr>
      </p:pic>
      <p:sp>
        <p:nvSpPr>
          <p:cNvPr id="540" name="Google Shape;540;p100"/>
          <p:cNvSpPr/>
          <p:nvPr/>
        </p:nvSpPr>
        <p:spPr>
          <a:xfrm>
            <a:off x="4803493" y="3947356"/>
            <a:ext cx="2400267" cy="2376264"/>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41" name="Google Shape;541;p100"/>
          <p:cNvSpPr txBox="1">
            <a:spLocks noGrp="1"/>
          </p:cNvSpPr>
          <p:nvPr>
            <p:ph type="title"/>
          </p:nvPr>
        </p:nvSpPr>
        <p:spPr>
          <a:xfrm>
            <a:off x="6672064" y="2564904"/>
            <a:ext cx="4820173"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0"/>
          <p:cNvSpPr txBox="1">
            <a:spLocks noGrp="1"/>
          </p:cNvSpPr>
          <p:nvPr>
            <p:ph type="body" idx="1"/>
          </p:nvPr>
        </p:nvSpPr>
        <p:spPr>
          <a:xfrm>
            <a:off x="5169701" y="4797152"/>
            <a:ext cx="2036591"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3" name="Google Shape;543;p100"/>
          <p:cNvSpPr txBox="1">
            <a:spLocks noGrp="1"/>
          </p:cNvSpPr>
          <p:nvPr>
            <p:ph type="body" idx="2"/>
          </p:nvPr>
        </p:nvSpPr>
        <p:spPr>
          <a:xfrm>
            <a:off x="8436261" y="6093296"/>
            <a:ext cx="3944804"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atin typeface="Arial"/>
                <a:ea typeface="Arial"/>
                <a:cs typeface="Arial"/>
                <a:sym typeface="Arial"/>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NHS NSS Cover Slide 2">
  <p:cSld name="1_NHS NSS Cover Slide 2">
    <p:spTree>
      <p:nvGrpSpPr>
        <p:cNvPr id="1" name="Shape 544"/>
        <p:cNvGrpSpPr/>
        <p:nvPr/>
      </p:nvGrpSpPr>
      <p:grpSpPr>
        <a:xfrm>
          <a:off x="0" y="0"/>
          <a:ext cx="0" cy="0"/>
          <a:chOff x="0" y="0"/>
          <a:chExt cx="0" cy="0"/>
        </a:xfrm>
      </p:grpSpPr>
      <p:sp>
        <p:nvSpPr>
          <p:cNvPr id="545" name="Google Shape;545;p101"/>
          <p:cNvSpPr/>
          <p:nvPr/>
        </p:nvSpPr>
        <p:spPr>
          <a:xfrm>
            <a:off x="3359696" y="450479"/>
            <a:ext cx="6120680" cy="605947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46" name="Google Shape;546;p101"/>
          <p:cNvSpPr/>
          <p:nvPr/>
        </p:nvSpPr>
        <p:spPr>
          <a:xfrm>
            <a:off x="1535493" y="4000500"/>
            <a:ext cx="2400267" cy="2376264"/>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47" name="Google Shape;547;p101"/>
          <p:cNvSpPr txBox="1">
            <a:spLocks noGrp="1"/>
          </p:cNvSpPr>
          <p:nvPr>
            <p:ph type="title"/>
          </p:nvPr>
        </p:nvSpPr>
        <p:spPr>
          <a:xfrm>
            <a:off x="4259399" y="2857500"/>
            <a:ext cx="4321275"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01"/>
          <p:cNvSpPr txBox="1">
            <a:spLocks noGrp="1"/>
          </p:cNvSpPr>
          <p:nvPr>
            <p:ph type="body" idx="1"/>
          </p:nvPr>
        </p:nvSpPr>
        <p:spPr>
          <a:xfrm>
            <a:off x="1659145" y="4731432"/>
            <a:ext cx="2036591"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9" name="Google Shape;549;p101"/>
          <p:cNvSpPr txBox="1">
            <a:spLocks noGrp="1"/>
          </p:cNvSpPr>
          <p:nvPr>
            <p:ph type="body" idx="2"/>
          </p:nvPr>
        </p:nvSpPr>
        <p:spPr>
          <a:xfrm>
            <a:off x="8616280" y="6165304"/>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atin typeface="Arial"/>
                <a:ea typeface="Arial"/>
                <a:cs typeface="Arial"/>
                <a:sym typeface="Arial"/>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NHS NSS Cover Slide 2">
  <p:cSld name="3_NHS NSS Cover Slide 2">
    <p:spTree>
      <p:nvGrpSpPr>
        <p:cNvPr id="1" name="Shape 550"/>
        <p:cNvGrpSpPr/>
        <p:nvPr/>
      </p:nvGrpSpPr>
      <p:grpSpPr>
        <a:xfrm>
          <a:off x="0" y="0"/>
          <a:ext cx="0" cy="0"/>
          <a:chOff x="0" y="0"/>
          <a:chExt cx="0" cy="0"/>
        </a:xfrm>
      </p:grpSpPr>
      <p:pic>
        <p:nvPicPr>
          <p:cNvPr id="551" name="Google Shape;551;p102"/>
          <p:cNvPicPr preferRelativeResize="0"/>
          <p:nvPr/>
        </p:nvPicPr>
        <p:blipFill rotWithShape="1">
          <a:blip r:embed="rId2">
            <a:alphaModFix/>
          </a:blip>
          <a:srcRect/>
          <a:stretch/>
        </p:blipFill>
        <p:spPr>
          <a:xfrm>
            <a:off x="-540739" y="-806083"/>
            <a:ext cx="6552728" cy="6451916"/>
          </a:xfrm>
          <a:prstGeom prst="rect">
            <a:avLst/>
          </a:prstGeom>
          <a:noFill/>
          <a:ln>
            <a:noFill/>
          </a:ln>
        </p:spPr>
      </p:pic>
      <p:sp>
        <p:nvSpPr>
          <p:cNvPr id="552" name="Google Shape;552;p102"/>
          <p:cNvSpPr/>
          <p:nvPr/>
        </p:nvSpPr>
        <p:spPr>
          <a:xfrm>
            <a:off x="4223793" y="4216077"/>
            <a:ext cx="2400267" cy="2376264"/>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53" name="Google Shape;553;p102"/>
          <p:cNvSpPr txBox="1">
            <a:spLocks noGrp="1"/>
          </p:cNvSpPr>
          <p:nvPr>
            <p:ph type="title"/>
          </p:nvPr>
        </p:nvSpPr>
        <p:spPr>
          <a:xfrm>
            <a:off x="6744074" y="2881511"/>
            <a:ext cx="4824535"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02"/>
          <p:cNvSpPr txBox="1">
            <a:spLocks noGrp="1"/>
          </p:cNvSpPr>
          <p:nvPr>
            <p:ph type="body" idx="1"/>
          </p:nvPr>
        </p:nvSpPr>
        <p:spPr>
          <a:xfrm>
            <a:off x="4552338" y="5013176"/>
            <a:ext cx="2036591"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5" name="Google Shape;555;p102"/>
          <p:cNvSpPr txBox="1">
            <a:spLocks noGrp="1"/>
          </p:cNvSpPr>
          <p:nvPr>
            <p:ph type="body" idx="2"/>
          </p:nvPr>
        </p:nvSpPr>
        <p:spPr>
          <a:xfrm>
            <a:off x="8616280" y="6165304"/>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atin typeface="Arial"/>
                <a:ea typeface="Arial"/>
                <a:cs typeface="Arial"/>
                <a:sym typeface="Arial"/>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NHS NSS Cover Slide 2">
  <p:cSld name="2_NHS NSS Cover Slide 2">
    <p:spTree>
      <p:nvGrpSpPr>
        <p:cNvPr id="1" name="Shape 556"/>
        <p:cNvGrpSpPr/>
        <p:nvPr/>
      </p:nvGrpSpPr>
      <p:grpSpPr>
        <a:xfrm>
          <a:off x="0" y="0"/>
          <a:ext cx="0" cy="0"/>
          <a:chOff x="0" y="0"/>
          <a:chExt cx="0" cy="0"/>
        </a:xfrm>
      </p:grpSpPr>
      <p:pic>
        <p:nvPicPr>
          <p:cNvPr id="557" name="Google Shape;557;p103" descr="\\heffalump\hqdata\execoffBCS\01 Communications\Strategy\Comms Projects\Active Projects\Design Projects (PL)\IT rebrand\Assets\DAS_PPW cover2.png"/>
          <p:cNvPicPr preferRelativeResize="0"/>
          <p:nvPr/>
        </p:nvPicPr>
        <p:blipFill rotWithShape="1">
          <a:blip r:embed="rId2">
            <a:alphaModFix/>
          </a:blip>
          <a:srcRect/>
          <a:stretch/>
        </p:blipFill>
        <p:spPr>
          <a:xfrm flipH="1">
            <a:off x="-83776" y="2285217"/>
            <a:ext cx="7032105" cy="4581129"/>
          </a:xfrm>
          <a:prstGeom prst="rect">
            <a:avLst/>
          </a:prstGeom>
          <a:noFill/>
          <a:ln>
            <a:noFill/>
          </a:ln>
        </p:spPr>
      </p:pic>
      <p:sp>
        <p:nvSpPr>
          <p:cNvPr id="558" name="Google Shape;558;p103"/>
          <p:cNvSpPr/>
          <p:nvPr/>
        </p:nvSpPr>
        <p:spPr>
          <a:xfrm>
            <a:off x="3359696" y="450479"/>
            <a:ext cx="6120680" cy="605947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59" name="Google Shape;559;p103"/>
          <p:cNvSpPr/>
          <p:nvPr/>
        </p:nvSpPr>
        <p:spPr>
          <a:xfrm>
            <a:off x="1535493" y="4000500"/>
            <a:ext cx="2400267" cy="2376264"/>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60" name="Google Shape;560;p103"/>
          <p:cNvSpPr txBox="1">
            <a:spLocks noGrp="1"/>
          </p:cNvSpPr>
          <p:nvPr>
            <p:ph type="title"/>
          </p:nvPr>
        </p:nvSpPr>
        <p:spPr>
          <a:xfrm>
            <a:off x="4259399" y="2857500"/>
            <a:ext cx="4321275"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1" name="Google Shape;561;p103"/>
          <p:cNvSpPr txBox="1">
            <a:spLocks noGrp="1"/>
          </p:cNvSpPr>
          <p:nvPr>
            <p:ph type="body" idx="1"/>
          </p:nvPr>
        </p:nvSpPr>
        <p:spPr>
          <a:xfrm>
            <a:off x="1659145" y="4731432"/>
            <a:ext cx="2036591"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2" name="Google Shape;562;p103"/>
          <p:cNvSpPr txBox="1">
            <a:spLocks noGrp="1"/>
          </p:cNvSpPr>
          <p:nvPr>
            <p:ph type="body" idx="2"/>
          </p:nvPr>
        </p:nvSpPr>
        <p:spPr>
          <a:xfrm>
            <a:off x="8616280" y="6165304"/>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accent2"/>
              </a:buClr>
              <a:buSzPts val="1600"/>
              <a:buFont typeface="Arial"/>
              <a:buNone/>
              <a:defRPr sz="1600">
                <a:latin typeface="Arial"/>
                <a:ea typeface="Arial"/>
                <a:cs typeface="Arial"/>
                <a:sym typeface="Arial"/>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HS NSS Cover Slide 3">
  <p:cSld name="NHS NSS Cover Slide 3">
    <p:spTree>
      <p:nvGrpSpPr>
        <p:cNvPr id="1" name="Shape 563"/>
        <p:cNvGrpSpPr/>
        <p:nvPr/>
      </p:nvGrpSpPr>
      <p:grpSpPr>
        <a:xfrm>
          <a:off x="0" y="0"/>
          <a:ext cx="0" cy="0"/>
          <a:chOff x="0" y="0"/>
          <a:chExt cx="0" cy="0"/>
        </a:xfrm>
      </p:grpSpPr>
      <p:sp>
        <p:nvSpPr>
          <p:cNvPr id="564" name="Google Shape;564;p104"/>
          <p:cNvSpPr/>
          <p:nvPr/>
        </p:nvSpPr>
        <p:spPr>
          <a:xfrm>
            <a:off x="6168009" y="1916832"/>
            <a:ext cx="6959201" cy="698477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5" name="Google Shape;565;p104"/>
          <p:cNvSpPr/>
          <p:nvPr/>
        </p:nvSpPr>
        <p:spPr>
          <a:xfrm>
            <a:off x="4612519" y="1663465"/>
            <a:ext cx="2483768" cy="249289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66" name="Google Shape;566;p104"/>
          <p:cNvSpPr txBox="1">
            <a:spLocks noGrp="1"/>
          </p:cNvSpPr>
          <p:nvPr>
            <p:ph type="body" idx="1"/>
          </p:nvPr>
        </p:nvSpPr>
        <p:spPr>
          <a:xfrm>
            <a:off x="364895" y="609329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7" name="Google Shape;567;p104"/>
          <p:cNvSpPr txBox="1">
            <a:spLocks noGrp="1"/>
          </p:cNvSpPr>
          <p:nvPr>
            <p:ph type="body" idx="2"/>
          </p:nvPr>
        </p:nvSpPr>
        <p:spPr>
          <a:xfrm>
            <a:off x="4769663" y="2452713"/>
            <a:ext cx="2008843"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8" name="Google Shape;568;p104"/>
          <p:cNvSpPr txBox="1">
            <a:spLocks noGrp="1"/>
          </p:cNvSpPr>
          <p:nvPr>
            <p:ph type="title"/>
          </p:nvPr>
        </p:nvSpPr>
        <p:spPr>
          <a:xfrm>
            <a:off x="7464153" y="4140217"/>
            <a:ext cx="405304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NHS NSS Cover Slide 3">
  <p:cSld name="4_NHS NSS Cover Slide 3">
    <p:spTree>
      <p:nvGrpSpPr>
        <p:cNvPr id="1" name="Shape 569"/>
        <p:cNvGrpSpPr/>
        <p:nvPr/>
      </p:nvGrpSpPr>
      <p:grpSpPr>
        <a:xfrm>
          <a:off x="0" y="0"/>
          <a:ext cx="0" cy="0"/>
          <a:chOff x="0" y="0"/>
          <a:chExt cx="0" cy="0"/>
        </a:xfrm>
      </p:grpSpPr>
      <p:sp>
        <p:nvSpPr>
          <p:cNvPr id="570" name="Google Shape;570;p105"/>
          <p:cNvSpPr/>
          <p:nvPr/>
        </p:nvSpPr>
        <p:spPr>
          <a:xfrm>
            <a:off x="4612519" y="1663465"/>
            <a:ext cx="2483768" cy="249289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71" name="Google Shape;571;p105"/>
          <p:cNvSpPr txBox="1">
            <a:spLocks noGrp="1"/>
          </p:cNvSpPr>
          <p:nvPr>
            <p:ph type="body" idx="1"/>
          </p:nvPr>
        </p:nvSpPr>
        <p:spPr>
          <a:xfrm>
            <a:off x="364895" y="609329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2" name="Google Shape;572;p105"/>
          <p:cNvSpPr txBox="1">
            <a:spLocks noGrp="1"/>
          </p:cNvSpPr>
          <p:nvPr>
            <p:ph type="body" idx="2"/>
          </p:nvPr>
        </p:nvSpPr>
        <p:spPr>
          <a:xfrm>
            <a:off x="4769663" y="2452713"/>
            <a:ext cx="2008843"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3" name="Google Shape;573;p105"/>
          <p:cNvSpPr txBox="1">
            <a:spLocks noGrp="1"/>
          </p:cNvSpPr>
          <p:nvPr>
            <p:ph type="title"/>
          </p:nvPr>
        </p:nvSpPr>
        <p:spPr>
          <a:xfrm>
            <a:off x="7464153" y="4140217"/>
            <a:ext cx="405304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4" name="Google Shape;574;p105" descr="\\heffalump\hqdata\execoffBCS\01 Communications\Strategy\Comms Projects\Active Projects\Design Projects (PL)\IT rebrand\Assets\DAS_ Icon line.png"/>
          <p:cNvPicPr preferRelativeResize="0"/>
          <p:nvPr/>
        </p:nvPicPr>
        <p:blipFill rotWithShape="1">
          <a:blip r:embed="rId2">
            <a:alphaModFix/>
          </a:blip>
          <a:srcRect/>
          <a:stretch/>
        </p:blipFill>
        <p:spPr>
          <a:xfrm>
            <a:off x="2" y="4685189"/>
            <a:ext cx="6337599" cy="1048067"/>
          </a:xfrm>
          <a:prstGeom prst="rect">
            <a:avLst/>
          </a:prstGeom>
          <a:noFill/>
          <a:ln>
            <a:noFill/>
          </a:ln>
        </p:spPr>
      </p:pic>
      <p:sp>
        <p:nvSpPr>
          <p:cNvPr id="575" name="Google Shape;575;p105"/>
          <p:cNvSpPr/>
          <p:nvPr/>
        </p:nvSpPr>
        <p:spPr>
          <a:xfrm>
            <a:off x="6168009" y="1916832"/>
            <a:ext cx="6959201" cy="698477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NHS NSS Cover Slide 3">
  <p:cSld name="1_NHS NSS Cover Slide 3">
    <p:spTree>
      <p:nvGrpSpPr>
        <p:cNvPr id="1" name="Shape 576"/>
        <p:cNvGrpSpPr/>
        <p:nvPr/>
      </p:nvGrpSpPr>
      <p:grpSpPr>
        <a:xfrm>
          <a:off x="0" y="0"/>
          <a:ext cx="0" cy="0"/>
          <a:chOff x="0" y="0"/>
          <a:chExt cx="0" cy="0"/>
        </a:xfrm>
      </p:grpSpPr>
      <p:pic>
        <p:nvPicPr>
          <p:cNvPr id="577" name="Google Shape;577;p106"/>
          <p:cNvPicPr preferRelativeResize="0"/>
          <p:nvPr/>
        </p:nvPicPr>
        <p:blipFill rotWithShape="1">
          <a:blip r:embed="rId2">
            <a:alphaModFix/>
          </a:blip>
          <a:srcRect/>
          <a:stretch/>
        </p:blipFill>
        <p:spPr>
          <a:xfrm>
            <a:off x="6096000" y="1032651"/>
            <a:ext cx="6594384" cy="6476324"/>
          </a:xfrm>
          <a:prstGeom prst="rect">
            <a:avLst/>
          </a:prstGeom>
          <a:noFill/>
          <a:ln>
            <a:noFill/>
          </a:ln>
        </p:spPr>
      </p:pic>
      <p:sp>
        <p:nvSpPr>
          <p:cNvPr id="578" name="Google Shape;578;p106"/>
          <p:cNvSpPr/>
          <p:nvPr/>
        </p:nvSpPr>
        <p:spPr>
          <a:xfrm>
            <a:off x="4655840" y="1340768"/>
            <a:ext cx="2483768" cy="249289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79" name="Google Shape;579;p106"/>
          <p:cNvSpPr txBox="1">
            <a:spLocks noGrp="1"/>
          </p:cNvSpPr>
          <p:nvPr>
            <p:ph type="body" idx="1"/>
          </p:nvPr>
        </p:nvSpPr>
        <p:spPr>
          <a:xfrm>
            <a:off x="406078" y="602924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0" name="Google Shape;580;p106"/>
          <p:cNvSpPr txBox="1">
            <a:spLocks noGrp="1"/>
          </p:cNvSpPr>
          <p:nvPr>
            <p:ph type="body" idx="2"/>
          </p:nvPr>
        </p:nvSpPr>
        <p:spPr>
          <a:xfrm>
            <a:off x="4812985" y="2130016"/>
            <a:ext cx="2008843"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1" name="Google Shape;581;p106"/>
          <p:cNvSpPr txBox="1">
            <a:spLocks noGrp="1"/>
          </p:cNvSpPr>
          <p:nvPr>
            <p:ph type="title"/>
          </p:nvPr>
        </p:nvSpPr>
        <p:spPr>
          <a:xfrm>
            <a:off x="388565" y="4704885"/>
            <a:ext cx="628349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NHS NSS Cover Slide 3">
  <p:cSld name="2_NHS NSS Cover Slide 3">
    <p:spTree>
      <p:nvGrpSpPr>
        <p:cNvPr id="1" name="Shape 582"/>
        <p:cNvGrpSpPr/>
        <p:nvPr/>
      </p:nvGrpSpPr>
      <p:grpSpPr>
        <a:xfrm>
          <a:off x="0" y="0"/>
          <a:ext cx="0" cy="0"/>
          <a:chOff x="0" y="0"/>
          <a:chExt cx="0" cy="0"/>
        </a:xfrm>
      </p:grpSpPr>
      <p:pic>
        <p:nvPicPr>
          <p:cNvPr id="583" name="Google Shape;583;p107"/>
          <p:cNvPicPr preferRelativeResize="0"/>
          <p:nvPr/>
        </p:nvPicPr>
        <p:blipFill rotWithShape="1">
          <a:blip r:embed="rId2">
            <a:alphaModFix/>
          </a:blip>
          <a:srcRect/>
          <a:stretch/>
        </p:blipFill>
        <p:spPr>
          <a:xfrm>
            <a:off x="6023993" y="1268762"/>
            <a:ext cx="7222003" cy="7110895"/>
          </a:xfrm>
          <a:prstGeom prst="rect">
            <a:avLst/>
          </a:prstGeom>
          <a:noFill/>
          <a:ln>
            <a:noFill/>
          </a:ln>
        </p:spPr>
      </p:pic>
      <p:sp>
        <p:nvSpPr>
          <p:cNvPr id="584" name="Google Shape;584;p107"/>
          <p:cNvSpPr/>
          <p:nvPr/>
        </p:nvSpPr>
        <p:spPr>
          <a:xfrm>
            <a:off x="4612519" y="1663465"/>
            <a:ext cx="2483768" cy="249289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lt1"/>
              </a:solidFill>
              <a:latin typeface="Arial"/>
              <a:ea typeface="Arial"/>
              <a:cs typeface="Arial"/>
              <a:sym typeface="Arial"/>
            </a:endParaRPr>
          </a:p>
        </p:txBody>
      </p:sp>
      <p:sp>
        <p:nvSpPr>
          <p:cNvPr id="585" name="Google Shape;585;p107"/>
          <p:cNvSpPr txBox="1">
            <a:spLocks noGrp="1"/>
          </p:cNvSpPr>
          <p:nvPr>
            <p:ph type="body" idx="1"/>
          </p:nvPr>
        </p:nvSpPr>
        <p:spPr>
          <a:xfrm>
            <a:off x="406078" y="602924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6" name="Google Shape;586;p107"/>
          <p:cNvSpPr txBox="1">
            <a:spLocks noGrp="1"/>
          </p:cNvSpPr>
          <p:nvPr>
            <p:ph type="body" idx="2"/>
          </p:nvPr>
        </p:nvSpPr>
        <p:spPr>
          <a:xfrm>
            <a:off x="4769663" y="2452713"/>
            <a:ext cx="2008843"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chemeClr val="lt1"/>
              </a:buClr>
              <a:buSzPts val="1800"/>
              <a:buFont typeface="Arial"/>
              <a:buNone/>
              <a:defRPr sz="1800" b="1">
                <a:solidFill>
                  <a:schemeClr val="l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7" name="Google Shape;587;p107"/>
          <p:cNvSpPr txBox="1">
            <a:spLocks noGrp="1"/>
          </p:cNvSpPr>
          <p:nvPr>
            <p:ph type="title"/>
          </p:nvPr>
        </p:nvSpPr>
        <p:spPr>
          <a:xfrm>
            <a:off x="388565" y="4704885"/>
            <a:ext cx="6283499"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NHS NSS Cover Slide 3">
  <p:cSld name="5_NHS NSS Cover Slide 3">
    <p:spTree>
      <p:nvGrpSpPr>
        <p:cNvPr id="1" name="Shape 588"/>
        <p:cNvGrpSpPr/>
        <p:nvPr/>
      </p:nvGrpSpPr>
      <p:grpSpPr>
        <a:xfrm>
          <a:off x="0" y="0"/>
          <a:ext cx="0" cy="0"/>
          <a:chOff x="0" y="0"/>
          <a:chExt cx="0" cy="0"/>
        </a:xfrm>
      </p:grpSpPr>
      <p:pic>
        <p:nvPicPr>
          <p:cNvPr id="589" name="Google Shape;589;p108" descr="\\heffalump\hqdata\execoffBCS\01 Communications\Strategy\Comms Projects\Active Projects\Design Projects (PL)\IT rebrand\Assets\DAS_PPW slide.png"/>
          <p:cNvPicPr preferRelativeResize="0"/>
          <p:nvPr/>
        </p:nvPicPr>
        <p:blipFill rotWithShape="1">
          <a:blip r:embed="rId2">
            <a:alphaModFix/>
          </a:blip>
          <a:srcRect r="-31"/>
          <a:stretch/>
        </p:blipFill>
        <p:spPr>
          <a:xfrm>
            <a:off x="682868" y="0"/>
            <a:ext cx="11521280" cy="6912768"/>
          </a:xfrm>
          <a:prstGeom prst="rect">
            <a:avLst/>
          </a:prstGeom>
          <a:noFill/>
          <a:ln>
            <a:noFill/>
          </a:ln>
        </p:spPr>
      </p:pic>
      <p:sp>
        <p:nvSpPr>
          <p:cNvPr id="590" name="Google Shape;590;p108"/>
          <p:cNvSpPr txBox="1">
            <a:spLocks noGrp="1"/>
          </p:cNvSpPr>
          <p:nvPr>
            <p:ph type="body" idx="1"/>
          </p:nvPr>
        </p:nvSpPr>
        <p:spPr>
          <a:xfrm>
            <a:off x="406078" y="602924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1" name="Google Shape;591;p108"/>
          <p:cNvSpPr txBox="1">
            <a:spLocks noGrp="1"/>
          </p:cNvSpPr>
          <p:nvPr>
            <p:ph type="body" idx="2"/>
          </p:nvPr>
        </p:nvSpPr>
        <p:spPr>
          <a:xfrm>
            <a:off x="395262" y="2951088"/>
            <a:ext cx="6372428"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Clr>
                <a:schemeClr val="accent3"/>
              </a:buClr>
              <a:buSzPts val="2000"/>
              <a:buFont typeface="Arial"/>
              <a:buNone/>
              <a:defRPr sz="2000" b="1">
                <a:solidFill>
                  <a:schemeClr val="accent3"/>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2" name="Google Shape;592;p108"/>
          <p:cNvSpPr txBox="1">
            <a:spLocks noGrp="1"/>
          </p:cNvSpPr>
          <p:nvPr>
            <p:ph type="title"/>
          </p:nvPr>
        </p:nvSpPr>
        <p:spPr>
          <a:xfrm>
            <a:off x="406077" y="1473133"/>
            <a:ext cx="5689923" cy="14779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93" name="Google Shape;593;p108"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NHS NSS Cover Slide 3">
  <p:cSld name="6_NHS NSS Cover Slide 3">
    <p:spTree>
      <p:nvGrpSpPr>
        <p:cNvPr id="1" name="Shape 594"/>
        <p:cNvGrpSpPr/>
        <p:nvPr/>
      </p:nvGrpSpPr>
      <p:grpSpPr>
        <a:xfrm>
          <a:off x="0" y="0"/>
          <a:ext cx="0" cy="0"/>
          <a:chOff x="0" y="0"/>
          <a:chExt cx="0" cy="0"/>
        </a:xfrm>
      </p:grpSpPr>
      <p:pic>
        <p:nvPicPr>
          <p:cNvPr id="595" name="Google Shape;595;p109" descr="\\heffalump\hqdata\execoffBCS\01 Communications\Strategy\Comms Projects\Active Projects\Design Projects (PL)\IT rebrand\Assets\DAS_ Icon line.png"/>
          <p:cNvPicPr preferRelativeResize="0"/>
          <p:nvPr/>
        </p:nvPicPr>
        <p:blipFill rotWithShape="1">
          <a:blip r:embed="rId2">
            <a:alphaModFix/>
          </a:blip>
          <a:srcRect/>
          <a:stretch/>
        </p:blipFill>
        <p:spPr>
          <a:xfrm>
            <a:off x="0" y="4869160"/>
            <a:ext cx="12192000" cy="2016224"/>
          </a:xfrm>
          <a:prstGeom prst="rect">
            <a:avLst/>
          </a:prstGeom>
          <a:noFill/>
          <a:ln>
            <a:noFill/>
          </a:ln>
        </p:spPr>
      </p:pic>
      <p:sp>
        <p:nvSpPr>
          <p:cNvPr id="596" name="Google Shape;596;p109"/>
          <p:cNvSpPr txBox="1">
            <a:spLocks noGrp="1"/>
          </p:cNvSpPr>
          <p:nvPr>
            <p:ph type="body" idx="1"/>
          </p:nvPr>
        </p:nvSpPr>
        <p:spPr>
          <a:xfrm>
            <a:off x="406078" y="4456750"/>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7" name="Google Shape;597;p109"/>
          <p:cNvSpPr txBox="1">
            <a:spLocks noGrp="1"/>
          </p:cNvSpPr>
          <p:nvPr>
            <p:ph type="body" idx="2"/>
          </p:nvPr>
        </p:nvSpPr>
        <p:spPr>
          <a:xfrm>
            <a:off x="395262" y="2951088"/>
            <a:ext cx="6372428"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Clr>
                <a:schemeClr val="accent3"/>
              </a:buClr>
              <a:buSzPts val="2000"/>
              <a:buFont typeface="Arial"/>
              <a:buNone/>
              <a:defRPr sz="2000" b="1">
                <a:solidFill>
                  <a:schemeClr val="accent3"/>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8" name="Google Shape;598;p109"/>
          <p:cNvSpPr txBox="1">
            <a:spLocks noGrp="1"/>
          </p:cNvSpPr>
          <p:nvPr>
            <p:ph type="title"/>
          </p:nvPr>
        </p:nvSpPr>
        <p:spPr>
          <a:xfrm>
            <a:off x="406077" y="1473133"/>
            <a:ext cx="5689923" cy="14779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_NHS NSS Cover Slide 3">
  <p:cSld name="7_NHS NSS Cover Slide 3">
    <p:spTree>
      <p:nvGrpSpPr>
        <p:cNvPr id="1" name="Shape 599"/>
        <p:cNvGrpSpPr/>
        <p:nvPr/>
      </p:nvGrpSpPr>
      <p:grpSpPr>
        <a:xfrm>
          <a:off x="0" y="0"/>
          <a:ext cx="0" cy="0"/>
          <a:chOff x="0" y="0"/>
          <a:chExt cx="0" cy="0"/>
        </a:xfrm>
      </p:grpSpPr>
      <p:pic>
        <p:nvPicPr>
          <p:cNvPr id="600" name="Google Shape;600;p110"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1847528" y="-27384"/>
            <a:ext cx="10344472" cy="6885384"/>
          </a:xfrm>
          <a:prstGeom prst="rect">
            <a:avLst/>
          </a:prstGeom>
          <a:noFill/>
          <a:ln>
            <a:noFill/>
          </a:ln>
        </p:spPr>
      </p:pic>
      <p:sp>
        <p:nvSpPr>
          <p:cNvPr id="601" name="Google Shape;601;p110"/>
          <p:cNvSpPr txBox="1">
            <a:spLocks noGrp="1"/>
          </p:cNvSpPr>
          <p:nvPr>
            <p:ph type="body" idx="1"/>
          </p:nvPr>
        </p:nvSpPr>
        <p:spPr>
          <a:xfrm>
            <a:off x="406078" y="6029246"/>
            <a:ext cx="3649133" cy="42703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accent2"/>
              </a:buClr>
              <a:buSzPts val="1800"/>
              <a:buFont typeface="Arial"/>
              <a:buNone/>
              <a:defRPr sz="1800" b="0"/>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2" name="Google Shape;602;p110"/>
          <p:cNvSpPr txBox="1">
            <a:spLocks noGrp="1"/>
          </p:cNvSpPr>
          <p:nvPr>
            <p:ph type="body" idx="2"/>
          </p:nvPr>
        </p:nvSpPr>
        <p:spPr>
          <a:xfrm>
            <a:off x="395262" y="2951088"/>
            <a:ext cx="6372428"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Clr>
                <a:schemeClr val="accent3"/>
              </a:buClr>
              <a:buSzPts val="2000"/>
              <a:buFont typeface="Arial"/>
              <a:buNone/>
              <a:defRPr sz="2000" b="1">
                <a:solidFill>
                  <a:schemeClr val="accent3"/>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3" name="Google Shape;603;p110"/>
          <p:cNvSpPr txBox="1">
            <a:spLocks noGrp="1"/>
          </p:cNvSpPr>
          <p:nvPr>
            <p:ph type="title"/>
          </p:nvPr>
        </p:nvSpPr>
        <p:spPr>
          <a:xfrm>
            <a:off x="406077" y="1473133"/>
            <a:ext cx="5689923" cy="147795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Arial"/>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04" name="Google Shape;604;p110"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HS NSS Chapter Slide 2">
  <p:cSld name="NHS NSS Chapter Slide 2">
    <p:spTree>
      <p:nvGrpSpPr>
        <p:cNvPr id="1" name="Shape 605"/>
        <p:cNvGrpSpPr/>
        <p:nvPr/>
      </p:nvGrpSpPr>
      <p:grpSpPr>
        <a:xfrm>
          <a:off x="0" y="0"/>
          <a:ext cx="0" cy="0"/>
          <a:chOff x="0" y="0"/>
          <a:chExt cx="0" cy="0"/>
        </a:xfrm>
      </p:grpSpPr>
      <p:pic>
        <p:nvPicPr>
          <p:cNvPr id="606" name="Google Shape;606;p111"/>
          <p:cNvPicPr preferRelativeResize="0"/>
          <p:nvPr/>
        </p:nvPicPr>
        <p:blipFill rotWithShape="1">
          <a:blip r:embed="rId2">
            <a:alphaModFix/>
          </a:blip>
          <a:srcRect/>
          <a:stretch/>
        </p:blipFill>
        <p:spPr>
          <a:xfrm>
            <a:off x="-1267657" y="2502162"/>
            <a:ext cx="5911849" cy="5813444"/>
          </a:xfrm>
          <a:prstGeom prst="rect">
            <a:avLst/>
          </a:prstGeom>
          <a:noFill/>
          <a:ln>
            <a:noFill/>
          </a:ln>
        </p:spPr>
      </p:pic>
      <p:sp>
        <p:nvSpPr>
          <p:cNvPr id="607" name="Google Shape;607;p111"/>
          <p:cNvSpPr/>
          <p:nvPr/>
        </p:nvSpPr>
        <p:spPr>
          <a:xfrm>
            <a:off x="3143672" y="548680"/>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08" name="Google Shape;608;p111"/>
          <p:cNvSpPr txBox="1">
            <a:spLocks noGrp="1"/>
          </p:cNvSpPr>
          <p:nvPr>
            <p:ph type="body" idx="1"/>
          </p:nvPr>
        </p:nvSpPr>
        <p:spPr>
          <a:xfrm>
            <a:off x="3911758" y="1449115"/>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9" name="Google Shape;609;p111"/>
          <p:cNvSpPr txBox="1">
            <a:spLocks noGrp="1"/>
          </p:cNvSpPr>
          <p:nvPr>
            <p:ph type="body" idx="2"/>
          </p:nvPr>
        </p:nvSpPr>
        <p:spPr>
          <a:xfrm>
            <a:off x="4655841"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0" name="Google Shape;610;p11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11" name="Google Shape;611;p11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612" name="Google Shape;612;p111" descr="\\heffalump\hqdata\execoffBCS\01 Communications\Strategy\Comms Projects\Active Projects\Design Projects (PL)\IT rebrand\Assets\DAS_PPW cover2.png"/>
          <p:cNvPicPr preferRelativeResize="0"/>
          <p:nvPr/>
        </p:nvPicPr>
        <p:blipFill rotWithShape="1">
          <a:blip r:embed="rId3">
            <a:alphaModFix/>
          </a:blip>
          <a:srcRect/>
          <a:stretch/>
        </p:blipFill>
        <p:spPr>
          <a:xfrm>
            <a:off x="5095757" y="2134669"/>
            <a:ext cx="7096244" cy="472333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NHS NSS Chapter Slide 2">
  <p:cSld name="1_NHS NSS Chapter Slide 2">
    <p:spTree>
      <p:nvGrpSpPr>
        <p:cNvPr id="1" name="Shape 613"/>
        <p:cNvGrpSpPr/>
        <p:nvPr/>
      </p:nvGrpSpPr>
      <p:grpSpPr>
        <a:xfrm>
          <a:off x="0" y="0"/>
          <a:ext cx="0" cy="0"/>
          <a:chOff x="0" y="0"/>
          <a:chExt cx="0" cy="0"/>
        </a:xfrm>
      </p:grpSpPr>
      <p:pic>
        <p:nvPicPr>
          <p:cNvPr id="614" name="Google Shape;614;p112"/>
          <p:cNvPicPr preferRelativeResize="0"/>
          <p:nvPr/>
        </p:nvPicPr>
        <p:blipFill rotWithShape="1">
          <a:blip r:embed="rId2">
            <a:alphaModFix/>
          </a:blip>
          <a:srcRect/>
          <a:stretch/>
        </p:blipFill>
        <p:spPr>
          <a:xfrm>
            <a:off x="-1032791" y="1831093"/>
            <a:ext cx="5911849" cy="5813444"/>
          </a:xfrm>
          <a:prstGeom prst="rect">
            <a:avLst/>
          </a:prstGeom>
          <a:noFill/>
          <a:ln>
            <a:noFill/>
          </a:ln>
        </p:spPr>
      </p:pic>
      <p:sp>
        <p:nvSpPr>
          <p:cNvPr id="615" name="Google Shape;615;p112"/>
          <p:cNvSpPr/>
          <p:nvPr/>
        </p:nvSpPr>
        <p:spPr>
          <a:xfrm>
            <a:off x="3863752" y="764704"/>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16" name="Google Shape;616;p112"/>
          <p:cNvSpPr txBox="1">
            <a:spLocks noGrp="1"/>
          </p:cNvSpPr>
          <p:nvPr>
            <p:ph type="body" idx="1"/>
          </p:nvPr>
        </p:nvSpPr>
        <p:spPr>
          <a:xfrm>
            <a:off x="4631838" y="1665139"/>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7" name="Google Shape;617;p112"/>
          <p:cNvSpPr txBox="1">
            <a:spLocks noGrp="1"/>
          </p:cNvSpPr>
          <p:nvPr>
            <p:ph type="body" idx="2"/>
          </p:nvPr>
        </p:nvSpPr>
        <p:spPr>
          <a:xfrm>
            <a:off x="4655841"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8" name="Google Shape;618;p11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19" name="Google Shape;619;p11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0"/>
        <p:cNvGrpSpPr/>
        <p:nvPr/>
      </p:nvGrpSpPr>
      <p:grpSpPr>
        <a:xfrm>
          <a:off x="0" y="0"/>
          <a:ext cx="0" cy="0"/>
          <a:chOff x="0" y="0"/>
          <a:chExt cx="0" cy="0"/>
        </a:xfrm>
      </p:grpSpPr>
      <p:pic>
        <p:nvPicPr>
          <p:cNvPr id="621" name="Google Shape;621;p113" descr="\\heffalump\hqdata\execoffBCS\01 Communications\Strategy\Comms Projects\Active Projects\Design Projects (PL)\IT rebrand\Assets\DAS_PPW cover2.png"/>
          <p:cNvPicPr preferRelativeResize="0"/>
          <p:nvPr/>
        </p:nvPicPr>
        <p:blipFill rotWithShape="1">
          <a:blip r:embed="rId2">
            <a:alphaModFix/>
          </a:blip>
          <a:srcRect/>
          <a:stretch/>
        </p:blipFill>
        <p:spPr>
          <a:xfrm>
            <a:off x="5095757" y="2134669"/>
            <a:ext cx="7096244" cy="4723331"/>
          </a:xfrm>
          <a:prstGeom prst="rect">
            <a:avLst/>
          </a:prstGeom>
          <a:noFill/>
          <a:ln>
            <a:noFill/>
          </a:ln>
        </p:spPr>
      </p:pic>
      <p:pic>
        <p:nvPicPr>
          <p:cNvPr id="622" name="Google Shape;622;p113"/>
          <p:cNvPicPr preferRelativeResize="0"/>
          <p:nvPr/>
        </p:nvPicPr>
        <p:blipFill rotWithShape="1">
          <a:blip r:embed="rId3">
            <a:alphaModFix/>
          </a:blip>
          <a:srcRect/>
          <a:stretch/>
        </p:blipFill>
        <p:spPr>
          <a:xfrm>
            <a:off x="-866198" y="1828900"/>
            <a:ext cx="5610012" cy="5516632"/>
          </a:xfrm>
          <a:prstGeom prst="rect">
            <a:avLst/>
          </a:prstGeom>
          <a:noFill/>
          <a:ln>
            <a:noFill/>
          </a:ln>
        </p:spPr>
      </p:pic>
      <p:sp>
        <p:nvSpPr>
          <p:cNvPr id="623" name="Google Shape;623;p113"/>
          <p:cNvSpPr/>
          <p:nvPr/>
        </p:nvSpPr>
        <p:spPr>
          <a:xfrm>
            <a:off x="3575720" y="369293"/>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24" name="Google Shape;624;p113"/>
          <p:cNvSpPr txBox="1">
            <a:spLocks noGrp="1"/>
          </p:cNvSpPr>
          <p:nvPr>
            <p:ph type="body" idx="1"/>
          </p:nvPr>
        </p:nvSpPr>
        <p:spPr>
          <a:xfrm>
            <a:off x="4343806" y="1269728"/>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5" name="Google Shape;625;p113"/>
          <p:cNvSpPr txBox="1">
            <a:spLocks noGrp="1"/>
          </p:cNvSpPr>
          <p:nvPr>
            <p:ph type="body" idx="2"/>
          </p:nvPr>
        </p:nvSpPr>
        <p:spPr>
          <a:xfrm>
            <a:off x="4367511"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6" name="Google Shape;626;p11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27" name="Google Shape;627;p11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28"/>
        <p:cNvGrpSpPr/>
        <p:nvPr/>
      </p:nvGrpSpPr>
      <p:grpSpPr>
        <a:xfrm>
          <a:off x="0" y="0"/>
          <a:ext cx="0" cy="0"/>
          <a:chOff x="0" y="0"/>
          <a:chExt cx="0" cy="0"/>
        </a:xfrm>
      </p:grpSpPr>
      <p:pic>
        <p:nvPicPr>
          <p:cNvPr id="629" name="Google Shape;629;p114"/>
          <p:cNvPicPr preferRelativeResize="0"/>
          <p:nvPr/>
        </p:nvPicPr>
        <p:blipFill rotWithShape="1">
          <a:blip r:embed="rId2">
            <a:alphaModFix/>
          </a:blip>
          <a:srcRect/>
          <a:stretch/>
        </p:blipFill>
        <p:spPr>
          <a:xfrm>
            <a:off x="-999027" y="1988840"/>
            <a:ext cx="5693109" cy="5605523"/>
          </a:xfrm>
          <a:prstGeom prst="rect">
            <a:avLst/>
          </a:prstGeom>
          <a:noFill/>
          <a:ln>
            <a:noFill/>
          </a:ln>
        </p:spPr>
      </p:pic>
      <p:sp>
        <p:nvSpPr>
          <p:cNvPr id="630" name="Google Shape;630;p114"/>
          <p:cNvSpPr/>
          <p:nvPr/>
        </p:nvSpPr>
        <p:spPr>
          <a:xfrm>
            <a:off x="3631143" y="774576"/>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31" name="Google Shape;631;p114"/>
          <p:cNvSpPr txBox="1">
            <a:spLocks noGrp="1"/>
          </p:cNvSpPr>
          <p:nvPr>
            <p:ph type="body" idx="1"/>
          </p:nvPr>
        </p:nvSpPr>
        <p:spPr>
          <a:xfrm>
            <a:off x="4399228" y="1675011"/>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2" name="Google Shape;632;p114"/>
          <p:cNvSpPr txBox="1">
            <a:spLocks noGrp="1"/>
          </p:cNvSpPr>
          <p:nvPr>
            <p:ph type="body" idx="2"/>
          </p:nvPr>
        </p:nvSpPr>
        <p:spPr>
          <a:xfrm>
            <a:off x="4151785"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3" name="Google Shape;633;p11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34" name="Google Shape;634;p11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635"/>
        <p:cNvGrpSpPr/>
        <p:nvPr/>
      </p:nvGrpSpPr>
      <p:grpSpPr>
        <a:xfrm>
          <a:off x="0" y="0"/>
          <a:ext cx="0" cy="0"/>
          <a:chOff x="0" y="0"/>
          <a:chExt cx="0" cy="0"/>
        </a:xfrm>
      </p:grpSpPr>
      <p:sp>
        <p:nvSpPr>
          <p:cNvPr id="636" name="Google Shape;636;p115"/>
          <p:cNvSpPr/>
          <p:nvPr/>
        </p:nvSpPr>
        <p:spPr>
          <a:xfrm>
            <a:off x="-1608856" y="1844824"/>
            <a:ext cx="6021751" cy="590465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37" name="Google Shape;637;p115"/>
          <p:cNvSpPr/>
          <p:nvPr/>
        </p:nvSpPr>
        <p:spPr>
          <a:xfrm>
            <a:off x="3647728" y="548680"/>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accent1"/>
              </a:solidFill>
              <a:latin typeface="Helvetica Neue"/>
              <a:ea typeface="Helvetica Neue"/>
              <a:cs typeface="Helvetica Neue"/>
              <a:sym typeface="Helvetica Neue"/>
            </a:endParaRPr>
          </a:p>
        </p:txBody>
      </p:sp>
      <p:sp>
        <p:nvSpPr>
          <p:cNvPr id="638" name="Google Shape;638;p115"/>
          <p:cNvSpPr txBox="1">
            <a:spLocks noGrp="1"/>
          </p:cNvSpPr>
          <p:nvPr>
            <p:ph type="body" idx="1"/>
          </p:nvPr>
        </p:nvSpPr>
        <p:spPr>
          <a:xfrm>
            <a:off x="4415814" y="1449115"/>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9" name="Google Shape;639;p115"/>
          <p:cNvSpPr txBox="1">
            <a:spLocks noGrp="1"/>
          </p:cNvSpPr>
          <p:nvPr>
            <p:ph type="body" idx="2"/>
          </p:nvPr>
        </p:nvSpPr>
        <p:spPr>
          <a:xfrm>
            <a:off x="4511825"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0" name="Google Shape;640;p11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41" name="Google Shape;641;p11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642"/>
        <p:cNvGrpSpPr/>
        <p:nvPr/>
      </p:nvGrpSpPr>
      <p:grpSpPr>
        <a:xfrm>
          <a:off x="0" y="0"/>
          <a:ext cx="0" cy="0"/>
          <a:chOff x="0" y="0"/>
          <a:chExt cx="0" cy="0"/>
        </a:xfrm>
      </p:grpSpPr>
      <p:pic>
        <p:nvPicPr>
          <p:cNvPr id="643" name="Google Shape;643;p116"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4279350" y="1196754"/>
            <a:ext cx="8550964" cy="5691607"/>
          </a:xfrm>
          <a:prstGeom prst="rect">
            <a:avLst/>
          </a:prstGeom>
          <a:noFill/>
          <a:ln>
            <a:noFill/>
          </a:ln>
        </p:spPr>
      </p:pic>
      <p:sp>
        <p:nvSpPr>
          <p:cNvPr id="644" name="Google Shape;644;p116"/>
          <p:cNvSpPr/>
          <p:nvPr/>
        </p:nvSpPr>
        <p:spPr>
          <a:xfrm>
            <a:off x="-1608856" y="1844824"/>
            <a:ext cx="6021751" cy="590465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5" name="Google Shape;645;p116"/>
          <p:cNvSpPr/>
          <p:nvPr/>
        </p:nvSpPr>
        <p:spPr>
          <a:xfrm>
            <a:off x="3647728" y="548680"/>
            <a:ext cx="3960440" cy="3888432"/>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accent1"/>
              </a:solidFill>
              <a:latin typeface="Helvetica Neue"/>
              <a:ea typeface="Helvetica Neue"/>
              <a:cs typeface="Helvetica Neue"/>
              <a:sym typeface="Helvetica Neue"/>
            </a:endParaRPr>
          </a:p>
        </p:txBody>
      </p:sp>
      <p:sp>
        <p:nvSpPr>
          <p:cNvPr id="646" name="Google Shape;646;p116"/>
          <p:cNvSpPr txBox="1">
            <a:spLocks noGrp="1"/>
          </p:cNvSpPr>
          <p:nvPr>
            <p:ph type="body" idx="1"/>
          </p:nvPr>
        </p:nvSpPr>
        <p:spPr>
          <a:xfrm>
            <a:off x="4415814" y="1449115"/>
            <a:ext cx="2860293" cy="2087563"/>
          </a:xfrm>
          <a:prstGeom prst="rect">
            <a:avLst/>
          </a:prstGeom>
          <a:noFill/>
          <a:ln>
            <a:noFill/>
          </a:ln>
        </p:spPr>
        <p:txBody>
          <a:bodyPr spcFirstLastPara="1" wrap="square" lIns="91425" tIns="45700" rIns="91425" bIns="45700" anchor="ctr" anchorCtr="0">
            <a:normAutofit/>
          </a:bodyPr>
          <a:lstStyle>
            <a:lvl1pPr marL="457200" lvl="0" indent="-228600" algn="l">
              <a:spcBef>
                <a:spcPts val="480"/>
              </a:spcBef>
              <a:spcAft>
                <a:spcPts val="0"/>
              </a:spcAft>
              <a:buClr>
                <a:schemeClr val="accent2"/>
              </a:buClr>
              <a:buSzPts val="2400"/>
              <a:buFont typeface="Arial"/>
              <a:buNone/>
              <a:defRPr/>
            </a:lvl1pPr>
            <a:lvl2pPr marL="914400" lvl="1" indent="-228600" algn="l">
              <a:spcBef>
                <a:spcPts val="480"/>
              </a:spcBef>
              <a:spcAft>
                <a:spcPts val="0"/>
              </a:spcAft>
              <a:buSzPts val="2400"/>
              <a:buFont typeface="Arial"/>
              <a:buNone/>
              <a:defRPr/>
            </a:lvl2pPr>
            <a:lvl3pPr marL="1371600" lvl="2" indent="-228600" algn="l">
              <a:spcBef>
                <a:spcPts val="400"/>
              </a:spcBef>
              <a:spcAft>
                <a:spcPts val="0"/>
              </a:spcAft>
              <a:buSzPts val="2000"/>
              <a:buFont typeface="Arial"/>
              <a:buNone/>
              <a:defRPr/>
            </a:lvl3pPr>
            <a:lvl4pPr marL="1828800" lvl="3" indent="-228600" algn="l">
              <a:spcBef>
                <a:spcPts val="360"/>
              </a:spcBef>
              <a:spcAft>
                <a:spcPts val="0"/>
              </a:spcAft>
              <a:buSzPts val="1800"/>
              <a:buFont typeface="Arial"/>
              <a:buNone/>
              <a:defRPr/>
            </a:lvl4pPr>
            <a:lvl5pPr marL="2286000" lvl="4" indent="-228600" algn="l">
              <a:spcBef>
                <a:spcPts val="320"/>
              </a:spcBef>
              <a:spcAft>
                <a:spcPts val="0"/>
              </a:spcAft>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7" name="Google Shape;647;p116"/>
          <p:cNvSpPr txBox="1">
            <a:spLocks noGrp="1"/>
          </p:cNvSpPr>
          <p:nvPr>
            <p:ph type="body" idx="2"/>
          </p:nvPr>
        </p:nvSpPr>
        <p:spPr>
          <a:xfrm>
            <a:off x="4511825" y="6129934"/>
            <a:ext cx="6337300" cy="35877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accent1"/>
              </a:buClr>
              <a:buSzPts val="2000"/>
              <a:buFont typeface="Arial"/>
              <a:buNone/>
              <a:defRPr sz="2000" b="1">
                <a:solidFill>
                  <a:schemeClr val="accent1"/>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o"/>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8" name="Google Shape;648;p11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49" name="Google Shape;649;p11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HS NSS Chapter Slide 1">
  <p:cSld name="NHS NSS Chapter Slide 1">
    <p:spTree>
      <p:nvGrpSpPr>
        <p:cNvPr id="1" name="Shape 650"/>
        <p:cNvGrpSpPr/>
        <p:nvPr/>
      </p:nvGrpSpPr>
      <p:grpSpPr>
        <a:xfrm>
          <a:off x="0" y="0"/>
          <a:ext cx="0" cy="0"/>
          <a:chOff x="0" y="0"/>
          <a:chExt cx="0" cy="0"/>
        </a:xfrm>
      </p:grpSpPr>
      <p:sp>
        <p:nvSpPr>
          <p:cNvPr id="651" name="Google Shape;651;p117"/>
          <p:cNvSpPr/>
          <p:nvPr/>
        </p:nvSpPr>
        <p:spPr>
          <a:xfrm>
            <a:off x="527381" y="1917323"/>
            <a:ext cx="3768419" cy="367240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52" name="Google Shape;652;p117"/>
          <p:cNvSpPr/>
          <p:nvPr/>
        </p:nvSpPr>
        <p:spPr>
          <a:xfrm>
            <a:off x="-144692" y="1124744"/>
            <a:ext cx="1626599" cy="1585157"/>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53" name="Google Shape;653;p117"/>
          <p:cNvSpPr txBox="1">
            <a:spLocks noGrp="1"/>
          </p:cNvSpPr>
          <p:nvPr>
            <p:ph type="title"/>
          </p:nvPr>
        </p:nvSpPr>
        <p:spPr>
          <a:xfrm>
            <a:off x="4798930" y="1897591"/>
            <a:ext cx="7057711"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117"/>
          <p:cNvSpPr txBox="1">
            <a:spLocks noGrp="1"/>
          </p:cNvSpPr>
          <p:nvPr>
            <p:ph type="body" idx="1"/>
          </p:nvPr>
        </p:nvSpPr>
        <p:spPr>
          <a:xfrm>
            <a:off x="4799858" y="3039890"/>
            <a:ext cx="7057711" cy="3773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5" name="Google Shape;655;p11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56" name="Google Shape;656;p11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upper graphic">
  <p:cSld name="Slide upper graphic">
    <p:spTree>
      <p:nvGrpSpPr>
        <p:cNvPr id="1" name="Shape 657"/>
        <p:cNvGrpSpPr/>
        <p:nvPr/>
      </p:nvGrpSpPr>
      <p:grpSpPr>
        <a:xfrm>
          <a:off x="0" y="0"/>
          <a:ext cx="0" cy="0"/>
          <a:chOff x="0" y="0"/>
          <a:chExt cx="0" cy="0"/>
        </a:xfrm>
      </p:grpSpPr>
      <p:sp>
        <p:nvSpPr>
          <p:cNvPr id="658" name="Google Shape;658;p118"/>
          <p:cNvSpPr/>
          <p:nvPr/>
        </p:nvSpPr>
        <p:spPr>
          <a:xfrm>
            <a:off x="6888088" y="1556792"/>
            <a:ext cx="4536504" cy="439248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59" name="Google Shape;659;p118"/>
          <p:cNvSpPr/>
          <p:nvPr/>
        </p:nvSpPr>
        <p:spPr>
          <a:xfrm>
            <a:off x="10200457" y="4869161"/>
            <a:ext cx="2602641" cy="2520017"/>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60" name="Google Shape;660;p118"/>
          <p:cNvSpPr txBox="1">
            <a:spLocks noGrp="1"/>
          </p:cNvSpPr>
          <p:nvPr>
            <p:ph type="title"/>
          </p:nvPr>
        </p:nvSpPr>
        <p:spPr>
          <a:xfrm>
            <a:off x="431372" y="1004229"/>
            <a:ext cx="6144683"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1" name="Google Shape;661;p118"/>
          <p:cNvSpPr txBox="1">
            <a:spLocks noGrp="1"/>
          </p:cNvSpPr>
          <p:nvPr>
            <p:ph type="body" idx="1"/>
          </p:nvPr>
        </p:nvSpPr>
        <p:spPr>
          <a:xfrm>
            <a:off x="432297" y="2204866"/>
            <a:ext cx="6144683" cy="41768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a:solidFill>
                  <a:srgbClr val="3F3F3F"/>
                </a:solidFill>
              </a:defRPr>
            </a:lvl2pPr>
            <a:lvl3pPr marL="1371600" lvl="2" indent="-355600" algn="l">
              <a:spcBef>
                <a:spcPts val="400"/>
              </a:spcBef>
              <a:spcAft>
                <a:spcPts val="0"/>
              </a:spcAft>
              <a:buClr>
                <a:schemeClr val="accent1"/>
              </a:buClr>
              <a:buSzPts val="2000"/>
              <a:buFont typeface="Arial"/>
              <a:buChar char="̶"/>
              <a:defRPr>
                <a:solidFill>
                  <a:srgbClr val="3F3F3F"/>
                </a:solidFill>
              </a:defRPr>
            </a:lvl3pPr>
            <a:lvl4pPr marL="1828800" lvl="3" indent="-342900" algn="l">
              <a:spcBef>
                <a:spcPts val="360"/>
              </a:spcBef>
              <a:spcAft>
                <a:spcPts val="0"/>
              </a:spcAft>
              <a:buClr>
                <a:schemeClr val="accent3"/>
              </a:buClr>
              <a:buSzPts val="1800"/>
              <a:buFont typeface="Courier New"/>
              <a:buChar char="o"/>
              <a:defRPr>
                <a:solidFill>
                  <a:srgbClr val="3F3F3F"/>
                </a:solidFill>
              </a:defRPr>
            </a:lvl4pPr>
            <a:lvl5pPr marL="2286000" lvl="4" indent="-330200" algn="l">
              <a:spcBef>
                <a:spcPts val="320"/>
              </a:spcBef>
              <a:spcAft>
                <a:spcPts val="0"/>
              </a:spcAft>
              <a:buClr>
                <a:schemeClr val="accent2"/>
              </a:buClr>
              <a:buSzPts val="1600"/>
              <a:buFont typeface="Noto Sans Symbols"/>
              <a:buChar char="⮚"/>
              <a:defRPr>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62" name="Google Shape;662;p11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63" name="Google Shape;663;p11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64"/>
        <p:cNvGrpSpPr/>
        <p:nvPr/>
      </p:nvGrpSpPr>
      <p:grpSpPr>
        <a:xfrm>
          <a:off x="0" y="0"/>
          <a:ext cx="0" cy="0"/>
          <a:chOff x="0" y="0"/>
          <a:chExt cx="0" cy="0"/>
        </a:xfrm>
      </p:grpSpPr>
      <p:pic>
        <p:nvPicPr>
          <p:cNvPr id="665" name="Google Shape;665;p119"/>
          <p:cNvPicPr preferRelativeResize="0"/>
          <p:nvPr/>
        </p:nvPicPr>
        <p:blipFill rotWithShape="1">
          <a:blip r:embed="rId2">
            <a:alphaModFix/>
          </a:blip>
          <a:srcRect/>
          <a:stretch/>
        </p:blipFill>
        <p:spPr>
          <a:xfrm>
            <a:off x="7320137" y="1767568"/>
            <a:ext cx="5998409" cy="5906125"/>
          </a:xfrm>
          <a:prstGeom prst="rect">
            <a:avLst/>
          </a:prstGeom>
          <a:noFill/>
          <a:ln>
            <a:noFill/>
          </a:ln>
        </p:spPr>
      </p:pic>
      <p:sp>
        <p:nvSpPr>
          <p:cNvPr id="666" name="Google Shape;666;p119"/>
          <p:cNvSpPr/>
          <p:nvPr/>
        </p:nvSpPr>
        <p:spPr>
          <a:xfrm>
            <a:off x="5519937" y="5661248"/>
            <a:ext cx="3192356" cy="3240360"/>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667" name="Google Shape;667;p119"/>
          <p:cNvSpPr txBox="1">
            <a:spLocks noGrp="1"/>
          </p:cNvSpPr>
          <p:nvPr>
            <p:ph type="title"/>
          </p:nvPr>
        </p:nvSpPr>
        <p:spPr>
          <a:xfrm>
            <a:off x="431372" y="1004229"/>
            <a:ext cx="6144683"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8" name="Google Shape;668;p119"/>
          <p:cNvSpPr txBox="1">
            <a:spLocks noGrp="1"/>
          </p:cNvSpPr>
          <p:nvPr>
            <p:ph type="body" idx="1"/>
          </p:nvPr>
        </p:nvSpPr>
        <p:spPr>
          <a:xfrm>
            <a:off x="431372" y="2080286"/>
            <a:ext cx="6144683" cy="3773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69" name="Google Shape;669;p11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70" name="Google Shape;670;p11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with Photo Graphic">
  <p:cSld name="Slide with Photo Graphic">
    <p:spTree>
      <p:nvGrpSpPr>
        <p:cNvPr id="1" name="Shape 671"/>
        <p:cNvGrpSpPr/>
        <p:nvPr/>
      </p:nvGrpSpPr>
      <p:grpSpPr>
        <a:xfrm>
          <a:off x="0" y="0"/>
          <a:ext cx="0" cy="0"/>
          <a:chOff x="0" y="0"/>
          <a:chExt cx="0" cy="0"/>
        </a:xfrm>
      </p:grpSpPr>
      <p:sp>
        <p:nvSpPr>
          <p:cNvPr id="672" name="Google Shape;672;p120"/>
          <p:cNvSpPr/>
          <p:nvPr/>
        </p:nvSpPr>
        <p:spPr>
          <a:xfrm>
            <a:off x="-769872" y="4020377"/>
            <a:ext cx="3229619" cy="3308091"/>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73" name="Google Shape;673;p120"/>
          <p:cNvSpPr/>
          <p:nvPr/>
        </p:nvSpPr>
        <p:spPr>
          <a:xfrm>
            <a:off x="2063552" y="5920928"/>
            <a:ext cx="1468000" cy="1440013"/>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674" name="Google Shape;674;p120"/>
          <p:cNvSpPr txBox="1">
            <a:spLocks noGrp="1"/>
          </p:cNvSpPr>
          <p:nvPr>
            <p:ph type="title"/>
          </p:nvPr>
        </p:nvSpPr>
        <p:spPr>
          <a:xfrm>
            <a:off x="431371" y="1004229"/>
            <a:ext cx="9793088"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5" name="Google Shape;675;p120"/>
          <p:cNvSpPr txBox="1">
            <a:spLocks noGrp="1"/>
          </p:cNvSpPr>
          <p:nvPr>
            <p:ph type="body" idx="1"/>
          </p:nvPr>
        </p:nvSpPr>
        <p:spPr>
          <a:xfrm>
            <a:off x="432298" y="2204867"/>
            <a:ext cx="11328332"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6" name="Google Shape;676;p120"/>
          <p:cNvSpPr txBox="1">
            <a:spLocks noGrp="1"/>
          </p:cNvSpPr>
          <p:nvPr>
            <p:ph type="body" idx="2"/>
          </p:nvPr>
        </p:nvSpPr>
        <p:spPr>
          <a:xfrm>
            <a:off x="3715901" y="4509122"/>
            <a:ext cx="8044729"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7" name="Google Shape;677;p120"/>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78" name="Google Shape;678;p120"/>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Slide with Photo Graphic">
  <p:cSld name="1_Slide with Photo Graphic">
    <p:spTree>
      <p:nvGrpSpPr>
        <p:cNvPr id="1" name="Shape 679"/>
        <p:cNvGrpSpPr/>
        <p:nvPr/>
      </p:nvGrpSpPr>
      <p:grpSpPr>
        <a:xfrm>
          <a:off x="0" y="0"/>
          <a:ext cx="0" cy="0"/>
          <a:chOff x="0" y="0"/>
          <a:chExt cx="0" cy="0"/>
        </a:xfrm>
      </p:grpSpPr>
      <p:sp>
        <p:nvSpPr>
          <p:cNvPr id="680" name="Google Shape;680;p121"/>
          <p:cNvSpPr/>
          <p:nvPr/>
        </p:nvSpPr>
        <p:spPr>
          <a:xfrm>
            <a:off x="9530795" y="4184876"/>
            <a:ext cx="3229619" cy="3308091"/>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81" name="Google Shape;681;p121"/>
          <p:cNvSpPr/>
          <p:nvPr/>
        </p:nvSpPr>
        <p:spPr>
          <a:xfrm>
            <a:off x="8496269" y="6146640"/>
            <a:ext cx="1464163" cy="1440013"/>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682" name="Google Shape;682;p121"/>
          <p:cNvSpPr txBox="1">
            <a:spLocks noGrp="1"/>
          </p:cNvSpPr>
          <p:nvPr>
            <p:ph type="title"/>
          </p:nvPr>
        </p:nvSpPr>
        <p:spPr>
          <a:xfrm>
            <a:off x="431371" y="1004229"/>
            <a:ext cx="9793088"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3" name="Google Shape;683;p121"/>
          <p:cNvSpPr txBox="1">
            <a:spLocks noGrp="1"/>
          </p:cNvSpPr>
          <p:nvPr>
            <p:ph type="body" idx="1"/>
          </p:nvPr>
        </p:nvSpPr>
        <p:spPr>
          <a:xfrm>
            <a:off x="431372" y="4214986"/>
            <a:ext cx="8064896"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4" name="Google Shape;684;p121"/>
          <p:cNvSpPr txBox="1">
            <a:spLocks noGrp="1"/>
          </p:cNvSpPr>
          <p:nvPr>
            <p:ph type="body" idx="2"/>
          </p:nvPr>
        </p:nvSpPr>
        <p:spPr>
          <a:xfrm>
            <a:off x="432298" y="2204867"/>
            <a:ext cx="11328332"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5" name="Google Shape;685;p12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86" name="Google Shape;686;p12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cluding Slide style">
  <p:cSld name="Concluding Slide style">
    <p:spTree>
      <p:nvGrpSpPr>
        <p:cNvPr id="1" name="Shape 687"/>
        <p:cNvGrpSpPr/>
        <p:nvPr/>
      </p:nvGrpSpPr>
      <p:grpSpPr>
        <a:xfrm>
          <a:off x="0" y="0"/>
          <a:ext cx="0" cy="0"/>
          <a:chOff x="0" y="0"/>
          <a:chExt cx="0" cy="0"/>
        </a:xfrm>
      </p:grpSpPr>
      <p:sp>
        <p:nvSpPr>
          <p:cNvPr id="688" name="Google Shape;688;p122"/>
          <p:cNvSpPr/>
          <p:nvPr/>
        </p:nvSpPr>
        <p:spPr>
          <a:xfrm>
            <a:off x="9075718" y="3752817"/>
            <a:ext cx="3642303" cy="3730801"/>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89" name="Google Shape;689;p122"/>
          <p:cNvSpPr/>
          <p:nvPr/>
        </p:nvSpPr>
        <p:spPr>
          <a:xfrm>
            <a:off x="11382543" y="2546712"/>
            <a:ext cx="1842251" cy="176457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690" name="Google Shape;690;p122"/>
          <p:cNvSpPr txBox="1">
            <a:spLocks noGrp="1"/>
          </p:cNvSpPr>
          <p:nvPr>
            <p:ph type="title"/>
          </p:nvPr>
        </p:nvSpPr>
        <p:spPr>
          <a:xfrm>
            <a:off x="431371" y="1004229"/>
            <a:ext cx="9793088"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1" name="Google Shape;691;p122"/>
          <p:cNvSpPr txBox="1">
            <a:spLocks noGrp="1"/>
          </p:cNvSpPr>
          <p:nvPr>
            <p:ph type="body" idx="1"/>
          </p:nvPr>
        </p:nvSpPr>
        <p:spPr>
          <a:xfrm>
            <a:off x="431371" y="4228690"/>
            <a:ext cx="8064896"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2" name="Google Shape;692;p122"/>
          <p:cNvSpPr txBox="1">
            <a:spLocks noGrp="1"/>
          </p:cNvSpPr>
          <p:nvPr>
            <p:ph type="body" idx="2"/>
          </p:nvPr>
        </p:nvSpPr>
        <p:spPr>
          <a:xfrm>
            <a:off x="432298" y="2204867"/>
            <a:ext cx="11328332"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3" name="Google Shape;693;p12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694" name="Google Shape;694;p12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oncluding Slide style">
  <p:cSld name="1_Concluding Slide style">
    <p:spTree>
      <p:nvGrpSpPr>
        <p:cNvPr id="1" name="Shape 695"/>
        <p:cNvGrpSpPr/>
        <p:nvPr/>
      </p:nvGrpSpPr>
      <p:grpSpPr>
        <a:xfrm>
          <a:off x="0" y="0"/>
          <a:ext cx="0" cy="0"/>
          <a:chOff x="0" y="0"/>
          <a:chExt cx="0" cy="0"/>
        </a:xfrm>
      </p:grpSpPr>
      <p:pic>
        <p:nvPicPr>
          <p:cNvPr id="696" name="Google Shape;696;p123"/>
          <p:cNvPicPr preferRelativeResize="0"/>
          <p:nvPr/>
        </p:nvPicPr>
        <p:blipFill rotWithShape="1">
          <a:blip r:embed="rId2">
            <a:alphaModFix/>
          </a:blip>
          <a:srcRect/>
          <a:stretch/>
        </p:blipFill>
        <p:spPr>
          <a:xfrm>
            <a:off x="-688832" y="3786436"/>
            <a:ext cx="3816424" cy="3748099"/>
          </a:xfrm>
          <a:prstGeom prst="rect">
            <a:avLst/>
          </a:prstGeom>
          <a:noFill/>
          <a:ln>
            <a:noFill/>
          </a:ln>
        </p:spPr>
      </p:pic>
      <p:sp>
        <p:nvSpPr>
          <p:cNvPr id="697" name="Google Shape;697;p123"/>
          <p:cNvSpPr/>
          <p:nvPr/>
        </p:nvSpPr>
        <p:spPr>
          <a:xfrm>
            <a:off x="2639616" y="5754824"/>
            <a:ext cx="1800200" cy="1764576"/>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698" name="Google Shape;698;p123"/>
          <p:cNvSpPr txBox="1">
            <a:spLocks noGrp="1"/>
          </p:cNvSpPr>
          <p:nvPr>
            <p:ph type="title"/>
          </p:nvPr>
        </p:nvSpPr>
        <p:spPr>
          <a:xfrm>
            <a:off x="431371" y="1004229"/>
            <a:ext cx="9793088"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123"/>
          <p:cNvSpPr txBox="1">
            <a:spLocks noGrp="1"/>
          </p:cNvSpPr>
          <p:nvPr>
            <p:ph type="body" idx="1"/>
          </p:nvPr>
        </p:nvSpPr>
        <p:spPr>
          <a:xfrm>
            <a:off x="432298" y="2204867"/>
            <a:ext cx="11328332" cy="1734295"/>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0" name="Google Shape;700;p123"/>
          <p:cNvSpPr txBox="1">
            <a:spLocks noGrp="1"/>
          </p:cNvSpPr>
          <p:nvPr>
            <p:ph type="body" idx="2"/>
          </p:nvPr>
        </p:nvSpPr>
        <p:spPr>
          <a:xfrm>
            <a:off x="4175789" y="4509120"/>
            <a:ext cx="7584841" cy="2088232"/>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1" name="Google Shape;701;p12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02" name="Google Shape;702;p12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HS NSS Chapter Slide 3">
  <p:cSld name="NHS NSS Chapter Slide 3">
    <p:spTree>
      <p:nvGrpSpPr>
        <p:cNvPr id="1" name="Shape 703"/>
        <p:cNvGrpSpPr/>
        <p:nvPr/>
      </p:nvGrpSpPr>
      <p:grpSpPr>
        <a:xfrm>
          <a:off x="0" y="0"/>
          <a:ext cx="0" cy="0"/>
          <a:chOff x="0" y="0"/>
          <a:chExt cx="0" cy="0"/>
        </a:xfrm>
      </p:grpSpPr>
      <p:sp>
        <p:nvSpPr>
          <p:cNvPr id="704" name="Google Shape;704;p124"/>
          <p:cNvSpPr/>
          <p:nvPr/>
        </p:nvSpPr>
        <p:spPr>
          <a:xfrm>
            <a:off x="7176121" y="1844824"/>
            <a:ext cx="6592183" cy="655272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124"/>
          <p:cNvSpPr/>
          <p:nvPr/>
        </p:nvSpPr>
        <p:spPr>
          <a:xfrm>
            <a:off x="5170090" y="5661248"/>
            <a:ext cx="2582095" cy="2566640"/>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chemeClr val="lt1"/>
              </a:solidFill>
              <a:latin typeface="Helvetica Neue"/>
              <a:ea typeface="Helvetica Neue"/>
              <a:cs typeface="Helvetica Neue"/>
              <a:sym typeface="Helvetica Neue"/>
            </a:endParaRPr>
          </a:p>
        </p:txBody>
      </p:sp>
      <p:sp>
        <p:nvSpPr>
          <p:cNvPr id="706" name="Google Shape;706;p124"/>
          <p:cNvSpPr txBox="1">
            <a:spLocks noGrp="1"/>
          </p:cNvSpPr>
          <p:nvPr>
            <p:ph type="title"/>
          </p:nvPr>
        </p:nvSpPr>
        <p:spPr>
          <a:xfrm>
            <a:off x="431371" y="1004229"/>
            <a:ext cx="7776864"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7" name="Google Shape;707;p124"/>
          <p:cNvSpPr txBox="1">
            <a:spLocks noGrp="1"/>
          </p:cNvSpPr>
          <p:nvPr>
            <p:ph type="body" idx="1"/>
          </p:nvPr>
        </p:nvSpPr>
        <p:spPr>
          <a:xfrm>
            <a:off x="431372" y="2080285"/>
            <a:ext cx="6144683" cy="4445059"/>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8" name="Google Shape;708;p12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09" name="Google Shape;709;p12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NHS NSS Chapter Slide 3">
  <p:cSld name="1_NHS NSS Chapter Slide 3">
    <p:spTree>
      <p:nvGrpSpPr>
        <p:cNvPr id="1" name="Shape 710"/>
        <p:cNvGrpSpPr/>
        <p:nvPr/>
      </p:nvGrpSpPr>
      <p:grpSpPr>
        <a:xfrm>
          <a:off x="0" y="0"/>
          <a:ext cx="0" cy="0"/>
          <a:chOff x="0" y="0"/>
          <a:chExt cx="0" cy="0"/>
        </a:xfrm>
      </p:grpSpPr>
      <p:pic>
        <p:nvPicPr>
          <p:cNvPr id="711" name="Google Shape;711;p125"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1847528" y="-27384"/>
            <a:ext cx="10344472" cy="6885384"/>
          </a:xfrm>
          <a:prstGeom prst="rect">
            <a:avLst/>
          </a:prstGeom>
          <a:noFill/>
          <a:ln>
            <a:noFill/>
          </a:ln>
        </p:spPr>
      </p:pic>
      <p:sp>
        <p:nvSpPr>
          <p:cNvPr id="712" name="Google Shape;712;p125"/>
          <p:cNvSpPr txBox="1">
            <a:spLocks noGrp="1"/>
          </p:cNvSpPr>
          <p:nvPr>
            <p:ph type="title"/>
          </p:nvPr>
        </p:nvSpPr>
        <p:spPr>
          <a:xfrm>
            <a:off x="431371" y="1004229"/>
            <a:ext cx="7776864"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3" name="Google Shape;713;p125"/>
          <p:cNvSpPr txBox="1">
            <a:spLocks noGrp="1"/>
          </p:cNvSpPr>
          <p:nvPr>
            <p:ph type="body" idx="1"/>
          </p:nvPr>
        </p:nvSpPr>
        <p:spPr>
          <a:xfrm>
            <a:off x="431372" y="2080285"/>
            <a:ext cx="6144683" cy="4445059"/>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4" name="Google Shape;714;p12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15" name="Google Shape;715;p12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716" name="Google Shape;716;p125" descr="Logo&#10;&#10;Description automatically generated"/>
          <p:cNvPicPr preferRelativeResize="0"/>
          <p:nvPr/>
        </p:nvPicPr>
        <p:blipFill rotWithShape="1">
          <a:blip r:embed="rId3">
            <a:alphaModFix/>
          </a:blip>
          <a:srcRect/>
          <a:stretch/>
        </p:blipFill>
        <p:spPr>
          <a:xfrm>
            <a:off x="10704513" y="324701"/>
            <a:ext cx="1137356" cy="11600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ide with graphic">
  <p:cSld name="Slide with graphic">
    <p:spTree>
      <p:nvGrpSpPr>
        <p:cNvPr id="1" name="Shape 717"/>
        <p:cNvGrpSpPr/>
        <p:nvPr/>
      </p:nvGrpSpPr>
      <p:grpSpPr>
        <a:xfrm>
          <a:off x="0" y="0"/>
          <a:ext cx="0" cy="0"/>
          <a:chOff x="0" y="0"/>
          <a:chExt cx="0" cy="0"/>
        </a:xfrm>
      </p:grpSpPr>
      <p:sp>
        <p:nvSpPr>
          <p:cNvPr id="718" name="Google Shape;718;p126"/>
          <p:cNvSpPr/>
          <p:nvPr/>
        </p:nvSpPr>
        <p:spPr>
          <a:xfrm>
            <a:off x="7551013" y="3108717"/>
            <a:ext cx="4640988" cy="4464496"/>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19" name="Google Shape;719;p126"/>
          <p:cNvSpPr/>
          <p:nvPr/>
        </p:nvSpPr>
        <p:spPr>
          <a:xfrm>
            <a:off x="10989153" y="2238924"/>
            <a:ext cx="1875600" cy="1804088"/>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720" name="Google Shape;720;p126"/>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1" name="Google Shape;721;p126"/>
          <p:cNvSpPr txBox="1">
            <a:spLocks noGrp="1"/>
          </p:cNvSpPr>
          <p:nvPr>
            <p:ph type="body" idx="1"/>
          </p:nvPr>
        </p:nvSpPr>
        <p:spPr>
          <a:xfrm>
            <a:off x="431372" y="2080284"/>
            <a:ext cx="6888765" cy="4464496"/>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2" name="Google Shape;722;p12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23" name="Google Shape;723;p12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lide bottom graphic">
  <p:cSld name="Slide bottom graphic">
    <p:spTree>
      <p:nvGrpSpPr>
        <p:cNvPr id="1" name="Shape 724"/>
        <p:cNvGrpSpPr/>
        <p:nvPr/>
      </p:nvGrpSpPr>
      <p:grpSpPr>
        <a:xfrm>
          <a:off x="0" y="0"/>
          <a:ext cx="0" cy="0"/>
          <a:chOff x="0" y="0"/>
          <a:chExt cx="0" cy="0"/>
        </a:xfrm>
      </p:grpSpPr>
      <p:sp>
        <p:nvSpPr>
          <p:cNvPr id="725" name="Google Shape;725;p127"/>
          <p:cNvSpPr/>
          <p:nvPr/>
        </p:nvSpPr>
        <p:spPr>
          <a:xfrm>
            <a:off x="-312712" y="5445225"/>
            <a:ext cx="2080587" cy="2035355"/>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6" name="Google Shape;726;p127"/>
          <p:cNvSpPr/>
          <p:nvPr/>
        </p:nvSpPr>
        <p:spPr>
          <a:xfrm>
            <a:off x="1631505" y="6237312"/>
            <a:ext cx="1104123" cy="1080120"/>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7" name="Google Shape;727;p127"/>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127"/>
          <p:cNvSpPr txBox="1">
            <a:spLocks noGrp="1"/>
          </p:cNvSpPr>
          <p:nvPr>
            <p:ph type="body" idx="1"/>
          </p:nvPr>
        </p:nvSpPr>
        <p:spPr>
          <a:xfrm>
            <a:off x="432298" y="2204865"/>
            <a:ext cx="11328332" cy="3342448"/>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9" name="Google Shape;729;p12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30" name="Google Shape;730;p12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1"/>
        <p:cNvGrpSpPr/>
        <p:nvPr/>
      </p:nvGrpSpPr>
      <p:grpSpPr>
        <a:xfrm>
          <a:off x="0" y="0"/>
          <a:ext cx="0" cy="0"/>
          <a:chOff x="0" y="0"/>
          <a:chExt cx="0" cy="0"/>
        </a:xfrm>
      </p:grpSpPr>
      <p:sp>
        <p:nvSpPr>
          <p:cNvPr id="732" name="Google Shape;732;p128"/>
          <p:cNvSpPr/>
          <p:nvPr/>
        </p:nvSpPr>
        <p:spPr>
          <a:xfrm>
            <a:off x="10224461" y="4992196"/>
            <a:ext cx="2713807" cy="2590475"/>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33" name="Google Shape;733;p128"/>
          <p:cNvSpPr/>
          <p:nvPr/>
        </p:nvSpPr>
        <p:spPr>
          <a:xfrm>
            <a:off x="11280576" y="3789041"/>
            <a:ext cx="1408101" cy="1344108"/>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4" name="Google Shape;734;p128"/>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128"/>
          <p:cNvSpPr txBox="1">
            <a:spLocks noGrp="1"/>
          </p:cNvSpPr>
          <p:nvPr>
            <p:ph type="body" idx="1"/>
          </p:nvPr>
        </p:nvSpPr>
        <p:spPr>
          <a:xfrm>
            <a:off x="432298" y="2204867"/>
            <a:ext cx="11328332"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6" name="Google Shape;736;p12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37" name="Google Shape;737;p12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lide right side circle">
  <p:cSld name="Slide right side circle">
    <p:spTree>
      <p:nvGrpSpPr>
        <p:cNvPr id="1" name="Shape 738"/>
        <p:cNvGrpSpPr/>
        <p:nvPr/>
      </p:nvGrpSpPr>
      <p:grpSpPr>
        <a:xfrm>
          <a:off x="0" y="0"/>
          <a:ext cx="0" cy="0"/>
          <a:chOff x="0" y="0"/>
          <a:chExt cx="0" cy="0"/>
        </a:xfrm>
      </p:grpSpPr>
      <p:sp>
        <p:nvSpPr>
          <p:cNvPr id="739" name="Google Shape;739;p129"/>
          <p:cNvSpPr/>
          <p:nvPr/>
        </p:nvSpPr>
        <p:spPr>
          <a:xfrm>
            <a:off x="9456375" y="4077072"/>
            <a:ext cx="3696411" cy="360040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40" name="Google Shape;740;p129"/>
          <p:cNvSpPr/>
          <p:nvPr/>
        </p:nvSpPr>
        <p:spPr>
          <a:xfrm>
            <a:off x="8328249" y="6021288"/>
            <a:ext cx="1404751" cy="1368123"/>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lt1"/>
              </a:solidFill>
              <a:latin typeface="Arial"/>
              <a:ea typeface="Arial"/>
              <a:cs typeface="Arial"/>
              <a:sym typeface="Arial"/>
            </a:endParaRPr>
          </a:p>
        </p:txBody>
      </p:sp>
      <p:sp>
        <p:nvSpPr>
          <p:cNvPr id="741" name="Google Shape;741;p129"/>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2" name="Google Shape;742;p129"/>
          <p:cNvSpPr txBox="1">
            <a:spLocks noGrp="1"/>
          </p:cNvSpPr>
          <p:nvPr>
            <p:ph type="body" idx="1"/>
          </p:nvPr>
        </p:nvSpPr>
        <p:spPr>
          <a:xfrm>
            <a:off x="432298" y="2204867"/>
            <a:ext cx="11424343" cy="43924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accent2"/>
              </a:buClr>
              <a:buSzPts val="2400"/>
              <a:buFont typeface="Arial"/>
              <a:buNone/>
              <a:defRPr sz="2400" b="1">
                <a:solidFill>
                  <a:schemeClr val="accent2"/>
                </a:solidFill>
              </a:defRPr>
            </a:lvl1pPr>
            <a:lvl2pPr marL="914400" lvl="1" indent="-381000" algn="l">
              <a:spcBef>
                <a:spcPts val="480"/>
              </a:spcBef>
              <a:spcAft>
                <a:spcPts val="0"/>
              </a:spcAft>
              <a:buClr>
                <a:srgbClr val="0096DC"/>
              </a:buClr>
              <a:buSzPts val="2400"/>
              <a:buFont typeface="Arial"/>
              <a:buChar char="•"/>
              <a:defRPr sz="2400">
                <a:solidFill>
                  <a:srgbClr val="3F3F3F"/>
                </a:solidFill>
              </a:defRPr>
            </a:lvl2pPr>
            <a:lvl3pPr marL="1371600" lvl="2" indent="-355600" algn="l">
              <a:spcBef>
                <a:spcPts val="400"/>
              </a:spcBef>
              <a:spcAft>
                <a:spcPts val="0"/>
              </a:spcAft>
              <a:buClr>
                <a:schemeClr val="accent1"/>
              </a:buClr>
              <a:buSzPts val="2000"/>
              <a:buFont typeface="Arial"/>
              <a:buChar char="̶"/>
              <a:defRPr sz="2000">
                <a:solidFill>
                  <a:srgbClr val="3F3F3F"/>
                </a:solidFill>
              </a:defRPr>
            </a:lvl3pPr>
            <a:lvl4pPr marL="1828800" lvl="3" indent="-342900" algn="l">
              <a:spcBef>
                <a:spcPts val="360"/>
              </a:spcBef>
              <a:spcAft>
                <a:spcPts val="0"/>
              </a:spcAft>
              <a:buClr>
                <a:schemeClr val="accent3"/>
              </a:buClr>
              <a:buSzPts val="1800"/>
              <a:buFont typeface="Courier New"/>
              <a:buChar char="o"/>
              <a:defRPr sz="1800">
                <a:solidFill>
                  <a:srgbClr val="3F3F3F"/>
                </a:solidFill>
              </a:defRPr>
            </a:lvl4pPr>
            <a:lvl5pPr marL="2286000" lvl="4" indent="-330200" algn="l">
              <a:spcBef>
                <a:spcPts val="320"/>
              </a:spcBef>
              <a:spcAft>
                <a:spcPts val="0"/>
              </a:spcAft>
              <a:buClr>
                <a:schemeClr val="accent2"/>
              </a:buClr>
              <a:buSzPts val="1600"/>
              <a:buFont typeface="Noto Sans Symbols"/>
              <a:buChar char="⮚"/>
              <a:defRPr sz="1600">
                <a:solidFill>
                  <a:srgbClr val="3F3F3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3" name="Google Shape;743;p12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44" name="Google Shape;744;p12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45"/>
        <p:cNvGrpSpPr/>
        <p:nvPr/>
      </p:nvGrpSpPr>
      <p:grpSpPr>
        <a:xfrm>
          <a:off x="0" y="0"/>
          <a:ext cx="0" cy="0"/>
          <a:chOff x="0" y="0"/>
          <a:chExt cx="0" cy="0"/>
        </a:xfrm>
      </p:grpSpPr>
      <p:sp>
        <p:nvSpPr>
          <p:cNvPr id="746" name="Google Shape;746;p130"/>
          <p:cNvSpPr/>
          <p:nvPr/>
        </p:nvSpPr>
        <p:spPr>
          <a:xfrm>
            <a:off x="4583833" y="2263649"/>
            <a:ext cx="78863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b="1">
                <a:solidFill>
                  <a:schemeClr val="accent3"/>
                </a:solidFill>
                <a:latin typeface="Arial"/>
                <a:ea typeface="Arial"/>
                <a:cs typeface="Arial"/>
                <a:sym typeface="Arial"/>
              </a:rPr>
              <a:t>“</a:t>
            </a:r>
            <a:endParaRPr sz="9600">
              <a:solidFill>
                <a:schemeClr val="accent3"/>
              </a:solidFill>
              <a:latin typeface="Arial"/>
              <a:ea typeface="Arial"/>
              <a:cs typeface="Arial"/>
              <a:sym typeface="Arial"/>
            </a:endParaRPr>
          </a:p>
        </p:txBody>
      </p:sp>
      <p:sp>
        <p:nvSpPr>
          <p:cNvPr id="747" name="Google Shape;747;p130"/>
          <p:cNvSpPr/>
          <p:nvPr/>
        </p:nvSpPr>
        <p:spPr>
          <a:xfrm>
            <a:off x="2966469" y="764704"/>
            <a:ext cx="8170091" cy="7918213"/>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B0F0"/>
              </a:solidFill>
              <a:latin typeface="Arial"/>
              <a:ea typeface="Arial"/>
              <a:cs typeface="Arial"/>
              <a:sym typeface="Arial"/>
            </a:endParaRPr>
          </a:p>
        </p:txBody>
      </p:sp>
      <p:sp>
        <p:nvSpPr>
          <p:cNvPr id="748" name="Google Shape;748;p130"/>
          <p:cNvSpPr/>
          <p:nvPr/>
        </p:nvSpPr>
        <p:spPr>
          <a:xfrm>
            <a:off x="1029688" y="1196753"/>
            <a:ext cx="2656861" cy="2603899"/>
          </a:xfrm>
          <a:prstGeom prst="ellipse">
            <a:avLst/>
          </a:prstGeom>
          <a:solidFill>
            <a:schemeClr val="accent3">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Arial"/>
              <a:ea typeface="Arial"/>
              <a:cs typeface="Arial"/>
              <a:sym typeface="Arial"/>
            </a:endParaRPr>
          </a:p>
        </p:txBody>
      </p:sp>
      <p:sp>
        <p:nvSpPr>
          <p:cNvPr id="749" name="Google Shape;749;p130"/>
          <p:cNvSpPr txBox="1">
            <a:spLocks noGrp="1"/>
          </p:cNvSpPr>
          <p:nvPr>
            <p:ph type="body" idx="1"/>
          </p:nvPr>
        </p:nvSpPr>
        <p:spPr>
          <a:xfrm>
            <a:off x="5277205" y="3026167"/>
            <a:ext cx="4392488" cy="2441084"/>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accent1"/>
              </a:buClr>
              <a:buSzPts val="2400"/>
              <a:buFont typeface="Arial"/>
              <a:buNone/>
              <a:defRPr sz="2400" b="1">
                <a:solidFill>
                  <a:schemeClr val="accent1"/>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0" name="Google Shape;750;p130"/>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51" name="Google Shape;751;p130"/>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hree circle connections">
  <p:cSld name="3_Three circle connections">
    <p:spTree>
      <p:nvGrpSpPr>
        <p:cNvPr id="1" name="Shape 752"/>
        <p:cNvGrpSpPr/>
        <p:nvPr/>
      </p:nvGrpSpPr>
      <p:grpSpPr>
        <a:xfrm>
          <a:off x="0" y="0"/>
          <a:ext cx="0" cy="0"/>
          <a:chOff x="0" y="0"/>
          <a:chExt cx="0" cy="0"/>
        </a:xfrm>
      </p:grpSpPr>
      <p:grpSp>
        <p:nvGrpSpPr>
          <p:cNvPr id="753" name="Google Shape;753;p131"/>
          <p:cNvGrpSpPr/>
          <p:nvPr/>
        </p:nvGrpSpPr>
        <p:grpSpPr>
          <a:xfrm>
            <a:off x="-1974093" y="2420889"/>
            <a:ext cx="16140185" cy="3809236"/>
            <a:chOff x="-1116632" y="2636912"/>
            <a:chExt cx="8821489" cy="2099002"/>
          </a:xfrm>
        </p:grpSpPr>
        <p:cxnSp>
          <p:nvCxnSpPr>
            <p:cNvPr id="754" name="Google Shape;754;p131"/>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755" name="Google Shape;755;p131"/>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6" name="Google Shape;756;p131"/>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7" name="Google Shape;757;p131"/>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8" name="Google Shape;758;p131"/>
            <p:cNvSpPr/>
            <p:nvPr/>
          </p:nvSpPr>
          <p:spPr>
            <a:xfrm>
              <a:off x="-31152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59" name="Google Shape;759;p131"/>
            <p:cNvSpPr/>
            <p:nvPr/>
          </p:nvSpPr>
          <p:spPr>
            <a:xfrm>
              <a:off x="2241771" y="2636912"/>
              <a:ext cx="2099002" cy="2099002"/>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60" name="Google Shape;760;p131"/>
            <p:cNvSpPr/>
            <p:nvPr/>
          </p:nvSpPr>
          <p:spPr>
            <a:xfrm>
              <a:off x="4830539"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761" name="Google Shape;761;p131"/>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2" name="Google Shape;762;p131"/>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3" name="Google Shape;763;p131"/>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4" name="Google Shape;764;p131"/>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5" name="Google Shape;765;p13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66" name="Google Shape;766;p13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_Three circle connections">
  <p:cSld name="6_Three circle connections">
    <p:spTree>
      <p:nvGrpSpPr>
        <p:cNvPr id="1" name="Shape 767"/>
        <p:cNvGrpSpPr/>
        <p:nvPr/>
      </p:nvGrpSpPr>
      <p:grpSpPr>
        <a:xfrm>
          <a:off x="0" y="0"/>
          <a:ext cx="0" cy="0"/>
          <a:chOff x="0" y="0"/>
          <a:chExt cx="0" cy="0"/>
        </a:xfrm>
      </p:grpSpPr>
      <p:grpSp>
        <p:nvGrpSpPr>
          <p:cNvPr id="768" name="Google Shape;768;p132"/>
          <p:cNvGrpSpPr/>
          <p:nvPr/>
        </p:nvGrpSpPr>
        <p:grpSpPr>
          <a:xfrm>
            <a:off x="-1974093" y="2420889"/>
            <a:ext cx="16140185" cy="3809236"/>
            <a:chOff x="-1116632" y="2636912"/>
            <a:chExt cx="8821489" cy="2099002"/>
          </a:xfrm>
        </p:grpSpPr>
        <p:cxnSp>
          <p:nvCxnSpPr>
            <p:cNvPr id="769" name="Google Shape;769;p132"/>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770" name="Google Shape;770;p132"/>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1" name="Google Shape;771;p132"/>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2" name="Google Shape;772;p132"/>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3" name="Google Shape;773;p132"/>
            <p:cNvSpPr/>
            <p:nvPr/>
          </p:nvSpPr>
          <p:spPr>
            <a:xfrm>
              <a:off x="-31152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74" name="Google Shape;774;p132"/>
            <p:cNvSpPr/>
            <p:nvPr/>
          </p:nvSpPr>
          <p:spPr>
            <a:xfrm>
              <a:off x="2241771"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75" name="Google Shape;775;p132"/>
            <p:cNvSpPr/>
            <p:nvPr/>
          </p:nvSpPr>
          <p:spPr>
            <a:xfrm>
              <a:off x="4830539"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776" name="Google Shape;776;p132"/>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132"/>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8" name="Google Shape;778;p132"/>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9" name="Google Shape;779;p132"/>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0" name="Google Shape;780;p13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81" name="Google Shape;781;p13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_Three circle connections">
  <p:cSld name="7_Three circle connections">
    <p:spTree>
      <p:nvGrpSpPr>
        <p:cNvPr id="1" name="Shape 782"/>
        <p:cNvGrpSpPr/>
        <p:nvPr/>
      </p:nvGrpSpPr>
      <p:grpSpPr>
        <a:xfrm>
          <a:off x="0" y="0"/>
          <a:ext cx="0" cy="0"/>
          <a:chOff x="0" y="0"/>
          <a:chExt cx="0" cy="0"/>
        </a:xfrm>
      </p:grpSpPr>
      <p:grpSp>
        <p:nvGrpSpPr>
          <p:cNvPr id="783" name="Google Shape;783;p133"/>
          <p:cNvGrpSpPr/>
          <p:nvPr/>
        </p:nvGrpSpPr>
        <p:grpSpPr>
          <a:xfrm>
            <a:off x="-1974093" y="2420889"/>
            <a:ext cx="16140185" cy="3809236"/>
            <a:chOff x="-1116632" y="2636912"/>
            <a:chExt cx="8821489" cy="2099002"/>
          </a:xfrm>
        </p:grpSpPr>
        <p:cxnSp>
          <p:nvCxnSpPr>
            <p:cNvPr id="784" name="Google Shape;784;p133"/>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785" name="Google Shape;785;p133"/>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6" name="Google Shape;786;p133"/>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7" name="Google Shape;787;p133"/>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133"/>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9" name="Google Shape;789;p133"/>
            <p:cNvSpPr/>
            <p:nvPr/>
          </p:nvSpPr>
          <p:spPr>
            <a:xfrm>
              <a:off x="224177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90" name="Google Shape;790;p133"/>
            <p:cNvSpPr/>
            <p:nvPr/>
          </p:nvSpPr>
          <p:spPr>
            <a:xfrm>
              <a:off x="4830539"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791" name="Google Shape;791;p133"/>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133"/>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3" name="Google Shape;793;p133"/>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4" name="Google Shape;794;p133"/>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5" name="Google Shape;795;p13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796" name="Google Shape;796;p13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_Three circle connections">
  <p:cSld name="8_Three circle connections">
    <p:spTree>
      <p:nvGrpSpPr>
        <p:cNvPr id="1" name="Shape 797"/>
        <p:cNvGrpSpPr/>
        <p:nvPr/>
      </p:nvGrpSpPr>
      <p:grpSpPr>
        <a:xfrm>
          <a:off x="0" y="0"/>
          <a:ext cx="0" cy="0"/>
          <a:chOff x="0" y="0"/>
          <a:chExt cx="0" cy="0"/>
        </a:xfrm>
      </p:grpSpPr>
      <p:grpSp>
        <p:nvGrpSpPr>
          <p:cNvPr id="798" name="Google Shape;798;p134"/>
          <p:cNvGrpSpPr/>
          <p:nvPr/>
        </p:nvGrpSpPr>
        <p:grpSpPr>
          <a:xfrm>
            <a:off x="-1974093" y="2420889"/>
            <a:ext cx="16140185" cy="3809236"/>
            <a:chOff x="-1116632" y="2636912"/>
            <a:chExt cx="8821489" cy="2099002"/>
          </a:xfrm>
        </p:grpSpPr>
        <p:cxnSp>
          <p:nvCxnSpPr>
            <p:cNvPr id="799" name="Google Shape;799;p134"/>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800" name="Google Shape;800;p134"/>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1" name="Google Shape;801;p134"/>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2" name="Google Shape;802;p134"/>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3" name="Google Shape;803;p134"/>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04" name="Google Shape;804;p134"/>
            <p:cNvSpPr/>
            <p:nvPr/>
          </p:nvSpPr>
          <p:spPr>
            <a:xfrm>
              <a:off x="224177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05" name="Google Shape;805;p134"/>
            <p:cNvSpPr/>
            <p:nvPr/>
          </p:nvSpPr>
          <p:spPr>
            <a:xfrm>
              <a:off x="4830539"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06" name="Google Shape;806;p134"/>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134"/>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8" name="Google Shape;808;p134"/>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9" name="Google Shape;809;p134"/>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0" name="Google Shape;810;p13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11" name="Google Shape;811;p13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9_Three circle connections">
  <p:cSld name="9_Three circle connections">
    <p:spTree>
      <p:nvGrpSpPr>
        <p:cNvPr id="1" name="Shape 812"/>
        <p:cNvGrpSpPr/>
        <p:nvPr/>
      </p:nvGrpSpPr>
      <p:grpSpPr>
        <a:xfrm>
          <a:off x="0" y="0"/>
          <a:ext cx="0" cy="0"/>
          <a:chOff x="0" y="0"/>
          <a:chExt cx="0" cy="0"/>
        </a:xfrm>
      </p:grpSpPr>
      <p:grpSp>
        <p:nvGrpSpPr>
          <p:cNvPr id="813" name="Google Shape;813;p135"/>
          <p:cNvGrpSpPr/>
          <p:nvPr/>
        </p:nvGrpSpPr>
        <p:grpSpPr>
          <a:xfrm>
            <a:off x="-1974093" y="2420889"/>
            <a:ext cx="16140185" cy="3809236"/>
            <a:chOff x="-1116632" y="2636912"/>
            <a:chExt cx="8821489" cy="2099002"/>
          </a:xfrm>
        </p:grpSpPr>
        <p:cxnSp>
          <p:nvCxnSpPr>
            <p:cNvPr id="814" name="Google Shape;814;p135"/>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815" name="Google Shape;815;p135"/>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6" name="Google Shape;816;p135"/>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7" name="Google Shape;817;p135"/>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8" name="Google Shape;818;p135"/>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19" name="Google Shape;819;p135"/>
            <p:cNvSpPr/>
            <p:nvPr/>
          </p:nvSpPr>
          <p:spPr>
            <a:xfrm>
              <a:off x="224177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20" name="Google Shape;820;p135"/>
            <p:cNvSpPr/>
            <p:nvPr/>
          </p:nvSpPr>
          <p:spPr>
            <a:xfrm>
              <a:off x="4830539"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21" name="Google Shape;821;p135"/>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2" name="Google Shape;822;p135"/>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3" name="Google Shape;823;p135"/>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4" name="Google Shape;824;p135"/>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5" name="Google Shape;825;p13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26" name="Google Shape;826;p13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6"/>
          <p:cNvSpPr>
            <a:spLocks noGrp="1"/>
          </p:cNvSpPr>
          <p:nvPr>
            <p:ph type="pic" idx="2"/>
          </p:nvPr>
        </p:nvSpPr>
        <p:spPr>
          <a:xfrm>
            <a:off x="5183188" y="987425"/>
            <a:ext cx="6172200" cy="4873625"/>
          </a:xfrm>
          <a:prstGeom prst="rect">
            <a:avLst/>
          </a:prstGeom>
          <a:noFill/>
          <a:ln>
            <a:noFill/>
          </a:ln>
        </p:spPr>
      </p:sp>
      <p:sp>
        <p:nvSpPr>
          <p:cNvPr id="68" name="Google Shape;68;p9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0_Three circle connections">
  <p:cSld name="10_Three circle connections">
    <p:spTree>
      <p:nvGrpSpPr>
        <p:cNvPr id="1" name="Shape 827"/>
        <p:cNvGrpSpPr/>
        <p:nvPr/>
      </p:nvGrpSpPr>
      <p:grpSpPr>
        <a:xfrm>
          <a:off x="0" y="0"/>
          <a:ext cx="0" cy="0"/>
          <a:chOff x="0" y="0"/>
          <a:chExt cx="0" cy="0"/>
        </a:xfrm>
      </p:grpSpPr>
      <p:grpSp>
        <p:nvGrpSpPr>
          <p:cNvPr id="828" name="Google Shape;828;p136"/>
          <p:cNvGrpSpPr/>
          <p:nvPr/>
        </p:nvGrpSpPr>
        <p:grpSpPr>
          <a:xfrm>
            <a:off x="-1974093" y="2420889"/>
            <a:ext cx="16140185" cy="3809236"/>
            <a:chOff x="-1116632" y="2636912"/>
            <a:chExt cx="8821489" cy="2099002"/>
          </a:xfrm>
        </p:grpSpPr>
        <p:cxnSp>
          <p:nvCxnSpPr>
            <p:cNvPr id="829" name="Google Shape;829;p136"/>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830" name="Google Shape;830;p136"/>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136"/>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2" name="Google Shape;832;p136"/>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3" name="Google Shape;833;p136"/>
            <p:cNvSpPr/>
            <p:nvPr/>
          </p:nvSpPr>
          <p:spPr>
            <a:xfrm>
              <a:off x="-311521"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34" name="Google Shape;834;p136"/>
            <p:cNvSpPr/>
            <p:nvPr/>
          </p:nvSpPr>
          <p:spPr>
            <a:xfrm>
              <a:off x="224177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35" name="Google Shape;835;p136"/>
            <p:cNvSpPr/>
            <p:nvPr/>
          </p:nvSpPr>
          <p:spPr>
            <a:xfrm>
              <a:off x="4830539"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36" name="Google Shape;836;p136"/>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7" name="Google Shape;837;p136"/>
          <p:cNvSpPr txBox="1">
            <a:spLocks noGrp="1"/>
          </p:cNvSpPr>
          <p:nvPr>
            <p:ph type="body" idx="1"/>
          </p:nvPr>
        </p:nvSpPr>
        <p:spPr>
          <a:xfrm>
            <a:off x="106272"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8" name="Google Shape;838;p136"/>
          <p:cNvSpPr txBox="1">
            <a:spLocks noGrp="1"/>
          </p:cNvSpPr>
          <p:nvPr>
            <p:ph type="body" idx="2"/>
          </p:nvPr>
        </p:nvSpPr>
        <p:spPr>
          <a:xfrm>
            <a:off x="4714784" y="355230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9" name="Google Shape;839;p136"/>
          <p:cNvSpPr txBox="1">
            <a:spLocks noGrp="1"/>
          </p:cNvSpPr>
          <p:nvPr>
            <p:ph type="body" idx="3"/>
          </p:nvPr>
        </p:nvSpPr>
        <p:spPr>
          <a:xfrm>
            <a:off x="9439964" y="3563659"/>
            <a:ext cx="2752037" cy="1523695"/>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Clr>
                <a:srgbClr val="797979"/>
              </a:buClr>
              <a:buSzPts val="1800"/>
              <a:buFont typeface="Arial"/>
              <a:buNone/>
              <a:defRPr sz="18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0" name="Google Shape;840;p136"/>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41" name="Google Shape;841;p136"/>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our circle connection">
  <p:cSld name="Four circle connection">
    <p:spTree>
      <p:nvGrpSpPr>
        <p:cNvPr id="1" name="Shape 842"/>
        <p:cNvGrpSpPr/>
        <p:nvPr/>
      </p:nvGrpSpPr>
      <p:grpSpPr>
        <a:xfrm>
          <a:off x="0" y="0"/>
          <a:ext cx="0" cy="0"/>
          <a:chOff x="0" y="0"/>
          <a:chExt cx="0" cy="0"/>
        </a:xfrm>
      </p:grpSpPr>
      <p:grpSp>
        <p:nvGrpSpPr>
          <p:cNvPr id="843" name="Google Shape;843;p137"/>
          <p:cNvGrpSpPr/>
          <p:nvPr/>
        </p:nvGrpSpPr>
        <p:grpSpPr>
          <a:xfrm>
            <a:off x="-1488843" y="2636913"/>
            <a:ext cx="14785643" cy="2819012"/>
            <a:chOff x="-1260648" y="2636912"/>
            <a:chExt cx="11412760" cy="2160240"/>
          </a:xfrm>
        </p:grpSpPr>
        <p:cxnSp>
          <p:nvCxnSpPr>
            <p:cNvPr id="844" name="Google Shape;844;p137"/>
            <p:cNvCxnSpPr/>
            <p:nvPr/>
          </p:nvCxnSpPr>
          <p:spPr>
            <a:xfrm>
              <a:off x="-1260648" y="3717032"/>
              <a:ext cx="11412760" cy="0"/>
            </a:xfrm>
            <a:prstGeom prst="straightConnector1">
              <a:avLst/>
            </a:prstGeom>
            <a:noFill/>
            <a:ln w="9525" cap="flat" cmpd="sng">
              <a:solidFill>
                <a:srgbClr val="D8D8D8"/>
              </a:solidFill>
              <a:prstDash val="solid"/>
              <a:round/>
              <a:headEnd type="none" w="sm" len="sm"/>
              <a:tailEnd type="none" w="sm" len="sm"/>
            </a:ln>
          </p:spPr>
        </p:cxnSp>
        <p:sp>
          <p:nvSpPr>
            <p:cNvPr id="845" name="Google Shape;845;p137"/>
            <p:cNvSpPr/>
            <p:nvPr/>
          </p:nvSpPr>
          <p:spPr>
            <a:xfrm>
              <a:off x="7524328"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137"/>
            <p:cNvSpPr/>
            <p:nvPr/>
          </p:nvSpPr>
          <p:spPr>
            <a:xfrm>
              <a:off x="486003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137"/>
            <p:cNvSpPr/>
            <p:nvPr/>
          </p:nvSpPr>
          <p:spPr>
            <a:xfrm>
              <a:off x="2195736"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137"/>
            <p:cNvSpPr/>
            <p:nvPr/>
          </p:nvSpPr>
          <p:spPr>
            <a:xfrm>
              <a:off x="-39655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137"/>
            <p:cNvSpPr/>
            <p:nvPr/>
          </p:nvSpPr>
          <p:spPr>
            <a:xfrm>
              <a:off x="-432048" y="2636912"/>
              <a:ext cx="2160240" cy="2160240"/>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50" name="Google Shape;850;p137"/>
            <p:cNvSpPr/>
            <p:nvPr/>
          </p:nvSpPr>
          <p:spPr>
            <a:xfrm>
              <a:off x="2195736" y="2636912"/>
              <a:ext cx="2160240" cy="2160240"/>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51" name="Google Shape;851;p137"/>
            <p:cNvSpPr/>
            <p:nvPr/>
          </p:nvSpPr>
          <p:spPr>
            <a:xfrm>
              <a:off x="4860032" y="2636912"/>
              <a:ext cx="2160240" cy="2160240"/>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52" name="Google Shape;852;p137"/>
            <p:cNvSpPr/>
            <p:nvPr/>
          </p:nvSpPr>
          <p:spPr>
            <a:xfrm>
              <a:off x="7524328" y="2636912"/>
              <a:ext cx="2160240" cy="2160240"/>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53" name="Google Shape;853;p137"/>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37"/>
          <p:cNvSpPr txBox="1">
            <a:spLocks noGrp="1"/>
          </p:cNvSpPr>
          <p:nvPr>
            <p:ph type="body" idx="1"/>
          </p:nvPr>
        </p:nvSpPr>
        <p:spPr>
          <a:xfrm>
            <a:off x="106273"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5" name="Google Shape;855;p137"/>
          <p:cNvSpPr txBox="1">
            <a:spLocks noGrp="1"/>
          </p:cNvSpPr>
          <p:nvPr>
            <p:ph type="body" idx="2"/>
          </p:nvPr>
        </p:nvSpPr>
        <p:spPr>
          <a:xfrm>
            <a:off x="3361717" y="3110349"/>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6" name="Google Shape;856;p137"/>
          <p:cNvSpPr txBox="1">
            <a:spLocks noGrp="1"/>
          </p:cNvSpPr>
          <p:nvPr>
            <p:ph type="body" idx="3"/>
          </p:nvPr>
        </p:nvSpPr>
        <p:spPr>
          <a:xfrm>
            <a:off x="6813409"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7" name="Google Shape;857;p137"/>
          <p:cNvSpPr txBox="1">
            <a:spLocks noGrp="1"/>
          </p:cNvSpPr>
          <p:nvPr>
            <p:ph type="body" idx="4"/>
          </p:nvPr>
        </p:nvSpPr>
        <p:spPr>
          <a:xfrm>
            <a:off x="10237012"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8" name="Google Shape;858;p137"/>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59" name="Google Shape;859;p137"/>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Four circle connection">
  <p:cSld name="1_Four circle connection">
    <p:spTree>
      <p:nvGrpSpPr>
        <p:cNvPr id="1" name="Shape 860"/>
        <p:cNvGrpSpPr/>
        <p:nvPr/>
      </p:nvGrpSpPr>
      <p:grpSpPr>
        <a:xfrm>
          <a:off x="0" y="0"/>
          <a:ext cx="0" cy="0"/>
          <a:chOff x="0" y="0"/>
          <a:chExt cx="0" cy="0"/>
        </a:xfrm>
      </p:grpSpPr>
      <p:grpSp>
        <p:nvGrpSpPr>
          <p:cNvPr id="861" name="Google Shape;861;p138"/>
          <p:cNvGrpSpPr/>
          <p:nvPr/>
        </p:nvGrpSpPr>
        <p:grpSpPr>
          <a:xfrm>
            <a:off x="-1488843" y="2636913"/>
            <a:ext cx="14785643" cy="2819012"/>
            <a:chOff x="-1260648" y="2636912"/>
            <a:chExt cx="11412760" cy="2160240"/>
          </a:xfrm>
        </p:grpSpPr>
        <p:cxnSp>
          <p:nvCxnSpPr>
            <p:cNvPr id="862" name="Google Shape;862;p138"/>
            <p:cNvCxnSpPr/>
            <p:nvPr/>
          </p:nvCxnSpPr>
          <p:spPr>
            <a:xfrm>
              <a:off x="-1260648" y="3717032"/>
              <a:ext cx="11412760" cy="0"/>
            </a:xfrm>
            <a:prstGeom prst="straightConnector1">
              <a:avLst/>
            </a:prstGeom>
            <a:noFill/>
            <a:ln w="9525" cap="flat" cmpd="sng">
              <a:solidFill>
                <a:srgbClr val="D8D8D8"/>
              </a:solidFill>
              <a:prstDash val="solid"/>
              <a:round/>
              <a:headEnd type="none" w="sm" len="sm"/>
              <a:tailEnd type="none" w="sm" len="sm"/>
            </a:ln>
          </p:spPr>
        </p:cxnSp>
        <p:sp>
          <p:nvSpPr>
            <p:cNvPr id="863" name="Google Shape;863;p138"/>
            <p:cNvSpPr/>
            <p:nvPr/>
          </p:nvSpPr>
          <p:spPr>
            <a:xfrm>
              <a:off x="7524328"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138"/>
            <p:cNvSpPr/>
            <p:nvPr/>
          </p:nvSpPr>
          <p:spPr>
            <a:xfrm>
              <a:off x="486003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138"/>
            <p:cNvSpPr/>
            <p:nvPr/>
          </p:nvSpPr>
          <p:spPr>
            <a:xfrm>
              <a:off x="2195736"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138"/>
            <p:cNvSpPr/>
            <p:nvPr/>
          </p:nvSpPr>
          <p:spPr>
            <a:xfrm>
              <a:off x="-39655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7" name="Google Shape;867;p138"/>
            <p:cNvSpPr/>
            <p:nvPr/>
          </p:nvSpPr>
          <p:spPr>
            <a:xfrm>
              <a:off x="-432048"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68" name="Google Shape;868;p138"/>
            <p:cNvSpPr/>
            <p:nvPr/>
          </p:nvSpPr>
          <p:spPr>
            <a:xfrm>
              <a:off x="2195736"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69" name="Google Shape;869;p138"/>
            <p:cNvSpPr/>
            <p:nvPr/>
          </p:nvSpPr>
          <p:spPr>
            <a:xfrm>
              <a:off x="4860032"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70" name="Google Shape;870;p138"/>
            <p:cNvSpPr/>
            <p:nvPr/>
          </p:nvSpPr>
          <p:spPr>
            <a:xfrm>
              <a:off x="7524328"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71" name="Google Shape;871;p138"/>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3"/>
              </a:buClr>
              <a:buSzPts val="3200"/>
              <a:buFont typeface="Arial"/>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2" name="Google Shape;872;p138"/>
          <p:cNvSpPr txBox="1">
            <a:spLocks noGrp="1"/>
          </p:cNvSpPr>
          <p:nvPr>
            <p:ph type="body" idx="1"/>
          </p:nvPr>
        </p:nvSpPr>
        <p:spPr>
          <a:xfrm>
            <a:off x="106273"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3" name="Google Shape;873;p138"/>
          <p:cNvSpPr txBox="1">
            <a:spLocks noGrp="1"/>
          </p:cNvSpPr>
          <p:nvPr>
            <p:ph type="body" idx="2"/>
          </p:nvPr>
        </p:nvSpPr>
        <p:spPr>
          <a:xfrm>
            <a:off x="3361717" y="3110349"/>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4" name="Google Shape;874;p138"/>
          <p:cNvSpPr txBox="1">
            <a:spLocks noGrp="1"/>
          </p:cNvSpPr>
          <p:nvPr>
            <p:ph type="body" idx="3"/>
          </p:nvPr>
        </p:nvSpPr>
        <p:spPr>
          <a:xfrm>
            <a:off x="6813409"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5" name="Google Shape;875;p138"/>
          <p:cNvSpPr txBox="1">
            <a:spLocks noGrp="1"/>
          </p:cNvSpPr>
          <p:nvPr>
            <p:ph type="body" idx="4"/>
          </p:nvPr>
        </p:nvSpPr>
        <p:spPr>
          <a:xfrm>
            <a:off x="10237012"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6" name="Google Shape;876;p138"/>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77" name="Google Shape;877;p138"/>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Four circle connection">
  <p:cSld name="2_Four circle connection">
    <p:spTree>
      <p:nvGrpSpPr>
        <p:cNvPr id="1" name="Shape 878"/>
        <p:cNvGrpSpPr/>
        <p:nvPr/>
      </p:nvGrpSpPr>
      <p:grpSpPr>
        <a:xfrm>
          <a:off x="0" y="0"/>
          <a:ext cx="0" cy="0"/>
          <a:chOff x="0" y="0"/>
          <a:chExt cx="0" cy="0"/>
        </a:xfrm>
      </p:grpSpPr>
      <p:grpSp>
        <p:nvGrpSpPr>
          <p:cNvPr id="879" name="Google Shape;879;p139"/>
          <p:cNvGrpSpPr/>
          <p:nvPr/>
        </p:nvGrpSpPr>
        <p:grpSpPr>
          <a:xfrm>
            <a:off x="-1488843" y="2636913"/>
            <a:ext cx="14785643" cy="2819012"/>
            <a:chOff x="-1260648" y="2636912"/>
            <a:chExt cx="11412760" cy="2160240"/>
          </a:xfrm>
        </p:grpSpPr>
        <p:cxnSp>
          <p:nvCxnSpPr>
            <p:cNvPr id="880" name="Google Shape;880;p139"/>
            <p:cNvCxnSpPr/>
            <p:nvPr/>
          </p:nvCxnSpPr>
          <p:spPr>
            <a:xfrm>
              <a:off x="-1260648" y="3717032"/>
              <a:ext cx="11412760" cy="0"/>
            </a:xfrm>
            <a:prstGeom prst="straightConnector1">
              <a:avLst/>
            </a:prstGeom>
            <a:noFill/>
            <a:ln w="9525" cap="flat" cmpd="sng">
              <a:solidFill>
                <a:srgbClr val="D8D8D8"/>
              </a:solidFill>
              <a:prstDash val="solid"/>
              <a:round/>
              <a:headEnd type="none" w="sm" len="sm"/>
              <a:tailEnd type="none" w="sm" len="sm"/>
            </a:ln>
          </p:spPr>
        </p:cxnSp>
        <p:sp>
          <p:nvSpPr>
            <p:cNvPr id="881" name="Google Shape;881;p139"/>
            <p:cNvSpPr/>
            <p:nvPr/>
          </p:nvSpPr>
          <p:spPr>
            <a:xfrm>
              <a:off x="7524328"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2" name="Google Shape;882;p139"/>
            <p:cNvSpPr/>
            <p:nvPr/>
          </p:nvSpPr>
          <p:spPr>
            <a:xfrm>
              <a:off x="486003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3" name="Google Shape;883;p139"/>
            <p:cNvSpPr/>
            <p:nvPr/>
          </p:nvSpPr>
          <p:spPr>
            <a:xfrm>
              <a:off x="2195736"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4" name="Google Shape;884;p139"/>
            <p:cNvSpPr/>
            <p:nvPr/>
          </p:nvSpPr>
          <p:spPr>
            <a:xfrm>
              <a:off x="-396552" y="2636912"/>
              <a:ext cx="2160240" cy="21602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5" name="Google Shape;885;p139"/>
            <p:cNvSpPr/>
            <p:nvPr/>
          </p:nvSpPr>
          <p:spPr>
            <a:xfrm>
              <a:off x="-432048" y="2636912"/>
              <a:ext cx="2160240" cy="2160240"/>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86" name="Google Shape;886;p139"/>
            <p:cNvSpPr/>
            <p:nvPr/>
          </p:nvSpPr>
          <p:spPr>
            <a:xfrm>
              <a:off x="2195736"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87" name="Google Shape;887;p139"/>
            <p:cNvSpPr/>
            <p:nvPr/>
          </p:nvSpPr>
          <p:spPr>
            <a:xfrm>
              <a:off x="4860032" y="2636912"/>
              <a:ext cx="2160240" cy="2160240"/>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88" name="Google Shape;888;p139"/>
            <p:cNvSpPr/>
            <p:nvPr/>
          </p:nvSpPr>
          <p:spPr>
            <a:xfrm>
              <a:off x="7524328" y="2636912"/>
              <a:ext cx="2160240" cy="2160240"/>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889" name="Google Shape;889;p139"/>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3"/>
              </a:buClr>
              <a:buSzPts val="3200"/>
              <a:buFont typeface="Arial"/>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139"/>
          <p:cNvSpPr txBox="1">
            <a:spLocks noGrp="1"/>
          </p:cNvSpPr>
          <p:nvPr>
            <p:ph type="body" idx="1"/>
          </p:nvPr>
        </p:nvSpPr>
        <p:spPr>
          <a:xfrm>
            <a:off x="106273"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1" name="Google Shape;891;p139"/>
          <p:cNvSpPr txBox="1">
            <a:spLocks noGrp="1"/>
          </p:cNvSpPr>
          <p:nvPr>
            <p:ph type="body" idx="2"/>
          </p:nvPr>
        </p:nvSpPr>
        <p:spPr>
          <a:xfrm>
            <a:off x="3361717" y="3110349"/>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2" name="Google Shape;892;p139"/>
          <p:cNvSpPr txBox="1">
            <a:spLocks noGrp="1"/>
          </p:cNvSpPr>
          <p:nvPr>
            <p:ph type="body" idx="3"/>
          </p:nvPr>
        </p:nvSpPr>
        <p:spPr>
          <a:xfrm>
            <a:off x="6813409"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3" name="Google Shape;893;p139"/>
          <p:cNvSpPr txBox="1">
            <a:spLocks noGrp="1"/>
          </p:cNvSpPr>
          <p:nvPr>
            <p:ph type="body" idx="4"/>
          </p:nvPr>
        </p:nvSpPr>
        <p:spPr>
          <a:xfrm>
            <a:off x="10237012" y="3101766"/>
            <a:ext cx="2053291" cy="1547337"/>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4" name="Google Shape;894;p139"/>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895" name="Google Shape;895;p139"/>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Five Circle connection">
  <p:cSld name="Five Circle connection">
    <p:spTree>
      <p:nvGrpSpPr>
        <p:cNvPr id="1" name="Shape 896"/>
        <p:cNvGrpSpPr/>
        <p:nvPr/>
      </p:nvGrpSpPr>
      <p:grpSpPr>
        <a:xfrm>
          <a:off x="0" y="0"/>
          <a:ext cx="0" cy="0"/>
          <a:chOff x="0" y="0"/>
          <a:chExt cx="0" cy="0"/>
        </a:xfrm>
      </p:grpSpPr>
      <p:grpSp>
        <p:nvGrpSpPr>
          <p:cNvPr id="897" name="Google Shape;897;p140"/>
          <p:cNvGrpSpPr/>
          <p:nvPr/>
        </p:nvGrpSpPr>
        <p:grpSpPr>
          <a:xfrm>
            <a:off x="-1296822" y="2780928"/>
            <a:ext cx="14497611" cy="2202749"/>
            <a:chOff x="-1044624" y="6858000"/>
            <a:chExt cx="10873208" cy="1683569"/>
          </a:xfrm>
        </p:grpSpPr>
        <p:cxnSp>
          <p:nvCxnSpPr>
            <p:cNvPr id="898" name="Google Shape;898;p140"/>
            <p:cNvCxnSpPr/>
            <p:nvPr/>
          </p:nvCxnSpPr>
          <p:spPr>
            <a:xfrm rot="10800000" flipH="1">
              <a:off x="-1044624" y="7677472"/>
              <a:ext cx="10873208" cy="22313"/>
            </a:xfrm>
            <a:prstGeom prst="straightConnector1">
              <a:avLst/>
            </a:prstGeom>
            <a:noFill/>
            <a:ln w="9525" cap="flat" cmpd="sng">
              <a:solidFill>
                <a:srgbClr val="D8D8D8"/>
              </a:solidFill>
              <a:prstDash val="solid"/>
              <a:round/>
              <a:headEnd type="none" w="sm" len="sm"/>
              <a:tailEnd type="none" w="sm" len="sm"/>
            </a:ln>
          </p:spPr>
        </p:cxnSp>
        <p:sp>
          <p:nvSpPr>
            <p:cNvPr id="899" name="Google Shape;899;p140"/>
            <p:cNvSpPr/>
            <p:nvPr/>
          </p:nvSpPr>
          <p:spPr>
            <a:xfrm>
              <a:off x="58018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140"/>
            <p:cNvSpPr/>
            <p:nvPr/>
          </p:nvSpPr>
          <p:spPr>
            <a:xfrm>
              <a:off x="37254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1" name="Google Shape;901;p140"/>
            <p:cNvSpPr/>
            <p:nvPr/>
          </p:nvSpPr>
          <p:spPr>
            <a:xfrm>
              <a:off x="16490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2" name="Google Shape;902;p140"/>
            <p:cNvSpPr/>
            <p:nvPr/>
          </p:nvSpPr>
          <p:spPr>
            <a:xfrm>
              <a:off x="-396552" y="6858000"/>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3" name="Google Shape;903;p140"/>
            <p:cNvSpPr/>
            <p:nvPr/>
          </p:nvSpPr>
          <p:spPr>
            <a:xfrm>
              <a:off x="-398861" y="6858001"/>
              <a:ext cx="1683568" cy="1683568"/>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4" name="Google Shape;904;p140"/>
            <p:cNvSpPr/>
            <p:nvPr/>
          </p:nvSpPr>
          <p:spPr>
            <a:xfrm>
              <a:off x="1649084" y="6858001"/>
              <a:ext cx="1683568" cy="1683568"/>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5" name="Google Shape;905;p140"/>
            <p:cNvSpPr/>
            <p:nvPr/>
          </p:nvSpPr>
          <p:spPr>
            <a:xfrm>
              <a:off x="3725484" y="6858001"/>
              <a:ext cx="1683568" cy="1683568"/>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6" name="Google Shape;906;p140"/>
            <p:cNvSpPr/>
            <p:nvPr/>
          </p:nvSpPr>
          <p:spPr>
            <a:xfrm>
              <a:off x="5801884" y="6858001"/>
              <a:ext cx="1683568" cy="1683568"/>
            </a:xfrm>
            <a:prstGeom prst="donut">
              <a:avLst>
                <a:gd name="adj" fmla="val 8546"/>
              </a:avLst>
            </a:prstGeom>
            <a:solidFill>
              <a:srgbClr val="0043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7" name="Google Shape;907;p140"/>
            <p:cNvSpPr/>
            <p:nvPr/>
          </p:nvSpPr>
          <p:spPr>
            <a:xfrm>
              <a:off x="7812360" y="6858000"/>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140"/>
            <p:cNvSpPr/>
            <p:nvPr/>
          </p:nvSpPr>
          <p:spPr>
            <a:xfrm>
              <a:off x="7812360" y="6858000"/>
              <a:ext cx="1683568" cy="1683568"/>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09" name="Google Shape;909;p140"/>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0" name="Google Shape;910;p140"/>
          <p:cNvSpPr txBox="1">
            <a:spLocks noGrp="1"/>
          </p:cNvSpPr>
          <p:nvPr>
            <p:ph type="body" idx="1"/>
          </p:nvPr>
        </p:nvSpPr>
        <p:spPr>
          <a:xfrm>
            <a:off x="1" y="3038066"/>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1" name="Google Shape;911;p140"/>
          <p:cNvSpPr txBox="1">
            <a:spLocks noGrp="1"/>
          </p:cNvSpPr>
          <p:nvPr>
            <p:ph type="body" idx="2"/>
          </p:nvPr>
        </p:nvSpPr>
        <p:spPr>
          <a:xfrm>
            <a:off x="2642849" y="3046649"/>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2" name="Google Shape;912;p140"/>
          <p:cNvSpPr txBox="1">
            <a:spLocks noGrp="1"/>
          </p:cNvSpPr>
          <p:nvPr>
            <p:ph type="body" idx="3"/>
          </p:nvPr>
        </p:nvSpPr>
        <p:spPr>
          <a:xfrm>
            <a:off x="5393953" y="3035493"/>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3" name="Google Shape;913;p140"/>
          <p:cNvSpPr txBox="1">
            <a:spLocks noGrp="1"/>
          </p:cNvSpPr>
          <p:nvPr>
            <p:ph type="body" idx="4"/>
          </p:nvPr>
        </p:nvSpPr>
        <p:spPr>
          <a:xfrm>
            <a:off x="8162485" y="3038414"/>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4" name="Google Shape;914;p140"/>
          <p:cNvSpPr txBox="1">
            <a:spLocks noGrp="1"/>
          </p:cNvSpPr>
          <p:nvPr>
            <p:ph type="body" idx="5"/>
          </p:nvPr>
        </p:nvSpPr>
        <p:spPr>
          <a:xfrm>
            <a:off x="10827083" y="3024336"/>
            <a:ext cx="1509612"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5" name="Google Shape;915;p140"/>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916" name="Google Shape;916;p140"/>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Five Circle connection">
  <p:cSld name="1_Five Circle connection">
    <p:spTree>
      <p:nvGrpSpPr>
        <p:cNvPr id="1" name="Shape 917"/>
        <p:cNvGrpSpPr/>
        <p:nvPr/>
      </p:nvGrpSpPr>
      <p:grpSpPr>
        <a:xfrm>
          <a:off x="0" y="0"/>
          <a:ext cx="0" cy="0"/>
          <a:chOff x="0" y="0"/>
          <a:chExt cx="0" cy="0"/>
        </a:xfrm>
      </p:grpSpPr>
      <p:grpSp>
        <p:nvGrpSpPr>
          <p:cNvPr id="918" name="Google Shape;918;p141"/>
          <p:cNvGrpSpPr/>
          <p:nvPr/>
        </p:nvGrpSpPr>
        <p:grpSpPr>
          <a:xfrm>
            <a:off x="-1296822" y="2780928"/>
            <a:ext cx="14497611" cy="2202749"/>
            <a:chOff x="-1044624" y="6858000"/>
            <a:chExt cx="10873208" cy="1683569"/>
          </a:xfrm>
        </p:grpSpPr>
        <p:cxnSp>
          <p:nvCxnSpPr>
            <p:cNvPr id="919" name="Google Shape;919;p141"/>
            <p:cNvCxnSpPr/>
            <p:nvPr/>
          </p:nvCxnSpPr>
          <p:spPr>
            <a:xfrm rot="10800000" flipH="1">
              <a:off x="-1044624" y="7677472"/>
              <a:ext cx="10873208" cy="22313"/>
            </a:xfrm>
            <a:prstGeom prst="straightConnector1">
              <a:avLst/>
            </a:prstGeom>
            <a:noFill/>
            <a:ln w="9525" cap="flat" cmpd="sng">
              <a:solidFill>
                <a:srgbClr val="D8D8D8"/>
              </a:solidFill>
              <a:prstDash val="solid"/>
              <a:round/>
              <a:headEnd type="none" w="sm" len="sm"/>
              <a:tailEnd type="none" w="sm" len="sm"/>
            </a:ln>
          </p:spPr>
        </p:cxnSp>
        <p:sp>
          <p:nvSpPr>
            <p:cNvPr id="920" name="Google Shape;920;p141"/>
            <p:cNvSpPr/>
            <p:nvPr/>
          </p:nvSpPr>
          <p:spPr>
            <a:xfrm>
              <a:off x="58018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141"/>
            <p:cNvSpPr/>
            <p:nvPr/>
          </p:nvSpPr>
          <p:spPr>
            <a:xfrm>
              <a:off x="37254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141"/>
            <p:cNvSpPr/>
            <p:nvPr/>
          </p:nvSpPr>
          <p:spPr>
            <a:xfrm>
              <a:off x="1649084" y="6858001"/>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141"/>
            <p:cNvSpPr/>
            <p:nvPr/>
          </p:nvSpPr>
          <p:spPr>
            <a:xfrm>
              <a:off x="-396552" y="6858000"/>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141"/>
            <p:cNvSpPr/>
            <p:nvPr/>
          </p:nvSpPr>
          <p:spPr>
            <a:xfrm>
              <a:off x="-398861" y="6858001"/>
              <a:ext cx="1683568" cy="168356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5" name="Google Shape;925;p141"/>
            <p:cNvSpPr/>
            <p:nvPr/>
          </p:nvSpPr>
          <p:spPr>
            <a:xfrm>
              <a:off x="1649084" y="6858001"/>
              <a:ext cx="1683568" cy="168356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6" name="Google Shape;926;p141"/>
            <p:cNvSpPr/>
            <p:nvPr/>
          </p:nvSpPr>
          <p:spPr>
            <a:xfrm>
              <a:off x="3725484" y="6858001"/>
              <a:ext cx="1683568" cy="168356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7" name="Google Shape;927;p141"/>
            <p:cNvSpPr/>
            <p:nvPr/>
          </p:nvSpPr>
          <p:spPr>
            <a:xfrm>
              <a:off x="5801884" y="6858001"/>
              <a:ext cx="1683568" cy="168356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28" name="Google Shape;928;p141"/>
            <p:cNvSpPr/>
            <p:nvPr/>
          </p:nvSpPr>
          <p:spPr>
            <a:xfrm>
              <a:off x="7812360" y="6858000"/>
              <a:ext cx="1683568" cy="16835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141"/>
            <p:cNvSpPr/>
            <p:nvPr/>
          </p:nvSpPr>
          <p:spPr>
            <a:xfrm>
              <a:off x="7812360" y="6858000"/>
              <a:ext cx="1683568" cy="1683568"/>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30" name="Google Shape;930;p141"/>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3"/>
              </a:buClr>
              <a:buSzPts val="3200"/>
              <a:buFont typeface="Arial"/>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1" name="Google Shape;931;p141"/>
          <p:cNvSpPr txBox="1">
            <a:spLocks noGrp="1"/>
          </p:cNvSpPr>
          <p:nvPr>
            <p:ph type="body" idx="1"/>
          </p:nvPr>
        </p:nvSpPr>
        <p:spPr>
          <a:xfrm>
            <a:off x="1" y="3038066"/>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2" name="Google Shape;932;p141"/>
          <p:cNvSpPr txBox="1">
            <a:spLocks noGrp="1"/>
          </p:cNvSpPr>
          <p:nvPr>
            <p:ph type="body" idx="2"/>
          </p:nvPr>
        </p:nvSpPr>
        <p:spPr>
          <a:xfrm>
            <a:off x="2642849" y="3046649"/>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3" name="Google Shape;933;p141"/>
          <p:cNvSpPr txBox="1">
            <a:spLocks noGrp="1"/>
          </p:cNvSpPr>
          <p:nvPr>
            <p:ph type="body" idx="3"/>
          </p:nvPr>
        </p:nvSpPr>
        <p:spPr>
          <a:xfrm>
            <a:off x="5393953" y="3035493"/>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4" name="Google Shape;934;p141"/>
          <p:cNvSpPr txBox="1">
            <a:spLocks noGrp="1"/>
          </p:cNvSpPr>
          <p:nvPr>
            <p:ph type="body" idx="4"/>
          </p:nvPr>
        </p:nvSpPr>
        <p:spPr>
          <a:xfrm>
            <a:off x="8162485" y="3038414"/>
            <a:ext cx="1583499"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p141"/>
          <p:cNvSpPr txBox="1">
            <a:spLocks noGrp="1"/>
          </p:cNvSpPr>
          <p:nvPr>
            <p:ph type="body" idx="5"/>
          </p:nvPr>
        </p:nvSpPr>
        <p:spPr>
          <a:xfrm>
            <a:off x="10827083" y="3024336"/>
            <a:ext cx="1509612" cy="150742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6" name="Google Shape;936;p141"/>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937" name="Google Shape;937;p141"/>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38"/>
        <p:cNvGrpSpPr/>
        <p:nvPr/>
      </p:nvGrpSpPr>
      <p:grpSpPr>
        <a:xfrm>
          <a:off x="0" y="0"/>
          <a:ext cx="0" cy="0"/>
          <a:chOff x="0" y="0"/>
          <a:chExt cx="0" cy="0"/>
        </a:xfrm>
      </p:grpSpPr>
      <p:grpSp>
        <p:nvGrpSpPr>
          <p:cNvPr id="939" name="Google Shape;939;p142"/>
          <p:cNvGrpSpPr/>
          <p:nvPr/>
        </p:nvGrpSpPr>
        <p:grpSpPr>
          <a:xfrm rot="5400000">
            <a:off x="1534509" y="2336879"/>
            <a:ext cx="8714937" cy="2184243"/>
            <a:chOff x="-1116632" y="2636912"/>
            <a:chExt cx="8821489" cy="2099002"/>
          </a:xfrm>
        </p:grpSpPr>
        <p:cxnSp>
          <p:nvCxnSpPr>
            <p:cNvPr id="940" name="Google Shape;940;p142"/>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941" name="Google Shape;941;p142"/>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142"/>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3" name="Google Shape;943;p142"/>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142"/>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45" name="Google Shape;945;p142"/>
            <p:cNvSpPr/>
            <p:nvPr/>
          </p:nvSpPr>
          <p:spPr>
            <a:xfrm>
              <a:off x="224177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46" name="Google Shape;946;p142"/>
            <p:cNvSpPr/>
            <p:nvPr/>
          </p:nvSpPr>
          <p:spPr>
            <a:xfrm>
              <a:off x="4830539"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47" name="Google Shape;947;p142"/>
          <p:cNvSpPr txBox="1">
            <a:spLocks noGrp="1"/>
          </p:cNvSpPr>
          <p:nvPr>
            <p:ph type="title"/>
          </p:nvPr>
        </p:nvSpPr>
        <p:spPr>
          <a:xfrm>
            <a:off x="431372" y="1004229"/>
            <a:ext cx="384042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142"/>
          <p:cNvSpPr txBox="1">
            <a:spLocks noGrp="1"/>
          </p:cNvSpPr>
          <p:nvPr>
            <p:ph type="body" idx="1"/>
          </p:nvPr>
        </p:nvSpPr>
        <p:spPr>
          <a:xfrm>
            <a:off x="5018810" y="493051"/>
            <a:ext cx="1807943" cy="821384"/>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9" name="Google Shape;949;p142"/>
          <p:cNvSpPr txBox="1">
            <a:spLocks noGrp="1"/>
          </p:cNvSpPr>
          <p:nvPr>
            <p:ph type="body" idx="2"/>
          </p:nvPr>
        </p:nvSpPr>
        <p:spPr>
          <a:xfrm>
            <a:off x="4994515" y="3084718"/>
            <a:ext cx="1807943" cy="68295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0" name="Google Shape;950;p142"/>
          <p:cNvSpPr txBox="1">
            <a:spLocks noGrp="1"/>
          </p:cNvSpPr>
          <p:nvPr>
            <p:ph type="body" idx="3"/>
          </p:nvPr>
        </p:nvSpPr>
        <p:spPr>
          <a:xfrm>
            <a:off x="5018810" y="5636216"/>
            <a:ext cx="1807943" cy="694955"/>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1" name="Google Shape;951;p142"/>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952" name="Google Shape;952;p142"/>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953" name="Google Shape;953;p142"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3575720" y="1122917"/>
            <a:ext cx="8616280" cy="573508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954"/>
        <p:cNvGrpSpPr/>
        <p:nvPr/>
      </p:nvGrpSpPr>
      <p:grpSpPr>
        <a:xfrm>
          <a:off x="0" y="0"/>
          <a:ext cx="0" cy="0"/>
          <a:chOff x="0" y="0"/>
          <a:chExt cx="0" cy="0"/>
        </a:xfrm>
      </p:grpSpPr>
      <p:grpSp>
        <p:nvGrpSpPr>
          <p:cNvPr id="955" name="Google Shape;955;p143"/>
          <p:cNvGrpSpPr/>
          <p:nvPr/>
        </p:nvGrpSpPr>
        <p:grpSpPr>
          <a:xfrm rot="5400000">
            <a:off x="1534509" y="2336879"/>
            <a:ext cx="8714937" cy="2184243"/>
            <a:chOff x="-1116632" y="2636912"/>
            <a:chExt cx="8821489" cy="2099002"/>
          </a:xfrm>
        </p:grpSpPr>
        <p:cxnSp>
          <p:nvCxnSpPr>
            <p:cNvPr id="956" name="Google Shape;956;p143"/>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957" name="Google Shape;957;p143"/>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143"/>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143"/>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0" name="Google Shape;960;p143"/>
            <p:cNvSpPr/>
            <p:nvPr/>
          </p:nvSpPr>
          <p:spPr>
            <a:xfrm>
              <a:off x="-311521"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61" name="Google Shape;961;p143"/>
            <p:cNvSpPr/>
            <p:nvPr/>
          </p:nvSpPr>
          <p:spPr>
            <a:xfrm>
              <a:off x="224177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62" name="Google Shape;962;p143"/>
            <p:cNvSpPr/>
            <p:nvPr/>
          </p:nvSpPr>
          <p:spPr>
            <a:xfrm>
              <a:off x="4830539" y="2636912"/>
              <a:ext cx="2099002" cy="2099002"/>
            </a:xfrm>
            <a:prstGeom prst="donut">
              <a:avLst>
                <a:gd name="adj" fmla="val 85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63" name="Google Shape;963;p143"/>
          <p:cNvSpPr txBox="1">
            <a:spLocks noGrp="1"/>
          </p:cNvSpPr>
          <p:nvPr>
            <p:ph type="title"/>
          </p:nvPr>
        </p:nvSpPr>
        <p:spPr>
          <a:xfrm>
            <a:off x="431372" y="1004229"/>
            <a:ext cx="384042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4" name="Google Shape;964;p143"/>
          <p:cNvSpPr txBox="1">
            <a:spLocks noGrp="1"/>
          </p:cNvSpPr>
          <p:nvPr>
            <p:ph type="body" idx="1"/>
          </p:nvPr>
        </p:nvSpPr>
        <p:spPr>
          <a:xfrm>
            <a:off x="5018810" y="493051"/>
            <a:ext cx="1807943" cy="821384"/>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5" name="Google Shape;965;p143"/>
          <p:cNvSpPr txBox="1">
            <a:spLocks noGrp="1"/>
          </p:cNvSpPr>
          <p:nvPr>
            <p:ph type="body" idx="2"/>
          </p:nvPr>
        </p:nvSpPr>
        <p:spPr>
          <a:xfrm>
            <a:off x="4994515" y="3084718"/>
            <a:ext cx="1807943" cy="68295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6" name="Google Shape;966;p143"/>
          <p:cNvSpPr txBox="1">
            <a:spLocks noGrp="1"/>
          </p:cNvSpPr>
          <p:nvPr>
            <p:ph type="body" idx="3"/>
          </p:nvPr>
        </p:nvSpPr>
        <p:spPr>
          <a:xfrm>
            <a:off x="5018810" y="5636216"/>
            <a:ext cx="1807943" cy="694955"/>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7" name="Google Shape;967;p143"/>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968" name="Google Shape;968;p143"/>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969" name="Google Shape;969;p143"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3575720" y="1122917"/>
            <a:ext cx="8616280" cy="5735083"/>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970"/>
        <p:cNvGrpSpPr/>
        <p:nvPr/>
      </p:nvGrpSpPr>
      <p:grpSpPr>
        <a:xfrm>
          <a:off x="0" y="0"/>
          <a:ext cx="0" cy="0"/>
          <a:chOff x="0" y="0"/>
          <a:chExt cx="0" cy="0"/>
        </a:xfrm>
      </p:grpSpPr>
      <p:grpSp>
        <p:nvGrpSpPr>
          <p:cNvPr id="971" name="Google Shape;971;p144"/>
          <p:cNvGrpSpPr/>
          <p:nvPr/>
        </p:nvGrpSpPr>
        <p:grpSpPr>
          <a:xfrm rot="5400000">
            <a:off x="1534509" y="2336879"/>
            <a:ext cx="8714937" cy="2184243"/>
            <a:chOff x="-1116632" y="2636912"/>
            <a:chExt cx="8821489" cy="2099002"/>
          </a:xfrm>
        </p:grpSpPr>
        <p:cxnSp>
          <p:nvCxnSpPr>
            <p:cNvPr id="972" name="Google Shape;972;p144"/>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973" name="Google Shape;973;p144"/>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4" name="Google Shape;974;p144"/>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5" name="Google Shape;975;p144"/>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6" name="Google Shape;976;p144"/>
            <p:cNvSpPr/>
            <p:nvPr/>
          </p:nvSpPr>
          <p:spPr>
            <a:xfrm>
              <a:off x="-31152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77" name="Google Shape;977;p144"/>
            <p:cNvSpPr/>
            <p:nvPr/>
          </p:nvSpPr>
          <p:spPr>
            <a:xfrm>
              <a:off x="224177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78" name="Google Shape;978;p144"/>
            <p:cNvSpPr/>
            <p:nvPr/>
          </p:nvSpPr>
          <p:spPr>
            <a:xfrm>
              <a:off x="4830539"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79" name="Google Shape;979;p144"/>
          <p:cNvSpPr txBox="1">
            <a:spLocks noGrp="1"/>
          </p:cNvSpPr>
          <p:nvPr>
            <p:ph type="title"/>
          </p:nvPr>
        </p:nvSpPr>
        <p:spPr>
          <a:xfrm>
            <a:off x="431372" y="1004229"/>
            <a:ext cx="384042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0" name="Google Shape;980;p144"/>
          <p:cNvSpPr txBox="1">
            <a:spLocks noGrp="1"/>
          </p:cNvSpPr>
          <p:nvPr>
            <p:ph type="body" idx="1"/>
          </p:nvPr>
        </p:nvSpPr>
        <p:spPr>
          <a:xfrm>
            <a:off x="5018810" y="493051"/>
            <a:ext cx="1807943" cy="821384"/>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1" name="Google Shape;981;p144"/>
          <p:cNvSpPr txBox="1">
            <a:spLocks noGrp="1"/>
          </p:cNvSpPr>
          <p:nvPr>
            <p:ph type="body" idx="2"/>
          </p:nvPr>
        </p:nvSpPr>
        <p:spPr>
          <a:xfrm>
            <a:off x="4994515" y="3084718"/>
            <a:ext cx="1807943" cy="68295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2" name="Google Shape;982;p144"/>
          <p:cNvSpPr txBox="1">
            <a:spLocks noGrp="1"/>
          </p:cNvSpPr>
          <p:nvPr>
            <p:ph type="body" idx="3"/>
          </p:nvPr>
        </p:nvSpPr>
        <p:spPr>
          <a:xfrm>
            <a:off x="5018810" y="5636216"/>
            <a:ext cx="1807943" cy="694955"/>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3" name="Google Shape;983;p144"/>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984" name="Google Shape;984;p144"/>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985" name="Google Shape;985;p144"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3575720" y="1122917"/>
            <a:ext cx="8616280" cy="5735083"/>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86"/>
        <p:cNvGrpSpPr/>
        <p:nvPr/>
      </p:nvGrpSpPr>
      <p:grpSpPr>
        <a:xfrm>
          <a:off x="0" y="0"/>
          <a:ext cx="0" cy="0"/>
          <a:chOff x="0" y="0"/>
          <a:chExt cx="0" cy="0"/>
        </a:xfrm>
      </p:grpSpPr>
      <p:grpSp>
        <p:nvGrpSpPr>
          <p:cNvPr id="987" name="Google Shape;987;p145"/>
          <p:cNvGrpSpPr/>
          <p:nvPr/>
        </p:nvGrpSpPr>
        <p:grpSpPr>
          <a:xfrm rot="5400000">
            <a:off x="1534509" y="2336879"/>
            <a:ext cx="8714937" cy="2184243"/>
            <a:chOff x="-1116632" y="2636912"/>
            <a:chExt cx="8821489" cy="2099002"/>
          </a:xfrm>
        </p:grpSpPr>
        <p:cxnSp>
          <p:nvCxnSpPr>
            <p:cNvPr id="988" name="Google Shape;988;p145"/>
            <p:cNvCxnSpPr/>
            <p:nvPr/>
          </p:nvCxnSpPr>
          <p:spPr>
            <a:xfrm rot="10800000" flipH="1">
              <a:off x="-1116632" y="3680158"/>
              <a:ext cx="8821489" cy="6255"/>
            </a:xfrm>
            <a:prstGeom prst="straightConnector1">
              <a:avLst/>
            </a:prstGeom>
            <a:noFill/>
            <a:ln w="9525" cap="flat" cmpd="sng">
              <a:solidFill>
                <a:srgbClr val="D8D8D8"/>
              </a:solidFill>
              <a:prstDash val="solid"/>
              <a:round/>
              <a:headEnd type="none" w="sm" len="sm"/>
              <a:tailEnd type="none" w="sm" len="sm"/>
            </a:ln>
          </p:spPr>
        </p:cxnSp>
        <p:sp>
          <p:nvSpPr>
            <p:cNvPr id="989" name="Google Shape;989;p145"/>
            <p:cNvSpPr/>
            <p:nvPr/>
          </p:nvSpPr>
          <p:spPr>
            <a:xfrm>
              <a:off x="4830539"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145"/>
            <p:cNvSpPr/>
            <p:nvPr/>
          </p:nvSpPr>
          <p:spPr>
            <a:xfrm>
              <a:off x="224177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1" name="Google Shape;991;p145"/>
            <p:cNvSpPr/>
            <p:nvPr/>
          </p:nvSpPr>
          <p:spPr>
            <a:xfrm>
              <a:off x="-277031" y="2636912"/>
              <a:ext cx="2099002" cy="209900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2" name="Google Shape;992;p145"/>
            <p:cNvSpPr/>
            <p:nvPr/>
          </p:nvSpPr>
          <p:spPr>
            <a:xfrm>
              <a:off x="-311521"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93" name="Google Shape;993;p145"/>
            <p:cNvSpPr/>
            <p:nvPr/>
          </p:nvSpPr>
          <p:spPr>
            <a:xfrm>
              <a:off x="2241771" y="2636912"/>
              <a:ext cx="2099002" cy="2099002"/>
            </a:xfrm>
            <a:prstGeom prst="donut">
              <a:avLst>
                <a:gd name="adj" fmla="val 8546"/>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94" name="Google Shape;994;p145"/>
            <p:cNvSpPr/>
            <p:nvPr/>
          </p:nvSpPr>
          <p:spPr>
            <a:xfrm>
              <a:off x="4830539" y="2636912"/>
              <a:ext cx="2099002" cy="2099002"/>
            </a:xfrm>
            <a:prstGeom prst="donut">
              <a:avLst>
                <a:gd name="adj" fmla="val 854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95" name="Google Shape;995;p145"/>
          <p:cNvSpPr txBox="1">
            <a:spLocks noGrp="1"/>
          </p:cNvSpPr>
          <p:nvPr>
            <p:ph type="title"/>
          </p:nvPr>
        </p:nvSpPr>
        <p:spPr>
          <a:xfrm>
            <a:off x="431372" y="1004229"/>
            <a:ext cx="3840427" cy="95492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200"/>
              <a:buFont typeface="Arial"/>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6" name="Google Shape;996;p145"/>
          <p:cNvSpPr txBox="1">
            <a:spLocks noGrp="1"/>
          </p:cNvSpPr>
          <p:nvPr>
            <p:ph type="body" idx="1"/>
          </p:nvPr>
        </p:nvSpPr>
        <p:spPr>
          <a:xfrm>
            <a:off x="5018810" y="493051"/>
            <a:ext cx="1807943" cy="821384"/>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7" name="Google Shape;997;p145"/>
          <p:cNvSpPr txBox="1">
            <a:spLocks noGrp="1"/>
          </p:cNvSpPr>
          <p:nvPr>
            <p:ph type="body" idx="2"/>
          </p:nvPr>
        </p:nvSpPr>
        <p:spPr>
          <a:xfrm>
            <a:off x="4994515" y="3084718"/>
            <a:ext cx="1807943" cy="682953"/>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8" name="Google Shape;998;p145"/>
          <p:cNvSpPr txBox="1">
            <a:spLocks noGrp="1"/>
          </p:cNvSpPr>
          <p:nvPr>
            <p:ph type="body" idx="3"/>
          </p:nvPr>
        </p:nvSpPr>
        <p:spPr>
          <a:xfrm>
            <a:off x="5018810" y="5636216"/>
            <a:ext cx="1807943" cy="694955"/>
          </a:xfrm>
          <a:prstGeom prst="rect">
            <a:avLst/>
          </a:prstGeom>
          <a:noFill/>
          <a:ln>
            <a:noFill/>
          </a:ln>
        </p:spPr>
        <p:txBody>
          <a:bodyPr spcFirstLastPara="1" wrap="square" lIns="91425" tIns="45700" rIns="91425" bIns="45700" anchor="ctr" anchorCtr="0">
            <a:noAutofit/>
          </a:bodyPr>
          <a:lstStyle>
            <a:lvl1pPr marL="457200" lvl="0" indent="-228600" algn="l">
              <a:spcBef>
                <a:spcPts val="320"/>
              </a:spcBef>
              <a:spcAft>
                <a:spcPts val="0"/>
              </a:spcAft>
              <a:buClr>
                <a:srgbClr val="797979"/>
              </a:buClr>
              <a:buSzPts val="1600"/>
              <a:buFont typeface="Arial"/>
              <a:buNone/>
              <a:defRPr sz="1600" b="0">
                <a:solidFill>
                  <a:srgbClr val="797979"/>
                </a:solidFill>
              </a:defRPr>
            </a:lvl1pPr>
            <a:lvl2pPr marL="914400" lvl="1" indent="-228600" algn="l">
              <a:spcBef>
                <a:spcPts val="480"/>
              </a:spcBef>
              <a:spcAft>
                <a:spcPts val="0"/>
              </a:spcAft>
              <a:buSzPts val="2400"/>
              <a:buNone/>
              <a:defRPr/>
            </a:lvl2pPr>
            <a:lvl3pPr marL="1371600" lvl="2" indent="-228600" algn="l">
              <a:spcBef>
                <a:spcPts val="400"/>
              </a:spcBef>
              <a:spcAft>
                <a:spcPts val="0"/>
              </a:spcAft>
              <a:buSzPts val="2000"/>
              <a:buNone/>
              <a:defRPr/>
            </a:lvl3pPr>
            <a:lvl4pPr marL="1828800" lvl="3" indent="-228600" algn="l">
              <a:spcBef>
                <a:spcPts val="360"/>
              </a:spcBef>
              <a:spcAft>
                <a:spcPts val="0"/>
              </a:spcAft>
              <a:buSzPts val="1800"/>
              <a:buNone/>
              <a:defRPr/>
            </a:lvl4pPr>
            <a:lvl5pPr marL="2286000" lvl="4" indent="-228600" algn="l">
              <a:spcBef>
                <a:spcPts val="320"/>
              </a:spcBef>
              <a:spcAft>
                <a:spcPts val="0"/>
              </a:spcAft>
              <a:buSzPts val="16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9" name="Google Shape;999;p145"/>
          <p:cNvSpPr txBox="1"/>
          <p:nvPr/>
        </p:nvSpPr>
        <p:spPr>
          <a:xfrm>
            <a:off x="263353" y="620689"/>
            <a:ext cx="231248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a:solidFill>
                  <a:schemeClr val="accent2"/>
                </a:solidFill>
                <a:latin typeface="Arial"/>
                <a:ea typeface="Arial"/>
                <a:cs typeface="Arial"/>
                <a:sym typeface="Arial"/>
              </a:rPr>
              <a:t>Digital and security</a:t>
            </a:r>
            <a:endParaRPr/>
          </a:p>
        </p:txBody>
      </p:sp>
      <p:cxnSp>
        <p:nvCxnSpPr>
          <p:cNvPr id="1000" name="Google Shape;1000;p145"/>
          <p:cNvCxnSpPr/>
          <p:nvPr/>
        </p:nvCxnSpPr>
        <p:spPr>
          <a:xfrm>
            <a:off x="-2040904" y="856479"/>
            <a:ext cx="3888432" cy="0"/>
          </a:xfrm>
          <a:prstGeom prst="straightConnector1">
            <a:avLst/>
          </a:prstGeom>
          <a:noFill/>
          <a:ln w="9525" cap="flat" cmpd="sng">
            <a:solidFill>
              <a:schemeClr val="accent2"/>
            </a:solidFill>
            <a:prstDash val="solid"/>
            <a:round/>
            <a:headEnd type="none" w="sm" len="sm"/>
            <a:tailEnd type="none" w="sm" len="sm"/>
          </a:ln>
        </p:spPr>
      </p:cxnSp>
      <p:pic>
        <p:nvPicPr>
          <p:cNvPr id="1001" name="Google Shape;1001;p145" descr="\\heffalump\hqdata\execoffBCS\01 Communications\Strategy\Comms Projects\Active Projects\Design Projects (PL)\IT rebrand\Assets\DAS_PPW cover2.png"/>
          <p:cNvPicPr preferRelativeResize="0"/>
          <p:nvPr/>
        </p:nvPicPr>
        <p:blipFill rotWithShape="1">
          <a:blip r:embed="rId2">
            <a:alphaModFix/>
          </a:blip>
          <a:srcRect t="12726"/>
          <a:stretch/>
        </p:blipFill>
        <p:spPr>
          <a:xfrm>
            <a:off x="3575720" y="1122917"/>
            <a:ext cx="8616280" cy="573508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74.xml"/><Relationship Id="rId21" Type="http://schemas.openxmlformats.org/officeDocument/2006/relationships/slideLayout" Target="../slideLayouts/slideLayout69.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63" Type="http://schemas.openxmlformats.org/officeDocument/2006/relationships/slideLayout" Target="../slideLayouts/slideLayout111.xml"/><Relationship Id="rId68" Type="http://schemas.openxmlformats.org/officeDocument/2006/relationships/slideLayout" Target="../slideLayouts/slideLayout116.xml"/><Relationship Id="rId16" Type="http://schemas.openxmlformats.org/officeDocument/2006/relationships/slideLayout" Target="../slideLayouts/slideLayout6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66" Type="http://schemas.openxmlformats.org/officeDocument/2006/relationships/slideLayout" Target="../slideLayouts/slideLayout114.xml"/><Relationship Id="rId74" Type="http://schemas.openxmlformats.org/officeDocument/2006/relationships/slideLayout" Target="../slideLayouts/slideLayout122.xml"/><Relationship Id="rId5" Type="http://schemas.openxmlformats.org/officeDocument/2006/relationships/slideLayout" Target="../slideLayouts/slideLayout53.xml"/><Relationship Id="rId61" Type="http://schemas.openxmlformats.org/officeDocument/2006/relationships/slideLayout" Target="../slideLayouts/slideLayout109.xml"/><Relationship Id="rId19" Type="http://schemas.openxmlformats.org/officeDocument/2006/relationships/slideLayout" Target="../slideLayouts/slideLayout6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64" Type="http://schemas.openxmlformats.org/officeDocument/2006/relationships/slideLayout" Target="../slideLayouts/slideLayout112.xml"/><Relationship Id="rId69" Type="http://schemas.openxmlformats.org/officeDocument/2006/relationships/slideLayout" Target="../slideLayouts/slideLayout117.xml"/><Relationship Id="rId77" Type="http://schemas.openxmlformats.org/officeDocument/2006/relationships/image" Target="../media/image1.png"/><Relationship Id="rId8" Type="http://schemas.openxmlformats.org/officeDocument/2006/relationships/slideLayout" Target="../slideLayouts/slideLayout56.xml"/><Relationship Id="rId51" Type="http://schemas.openxmlformats.org/officeDocument/2006/relationships/slideLayout" Target="../slideLayouts/slideLayout99.xml"/><Relationship Id="rId72" Type="http://schemas.openxmlformats.org/officeDocument/2006/relationships/slideLayout" Target="../slideLayouts/slideLayout120.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 Id="rId67" Type="http://schemas.openxmlformats.org/officeDocument/2006/relationships/slideLayout" Target="../slideLayouts/slideLayout115.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62" Type="http://schemas.openxmlformats.org/officeDocument/2006/relationships/slideLayout" Target="../slideLayouts/slideLayout110.xml"/><Relationship Id="rId70" Type="http://schemas.openxmlformats.org/officeDocument/2006/relationships/slideLayout" Target="../slideLayouts/slideLayout118.xml"/><Relationship Id="rId75" Type="http://schemas.openxmlformats.org/officeDocument/2006/relationships/slideLayout" Target="../slideLayouts/slideLayout12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65" Type="http://schemas.openxmlformats.org/officeDocument/2006/relationships/slideLayout" Target="../slideLayouts/slideLayout113.xml"/><Relationship Id="rId73" Type="http://schemas.openxmlformats.org/officeDocument/2006/relationships/slideLayout" Target="../slideLayouts/slideLayout12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9" Type="http://schemas.openxmlformats.org/officeDocument/2006/relationships/slideLayout" Target="../slideLayouts/slideLayout87.xml"/><Relationship Id="rId34" Type="http://schemas.openxmlformats.org/officeDocument/2006/relationships/slideLayout" Target="../slideLayouts/slideLayout82.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6" Type="http://schemas.openxmlformats.org/officeDocument/2006/relationships/theme" Target="../theme/theme8.xml"/><Relationship Id="rId7" Type="http://schemas.openxmlformats.org/officeDocument/2006/relationships/slideLayout" Target="../slideLayouts/slideLayout55.xml"/><Relationship Id="rId71" Type="http://schemas.openxmlformats.org/officeDocument/2006/relationships/slideLayout" Target="../slideLayouts/slideLayout119.xml"/><Relationship Id="rId2" Type="http://schemas.openxmlformats.org/officeDocument/2006/relationships/slideLayout" Target="../slideLayouts/slideLayout50.xml"/><Relationship Id="rId2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7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7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7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7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7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sp>
        <p:nvSpPr>
          <p:cNvPr id="314" name="Google Shape;314;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5" name="Google Shape;315;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7" name="Google Shape;317;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8" name="Google Shape;318;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3" name="Google Shape;333;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7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8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5" name="Google Shape;335;p7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8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6" name="Google Shape;336;p7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80">
                <a:solidFill>
                  <a:srgbClr val="888888"/>
                </a:solidFill>
                <a:latin typeface="Calibri"/>
                <a:ea typeface="Calibri"/>
                <a:cs typeface="Calibri"/>
                <a:sym typeface="Calibri"/>
              </a:defRPr>
            </a:lvl1pPr>
            <a:lvl2pPr marL="0" marR="0" lvl="1" indent="0" algn="r" rtl="0">
              <a:spcBef>
                <a:spcPts val="0"/>
              </a:spcBef>
              <a:buNone/>
              <a:defRPr sz="1080">
                <a:solidFill>
                  <a:srgbClr val="888888"/>
                </a:solidFill>
                <a:latin typeface="Calibri"/>
                <a:ea typeface="Calibri"/>
                <a:cs typeface="Calibri"/>
                <a:sym typeface="Calibri"/>
              </a:defRPr>
            </a:lvl2pPr>
            <a:lvl3pPr marL="0" marR="0" lvl="2" indent="0" algn="r" rtl="0">
              <a:spcBef>
                <a:spcPts val="0"/>
              </a:spcBef>
              <a:buNone/>
              <a:defRPr sz="1080">
                <a:solidFill>
                  <a:srgbClr val="888888"/>
                </a:solidFill>
                <a:latin typeface="Calibri"/>
                <a:ea typeface="Calibri"/>
                <a:cs typeface="Calibri"/>
                <a:sym typeface="Calibri"/>
              </a:defRPr>
            </a:lvl3pPr>
            <a:lvl4pPr marL="0" marR="0" lvl="3" indent="0" algn="r" rtl="0">
              <a:spcBef>
                <a:spcPts val="0"/>
              </a:spcBef>
              <a:buNone/>
              <a:defRPr sz="1080">
                <a:solidFill>
                  <a:srgbClr val="888888"/>
                </a:solidFill>
                <a:latin typeface="Calibri"/>
                <a:ea typeface="Calibri"/>
                <a:cs typeface="Calibri"/>
                <a:sym typeface="Calibri"/>
              </a:defRPr>
            </a:lvl4pPr>
            <a:lvl5pPr marL="0" marR="0" lvl="4" indent="0" algn="r" rtl="0">
              <a:spcBef>
                <a:spcPts val="0"/>
              </a:spcBef>
              <a:buNone/>
              <a:defRPr sz="1080">
                <a:solidFill>
                  <a:srgbClr val="888888"/>
                </a:solidFill>
                <a:latin typeface="Calibri"/>
                <a:ea typeface="Calibri"/>
                <a:cs typeface="Calibri"/>
                <a:sym typeface="Calibri"/>
              </a:defRPr>
            </a:lvl5pPr>
            <a:lvl6pPr marL="0" marR="0" lvl="5" indent="0" algn="r" rtl="0">
              <a:spcBef>
                <a:spcPts val="0"/>
              </a:spcBef>
              <a:buNone/>
              <a:defRPr sz="1080">
                <a:solidFill>
                  <a:srgbClr val="888888"/>
                </a:solidFill>
                <a:latin typeface="Calibri"/>
                <a:ea typeface="Calibri"/>
                <a:cs typeface="Calibri"/>
                <a:sym typeface="Calibri"/>
              </a:defRPr>
            </a:lvl6pPr>
            <a:lvl7pPr marL="0" marR="0" lvl="6" indent="0" algn="r" rtl="0">
              <a:spcBef>
                <a:spcPts val="0"/>
              </a:spcBef>
              <a:buNone/>
              <a:defRPr sz="1080">
                <a:solidFill>
                  <a:srgbClr val="888888"/>
                </a:solidFill>
                <a:latin typeface="Calibri"/>
                <a:ea typeface="Calibri"/>
                <a:cs typeface="Calibri"/>
                <a:sym typeface="Calibri"/>
              </a:defRPr>
            </a:lvl7pPr>
            <a:lvl8pPr marL="0" marR="0" lvl="7" indent="0" algn="r" rtl="0">
              <a:spcBef>
                <a:spcPts val="0"/>
              </a:spcBef>
              <a:buNone/>
              <a:defRPr sz="1080">
                <a:solidFill>
                  <a:srgbClr val="888888"/>
                </a:solidFill>
                <a:latin typeface="Calibri"/>
                <a:ea typeface="Calibri"/>
                <a:cs typeface="Calibri"/>
                <a:sym typeface="Calibri"/>
              </a:defRPr>
            </a:lvl8pPr>
            <a:lvl9pPr marL="0" marR="0" lvl="8" indent="0" algn="r" rtl="0">
              <a:spcBef>
                <a:spcPts val="0"/>
              </a:spcBef>
              <a:buNone/>
              <a:defRPr sz="108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3" name="Google Shape;343;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7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8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5" name="Google Shape;345;p7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8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6" name="Google Shape;346;p7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80">
                <a:solidFill>
                  <a:srgbClr val="888888"/>
                </a:solidFill>
                <a:latin typeface="Calibri"/>
                <a:ea typeface="Calibri"/>
                <a:cs typeface="Calibri"/>
                <a:sym typeface="Calibri"/>
              </a:defRPr>
            </a:lvl1pPr>
            <a:lvl2pPr marL="0" marR="0" lvl="1" indent="0" algn="r" rtl="0">
              <a:spcBef>
                <a:spcPts val="0"/>
              </a:spcBef>
              <a:buNone/>
              <a:defRPr sz="1080">
                <a:solidFill>
                  <a:srgbClr val="888888"/>
                </a:solidFill>
                <a:latin typeface="Calibri"/>
                <a:ea typeface="Calibri"/>
                <a:cs typeface="Calibri"/>
                <a:sym typeface="Calibri"/>
              </a:defRPr>
            </a:lvl2pPr>
            <a:lvl3pPr marL="0" marR="0" lvl="2" indent="0" algn="r" rtl="0">
              <a:spcBef>
                <a:spcPts val="0"/>
              </a:spcBef>
              <a:buNone/>
              <a:defRPr sz="1080">
                <a:solidFill>
                  <a:srgbClr val="888888"/>
                </a:solidFill>
                <a:latin typeface="Calibri"/>
                <a:ea typeface="Calibri"/>
                <a:cs typeface="Calibri"/>
                <a:sym typeface="Calibri"/>
              </a:defRPr>
            </a:lvl3pPr>
            <a:lvl4pPr marL="0" marR="0" lvl="3" indent="0" algn="r" rtl="0">
              <a:spcBef>
                <a:spcPts val="0"/>
              </a:spcBef>
              <a:buNone/>
              <a:defRPr sz="1080">
                <a:solidFill>
                  <a:srgbClr val="888888"/>
                </a:solidFill>
                <a:latin typeface="Calibri"/>
                <a:ea typeface="Calibri"/>
                <a:cs typeface="Calibri"/>
                <a:sym typeface="Calibri"/>
              </a:defRPr>
            </a:lvl4pPr>
            <a:lvl5pPr marL="0" marR="0" lvl="4" indent="0" algn="r" rtl="0">
              <a:spcBef>
                <a:spcPts val="0"/>
              </a:spcBef>
              <a:buNone/>
              <a:defRPr sz="1080">
                <a:solidFill>
                  <a:srgbClr val="888888"/>
                </a:solidFill>
                <a:latin typeface="Calibri"/>
                <a:ea typeface="Calibri"/>
                <a:cs typeface="Calibri"/>
                <a:sym typeface="Calibri"/>
              </a:defRPr>
            </a:lvl5pPr>
            <a:lvl6pPr marL="0" marR="0" lvl="5" indent="0" algn="r" rtl="0">
              <a:spcBef>
                <a:spcPts val="0"/>
              </a:spcBef>
              <a:buNone/>
              <a:defRPr sz="1080">
                <a:solidFill>
                  <a:srgbClr val="888888"/>
                </a:solidFill>
                <a:latin typeface="Calibri"/>
                <a:ea typeface="Calibri"/>
                <a:cs typeface="Calibri"/>
                <a:sym typeface="Calibri"/>
              </a:defRPr>
            </a:lvl6pPr>
            <a:lvl7pPr marL="0" marR="0" lvl="6" indent="0" algn="r" rtl="0">
              <a:spcBef>
                <a:spcPts val="0"/>
              </a:spcBef>
              <a:buNone/>
              <a:defRPr sz="1080">
                <a:solidFill>
                  <a:srgbClr val="888888"/>
                </a:solidFill>
                <a:latin typeface="Calibri"/>
                <a:ea typeface="Calibri"/>
                <a:cs typeface="Calibri"/>
                <a:sym typeface="Calibri"/>
              </a:defRPr>
            </a:lvl7pPr>
            <a:lvl8pPr marL="0" marR="0" lvl="7" indent="0" algn="r" rtl="0">
              <a:spcBef>
                <a:spcPts val="0"/>
              </a:spcBef>
              <a:buNone/>
              <a:defRPr sz="1080">
                <a:solidFill>
                  <a:srgbClr val="888888"/>
                </a:solidFill>
                <a:latin typeface="Calibri"/>
                <a:ea typeface="Calibri"/>
                <a:cs typeface="Calibri"/>
                <a:sym typeface="Calibri"/>
              </a:defRPr>
            </a:lvl8pPr>
            <a:lvl9pPr marL="0" marR="0" lvl="8" indent="0" algn="r" rtl="0">
              <a:spcBef>
                <a:spcPts val="0"/>
              </a:spcBef>
              <a:buNone/>
              <a:defRPr sz="108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350" name="Google Shape;350;p8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1" name="Google Shape;351;p8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52" name="Google Shape;352;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3" name="Google Shape;353;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4" name="Google Shape;354;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4"/>
        <p:cNvGrpSpPr/>
        <p:nvPr/>
      </p:nvGrpSpPr>
      <p:grpSpPr>
        <a:xfrm>
          <a:off x="0" y="0"/>
          <a:ext cx="0" cy="0"/>
          <a:chOff x="0" y="0"/>
          <a:chExt cx="0" cy="0"/>
        </a:xfrm>
      </p:grpSpPr>
      <p:sp>
        <p:nvSpPr>
          <p:cNvPr id="425" name="Google Shape;425;p8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6" name="Google Shape;426;p8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65645" algn="l" rtl="0">
              <a:lnSpc>
                <a:spcPct val="90000"/>
              </a:lnSpc>
              <a:spcBef>
                <a:spcPts val="1333"/>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427" name="Google Shape;427;p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9" name="Google Shape;429;p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pic>
        <p:nvPicPr>
          <p:cNvPr id="500" name="Google Shape;500;p86" descr="Logo&#10;&#10;Description automatically generated"/>
          <p:cNvPicPr preferRelativeResize="0"/>
          <p:nvPr/>
        </p:nvPicPr>
        <p:blipFill rotWithShape="1">
          <a:blip r:embed="rId77">
            <a:alphaModFix/>
          </a:blip>
          <a:srcRect/>
          <a:stretch/>
        </p:blipFill>
        <p:spPr>
          <a:xfrm>
            <a:off x="10704513" y="324701"/>
            <a:ext cx="1137356" cy="1160083"/>
          </a:xfrm>
          <a:prstGeom prst="rect">
            <a:avLst/>
          </a:prstGeom>
          <a:noFill/>
          <a:ln>
            <a:noFill/>
          </a:ln>
        </p:spPr>
      </p:pic>
      <p:sp>
        <p:nvSpPr>
          <p:cNvPr id="501" name="Google Shape;501;p86"/>
          <p:cNvSpPr txBox="1">
            <a:spLocks noGrp="1"/>
          </p:cNvSpPr>
          <p:nvPr>
            <p:ph type="title"/>
          </p:nvPr>
        </p:nvSpPr>
        <p:spPr>
          <a:xfrm>
            <a:off x="431372" y="1004229"/>
            <a:ext cx="10922429" cy="954923"/>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2" name="Google Shape;502;p86"/>
          <p:cNvSpPr txBox="1">
            <a:spLocks noGrp="1"/>
          </p:cNvSpPr>
          <p:nvPr>
            <p:ph type="body" idx="1"/>
          </p:nvPr>
        </p:nvSpPr>
        <p:spPr>
          <a:xfrm>
            <a:off x="431372" y="2164311"/>
            <a:ext cx="10922429" cy="401265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accent2"/>
              </a:buClr>
              <a:buSzPts val="2400"/>
              <a:buFont typeface="Arial"/>
              <a:buNone/>
              <a:defRPr sz="2400" b="1" i="0" u="none" strike="noStrike" cap="none">
                <a:solidFill>
                  <a:schemeClr val="accent2"/>
                </a:solidFill>
                <a:latin typeface="Arial"/>
                <a:ea typeface="Arial"/>
                <a:cs typeface="Arial"/>
                <a:sym typeface="Arial"/>
              </a:defRPr>
            </a:lvl1pPr>
            <a:lvl2pPr marL="914400" marR="0" lvl="1" indent="-381000" algn="l" rtl="0">
              <a:spcBef>
                <a:spcPts val="480"/>
              </a:spcBef>
              <a:spcAft>
                <a:spcPts val="0"/>
              </a:spcAft>
              <a:buClr>
                <a:schemeClr val="accent3"/>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spcBef>
                <a:spcPts val="360"/>
              </a:spcBef>
              <a:spcAft>
                <a:spcPts val="0"/>
              </a:spcAft>
              <a:buClr>
                <a:schemeClr val="accent3"/>
              </a:buClr>
              <a:buSzPts val="1800"/>
              <a:buFont typeface="Courier New"/>
              <a:buChar char="o"/>
              <a:defRPr sz="1800" b="0" i="0" u="none" strike="noStrike" cap="none">
                <a:solidFill>
                  <a:srgbClr val="3F3F3F"/>
                </a:solidFill>
                <a:latin typeface="Arial"/>
                <a:ea typeface="Arial"/>
                <a:cs typeface="Arial"/>
                <a:sym typeface="Arial"/>
              </a:defRPr>
            </a:lvl4pPr>
            <a:lvl5pPr marL="2286000" marR="0" lvl="4" indent="-330200" algn="l" rtl="0">
              <a:spcBef>
                <a:spcPts val="320"/>
              </a:spcBef>
              <a:spcAft>
                <a:spcPts val="0"/>
              </a:spcAft>
              <a:buClr>
                <a:schemeClr val="accent2"/>
              </a:buClr>
              <a:buSzPts val="1600"/>
              <a:buFont typeface="Noto Sans Symbols"/>
              <a:buChar char="⮚"/>
              <a:defRPr sz="1600" b="0" i="0" u="none" strike="noStrike" cap="none">
                <a:solidFill>
                  <a:srgbClr val="3F3F3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hyperlink" Target="https://www.bhf.org.uk/-/media/files/for-professionals/research/heart-statistics/bhf-cvd-statistics-scotland-factsheet.pdf" TargetMode="Externa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3.jpg"/><Relationship Id="rId7" Type="http://schemas.openxmlformats.org/officeDocument/2006/relationships/hyperlink" Target="https://creativecommons.org/licenses/by-nc-nd/3.0/" TargetMode="External"/><Relationship Id="rId12"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hyperlink" Target="https://medium.com/texas-mccombs/will-you-see-the-doctor-now-6529499abd41" TargetMode="External"/><Relationship Id="rId11" Type="http://schemas.openxmlformats.org/officeDocument/2006/relationships/image" Target="../media/image64.png"/><Relationship Id="rId5" Type="http://schemas.openxmlformats.org/officeDocument/2006/relationships/image" Target="../media/image60.jp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68.gif"/><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about:blan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80.jp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81.jpg"/><Relationship Id="rId5" Type="http://schemas.openxmlformats.org/officeDocument/2006/relationships/hyperlink" Target="https://learn.nes.nhs.scot/41030/remote-health-monitoring" TargetMode="External"/><Relationship Id="rId4" Type="http://schemas.openxmlformats.org/officeDocument/2006/relationships/hyperlink" Target="https://tec.scot/programme-areas/remote-health-pathway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89.jpg"/></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91.jp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51.xml"/><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3"/>
        <p:cNvGrpSpPr/>
        <p:nvPr/>
      </p:nvGrpSpPr>
      <p:grpSpPr>
        <a:xfrm>
          <a:off x="0" y="0"/>
          <a:ext cx="0" cy="0"/>
          <a:chOff x="0" y="0"/>
          <a:chExt cx="0" cy="0"/>
        </a:xfrm>
      </p:grpSpPr>
      <p:sp>
        <p:nvSpPr>
          <p:cNvPr id="1274" name="Google Shape;1274;p1"/>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75" name="Google Shape;1275;p1" descr="A building with a dome shaped roof and a glass dome on the side of the building&#10;&#10;Description automatically generated with medium confidence"/>
          <p:cNvPicPr preferRelativeResize="0"/>
          <p:nvPr/>
        </p:nvPicPr>
        <p:blipFill rotWithShape="1">
          <a:blip r:embed="rId3">
            <a:alphaModFix/>
          </a:blip>
          <a:srcRect r="5882" b="-1"/>
          <a:stretch/>
        </p:blipFill>
        <p:spPr>
          <a:xfrm>
            <a:off x="2522356" y="10"/>
            <a:ext cx="9669642" cy="6857990"/>
          </a:xfrm>
          <a:prstGeom prst="rect">
            <a:avLst/>
          </a:prstGeom>
          <a:noFill/>
          <a:ln>
            <a:noFill/>
          </a:ln>
        </p:spPr>
      </p:pic>
      <p:sp>
        <p:nvSpPr>
          <p:cNvPr id="1276" name="Google Shape;1276;p1"/>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7" name="Google Shape;1277;p1"/>
          <p:cNvSpPr/>
          <p:nvPr/>
        </p:nvSpPr>
        <p:spPr>
          <a:xfrm>
            <a:off x="147637" y="1136880"/>
            <a:ext cx="4548188" cy="3742762"/>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GB" sz="4400" b="1" i="0" u="none" strike="noStrike" cap="none">
                <a:solidFill>
                  <a:srgbClr val="BF066C"/>
                </a:solidFill>
                <a:latin typeface="Arial"/>
                <a:ea typeface="Arial"/>
                <a:cs typeface="Arial"/>
                <a:sym typeface="Arial"/>
              </a:rPr>
              <a:t>Welcome</a:t>
            </a:r>
            <a:r>
              <a:rPr lang="en-GB" sz="4400" b="0" i="0" u="none" strike="noStrike" cap="none">
                <a:solidFill>
                  <a:srgbClr val="BF066C"/>
                </a:solidFill>
                <a:latin typeface="Arial"/>
                <a:ea typeface="Arial"/>
                <a:cs typeface="Arial"/>
                <a:sym typeface="Arial"/>
              </a:rPr>
              <a:t> </a:t>
            </a:r>
            <a:r>
              <a:rPr lang="en-GB" sz="2800" b="1" i="0" u="none" strike="noStrike" cap="none">
                <a:solidFill>
                  <a:srgbClr val="BF066C"/>
                </a:solidFill>
                <a:latin typeface="Arial"/>
                <a:ea typeface="Arial"/>
                <a:cs typeface="Arial"/>
                <a:sym typeface="Arial"/>
              </a:rPr>
              <a:t>to the</a:t>
            </a:r>
            <a:endParaRPr/>
          </a:p>
          <a:p>
            <a:pPr marL="0" marR="0" lvl="0" indent="0" algn="l" rtl="0">
              <a:spcBef>
                <a:spcPts val="0"/>
              </a:spcBef>
              <a:spcAft>
                <a:spcPts val="0"/>
              </a:spcAft>
              <a:buNone/>
            </a:pPr>
            <a:r>
              <a:rPr lang="en-GB" sz="4400" b="1" i="0" u="none" strike="noStrike" cap="none">
                <a:solidFill>
                  <a:srgbClr val="BF066C"/>
                </a:solidFill>
                <a:latin typeface="Arial"/>
                <a:ea typeface="Arial"/>
                <a:cs typeface="Arial"/>
                <a:sym typeface="Arial"/>
              </a:rPr>
              <a:t>NHS Scotland </a:t>
            </a:r>
            <a:endParaRPr/>
          </a:p>
          <a:p>
            <a:pPr marL="0" marR="0" lvl="0" indent="0" algn="l" rtl="0">
              <a:spcBef>
                <a:spcPts val="0"/>
              </a:spcBef>
              <a:spcAft>
                <a:spcPts val="0"/>
              </a:spcAft>
              <a:buNone/>
            </a:pPr>
            <a:r>
              <a:rPr lang="en-GB" sz="4400" b="1" i="0" u="none" strike="noStrike" cap="none">
                <a:solidFill>
                  <a:srgbClr val="BF066C"/>
                </a:solidFill>
                <a:latin typeface="Arial"/>
                <a:ea typeface="Arial"/>
                <a:cs typeface="Arial"/>
                <a:sym typeface="Arial"/>
              </a:rPr>
              <a:t>Event 2024 </a:t>
            </a:r>
            <a:endParaRPr/>
          </a:p>
        </p:txBody>
      </p:sp>
      <p:pic>
        <p:nvPicPr>
          <p:cNvPr id="1278" name="Google Shape;1278;p1"/>
          <p:cNvPicPr preferRelativeResize="0"/>
          <p:nvPr/>
        </p:nvPicPr>
        <p:blipFill rotWithShape="1">
          <a:blip r:embed="rId4">
            <a:alphaModFix/>
          </a:blip>
          <a:srcRect/>
          <a:stretch/>
        </p:blipFill>
        <p:spPr>
          <a:xfrm>
            <a:off x="-1" y="5852158"/>
            <a:ext cx="12191999" cy="1005841"/>
          </a:xfrm>
          <a:prstGeom prst="rect">
            <a:avLst/>
          </a:prstGeom>
          <a:noFill/>
          <a:ln>
            <a:noFill/>
          </a:ln>
        </p:spPr>
      </p:pic>
      <p:pic>
        <p:nvPicPr>
          <p:cNvPr id="3" name="Picture 2" descr="A qr code on a white background&#10;&#10;Description automatically generated">
            <a:extLst>
              <a:ext uri="{FF2B5EF4-FFF2-40B4-BE49-F238E27FC236}">
                <a16:creationId xmlns:a16="http://schemas.microsoft.com/office/drawing/2014/main" id="{5C70C21A-8B4C-8C8E-591E-2D7306B9D175}"/>
              </a:ext>
            </a:extLst>
          </p:cNvPr>
          <p:cNvPicPr>
            <a:picLocks noChangeAspect="1"/>
          </p:cNvPicPr>
          <p:nvPr/>
        </p:nvPicPr>
        <p:blipFill>
          <a:blip r:embed="rId5"/>
          <a:stretch>
            <a:fillRect/>
          </a:stretch>
        </p:blipFill>
        <p:spPr>
          <a:xfrm>
            <a:off x="147634" y="3413753"/>
            <a:ext cx="2438400" cy="2438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12"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425" name="Google Shape;1425;p12"/>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426" name="Google Shape;1426;p12"/>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427" name="Google Shape;1427;p12"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28" name="Google Shape;1428;p12"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29" name="Google Shape;1429;p12"/>
          <p:cNvSpPr txBox="1"/>
          <p:nvPr/>
        </p:nvSpPr>
        <p:spPr>
          <a:xfrm>
            <a:off x="1600305" y="2314248"/>
            <a:ext cx="104573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Population Needs </a:t>
            </a:r>
            <a:r>
              <a:rPr lang="en-GB" sz="2800" b="1" i="0" u="none" strike="noStrike" cap="none">
                <a:solidFill>
                  <a:srgbClr val="8296B0"/>
                </a:solidFill>
                <a:latin typeface="Calibri"/>
                <a:ea typeface="Calibri"/>
                <a:cs typeface="Calibri"/>
                <a:sym typeface="Calibri"/>
              </a:rPr>
              <a:t>- Reduce Health Inequalities – Enable our Citizens</a:t>
            </a:r>
            <a:endParaRPr/>
          </a:p>
        </p:txBody>
      </p:sp>
      <p:sp>
        <p:nvSpPr>
          <p:cNvPr id="1430" name="Google Shape;1430;p12"/>
          <p:cNvSpPr txBox="1"/>
          <p:nvPr/>
        </p:nvSpPr>
        <p:spPr>
          <a:xfrm>
            <a:off x="1616128" y="4708021"/>
            <a:ext cx="98668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Reforming How We Work</a:t>
            </a:r>
            <a:r>
              <a:rPr lang="en-GB" sz="2800" b="1" i="0" u="none" strike="noStrike" cap="none">
                <a:solidFill>
                  <a:srgbClr val="8296B0"/>
                </a:solidFill>
                <a:latin typeface="Calibri"/>
                <a:ea typeface="Calibri"/>
                <a:cs typeface="Calibri"/>
                <a:sym typeface="Calibri"/>
              </a:rPr>
              <a:t>– Optimise capability &amp; experience</a:t>
            </a:r>
            <a:endParaRPr/>
          </a:p>
        </p:txBody>
      </p:sp>
      <p:sp>
        <p:nvSpPr>
          <p:cNvPr id="1431" name="Google Shape;1431;p12"/>
          <p:cNvSpPr txBox="1"/>
          <p:nvPr/>
        </p:nvSpPr>
        <p:spPr>
          <a:xfrm>
            <a:off x="1630285" y="5865984"/>
            <a:ext cx="103077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Reforming Services </a:t>
            </a:r>
            <a:r>
              <a:rPr lang="en-GB" sz="2800" b="1" i="0" u="none" strike="noStrike" cap="none">
                <a:solidFill>
                  <a:srgbClr val="8296B0"/>
                </a:solidFill>
                <a:latin typeface="Calibri"/>
                <a:ea typeface="Calibri"/>
                <a:cs typeface="Calibri"/>
                <a:sym typeface="Calibri"/>
              </a:rPr>
              <a:t>– Early Intervention - Reform our model of care</a:t>
            </a:r>
            <a:endParaRPr/>
          </a:p>
        </p:txBody>
      </p:sp>
      <p:sp>
        <p:nvSpPr>
          <p:cNvPr id="1432" name="Google Shape;1432;p12"/>
          <p:cNvSpPr/>
          <p:nvPr/>
        </p:nvSpPr>
        <p:spPr>
          <a:xfrm>
            <a:off x="706437" y="2224122"/>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33" name="Google Shape;1433;p12"/>
          <p:cNvSpPr/>
          <p:nvPr/>
        </p:nvSpPr>
        <p:spPr>
          <a:xfrm>
            <a:off x="706437" y="4617896"/>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34" name="Google Shape;1434;p12"/>
          <p:cNvSpPr/>
          <p:nvPr/>
        </p:nvSpPr>
        <p:spPr>
          <a:xfrm>
            <a:off x="689783" y="5814782"/>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35" name="Google Shape;1435;p12"/>
          <p:cNvSpPr/>
          <p:nvPr/>
        </p:nvSpPr>
        <p:spPr>
          <a:xfrm>
            <a:off x="699776" y="24675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1</a:t>
            </a:r>
            <a:endParaRPr/>
          </a:p>
        </p:txBody>
      </p:sp>
      <p:sp>
        <p:nvSpPr>
          <p:cNvPr id="1436" name="Google Shape;1436;p12"/>
          <p:cNvSpPr txBox="1"/>
          <p:nvPr/>
        </p:nvSpPr>
        <p:spPr>
          <a:xfrm>
            <a:off x="1678267" y="275325"/>
            <a:ext cx="93101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i="0" u="none" strike="noStrike" cap="none">
                <a:solidFill>
                  <a:srgbClr val="FFFFFF"/>
                </a:solidFill>
                <a:latin typeface="Calibri"/>
                <a:ea typeface="Calibri"/>
                <a:cs typeface="Calibri"/>
                <a:sym typeface="Calibri"/>
              </a:rPr>
              <a:t>‘The Why’ </a:t>
            </a:r>
            <a:r>
              <a:rPr lang="en-GB" sz="3400" b="1" i="0" u="none" strike="noStrike" cap="none">
                <a:solidFill>
                  <a:srgbClr val="B3C6E7"/>
                </a:solidFill>
                <a:latin typeface="Calibri"/>
                <a:ea typeface="Calibri"/>
                <a:cs typeface="Calibri"/>
                <a:sym typeface="Calibri"/>
              </a:rPr>
              <a:t>- Defining the Priority Outcomes </a:t>
            </a:r>
            <a:endParaRPr/>
          </a:p>
        </p:txBody>
      </p:sp>
      <p:sp>
        <p:nvSpPr>
          <p:cNvPr id="1437" name="Google Shape;1437;p12"/>
          <p:cNvSpPr txBox="1"/>
          <p:nvPr/>
        </p:nvSpPr>
        <p:spPr>
          <a:xfrm>
            <a:off x="1616127" y="3511134"/>
            <a:ext cx="104573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Managing Demand </a:t>
            </a:r>
            <a:r>
              <a:rPr lang="en-GB" sz="2800" b="1" i="0" u="none" strike="noStrike" cap="none">
                <a:solidFill>
                  <a:srgbClr val="8296B0"/>
                </a:solidFill>
                <a:latin typeface="Calibri"/>
                <a:ea typeface="Calibri"/>
                <a:cs typeface="Calibri"/>
                <a:sym typeface="Calibri"/>
              </a:rPr>
              <a:t>– Improving Value, Affordability + Outcomes </a:t>
            </a:r>
            <a:endParaRPr/>
          </a:p>
        </p:txBody>
      </p:sp>
      <p:sp>
        <p:nvSpPr>
          <p:cNvPr id="1438" name="Google Shape;1438;p12"/>
          <p:cNvSpPr/>
          <p:nvPr/>
        </p:nvSpPr>
        <p:spPr>
          <a:xfrm>
            <a:off x="706437" y="3421009"/>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39" name="Google Shape;1439;p12"/>
          <p:cNvSpPr txBox="1"/>
          <p:nvPr/>
        </p:nvSpPr>
        <p:spPr>
          <a:xfrm>
            <a:off x="712181" y="1354001"/>
            <a:ext cx="1045730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i="1" u="none" strike="noStrike" cap="none">
                <a:solidFill>
                  <a:srgbClr val="C00000"/>
                </a:solidFill>
                <a:latin typeface="Calibri"/>
                <a:ea typeface="Calibri"/>
                <a:cs typeface="Calibri"/>
                <a:sym typeface="Calibri"/>
              </a:rPr>
              <a:t>Vision : Enable people to live longer, healthier, fulfilling lives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3"/>
          <p:cNvSpPr/>
          <p:nvPr/>
        </p:nvSpPr>
        <p:spPr>
          <a:xfrm>
            <a:off x="0" y="2024743"/>
            <a:ext cx="7837714"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45" name="Google Shape;1445;p13"/>
          <p:cNvSpPr/>
          <p:nvPr/>
        </p:nvSpPr>
        <p:spPr>
          <a:xfrm>
            <a:off x="-1" y="3452327"/>
            <a:ext cx="9302621" cy="1073020"/>
          </a:xfrm>
          <a:prstGeom prst="homePlat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46" name="Google Shape;1446;p13"/>
          <p:cNvSpPr/>
          <p:nvPr/>
        </p:nvSpPr>
        <p:spPr>
          <a:xfrm>
            <a:off x="-1" y="4898572"/>
            <a:ext cx="10758197"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447" name="Google Shape;1447;p13"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448" name="Google Shape;1448;p13"/>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449" name="Google Shape;1449;p13"/>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450" name="Google Shape;1450;p13"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51" name="Google Shape;1451;p13"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52" name="Google Shape;1452;p13"/>
          <p:cNvSpPr txBox="1"/>
          <p:nvPr/>
        </p:nvSpPr>
        <p:spPr>
          <a:xfrm>
            <a:off x="460376" y="312739"/>
            <a:ext cx="89853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FFFFFF"/>
                </a:solidFill>
                <a:latin typeface="Calibri"/>
                <a:ea typeface="Calibri"/>
                <a:cs typeface="Calibri"/>
                <a:sym typeface="Calibri"/>
              </a:rPr>
              <a:t>Driving Reform: Accelerating Digital Access</a:t>
            </a:r>
            <a:endParaRPr sz="3600" b="1" i="0" u="none" strike="noStrike" cap="none">
              <a:solidFill>
                <a:srgbClr val="FFFFFF"/>
              </a:solidFill>
              <a:latin typeface="Calibri"/>
              <a:ea typeface="Calibri"/>
              <a:cs typeface="Calibri"/>
              <a:sym typeface="Calibri"/>
            </a:endParaRPr>
          </a:p>
        </p:txBody>
      </p:sp>
      <p:sp>
        <p:nvSpPr>
          <p:cNvPr id="1453" name="Google Shape;1453;p13"/>
          <p:cNvSpPr/>
          <p:nvPr/>
        </p:nvSpPr>
        <p:spPr>
          <a:xfrm>
            <a:off x="747096" y="366811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2</a:t>
            </a:r>
            <a:endParaRPr/>
          </a:p>
        </p:txBody>
      </p:sp>
      <p:sp>
        <p:nvSpPr>
          <p:cNvPr id="1454" name="Google Shape;1454;p13"/>
          <p:cNvSpPr/>
          <p:nvPr/>
        </p:nvSpPr>
        <p:spPr>
          <a:xfrm>
            <a:off x="747096" y="5123518"/>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3</a:t>
            </a:r>
            <a:endParaRPr/>
          </a:p>
        </p:txBody>
      </p:sp>
      <p:sp>
        <p:nvSpPr>
          <p:cNvPr id="1455" name="Google Shape;1455;p13"/>
          <p:cNvSpPr txBox="1"/>
          <p:nvPr/>
        </p:nvSpPr>
        <p:spPr>
          <a:xfrm>
            <a:off x="1584961" y="2213650"/>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Why’ </a:t>
            </a:r>
            <a:r>
              <a:rPr lang="en-GB" sz="2800" b="0" i="1" u="none" strike="noStrike" cap="none">
                <a:solidFill>
                  <a:srgbClr val="2E74B4"/>
                </a:solidFill>
                <a:latin typeface="Calibri"/>
                <a:ea typeface="Calibri"/>
                <a:cs typeface="Calibri"/>
                <a:sym typeface="Calibri"/>
              </a:rPr>
              <a:t>- 	Drivers for Change</a:t>
            </a:r>
            <a:endParaRPr/>
          </a:p>
        </p:txBody>
      </p:sp>
      <p:sp>
        <p:nvSpPr>
          <p:cNvPr id="1456" name="Google Shape;1456;p13"/>
          <p:cNvSpPr txBox="1"/>
          <p:nvPr/>
        </p:nvSpPr>
        <p:spPr>
          <a:xfrm>
            <a:off x="1584961" y="5198255"/>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How’ </a:t>
            </a:r>
            <a:r>
              <a:rPr lang="en-GB" sz="2800" b="0" i="1" u="none" strike="noStrike" cap="none">
                <a:solidFill>
                  <a:srgbClr val="2E74B4"/>
                </a:solidFill>
                <a:latin typeface="Calibri"/>
                <a:ea typeface="Calibri"/>
                <a:cs typeface="Calibri"/>
                <a:sym typeface="Calibri"/>
              </a:rPr>
              <a:t>- 	Creating the Conditions for Success</a:t>
            </a:r>
            <a:endParaRPr/>
          </a:p>
        </p:txBody>
      </p:sp>
      <p:sp>
        <p:nvSpPr>
          <p:cNvPr id="1457" name="Google Shape;1457;p13"/>
          <p:cNvSpPr/>
          <p:nvPr/>
        </p:nvSpPr>
        <p:spPr>
          <a:xfrm>
            <a:off x="747096" y="2212710"/>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1</a:t>
            </a:r>
            <a:endParaRPr/>
          </a:p>
        </p:txBody>
      </p:sp>
      <p:sp>
        <p:nvSpPr>
          <p:cNvPr id="1458" name="Google Shape;1458;p13"/>
          <p:cNvSpPr txBox="1"/>
          <p:nvPr/>
        </p:nvSpPr>
        <p:spPr>
          <a:xfrm>
            <a:off x="1584961" y="3713788"/>
            <a:ext cx="78607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FFFFFF"/>
                </a:solidFill>
                <a:latin typeface="Calibri"/>
                <a:ea typeface="Calibri"/>
                <a:cs typeface="Calibri"/>
                <a:sym typeface="Calibri"/>
              </a:rPr>
              <a:t>‘The What’ </a:t>
            </a:r>
            <a:r>
              <a:rPr lang="en-GB" sz="2800" b="0" i="1" u="none" strike="noStrike" cap="none">
                <a:solidFill>
                  <a:srgbClr val="FFFFFF"/>
                </a:solidFill>
                <a:latin typeface="Calibri"/>
                <a:ea typeface="Calibri"/>
                <a:cs typeface="Calibri"/>
                <a:sym typeface="Calibri"/>
              </a:rPr>
              <a:t>- Key Priorities to Enable Reform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p14"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464" name="Google Shape;1464;p14"/>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465" name="Google Shape;1465;p14"/>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466" name="Google Shape;1466;p14"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67" name="Google Shape;1467;p14"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68" name="Google Shape;1468;p14"/>
          <p:cNvSpPr/>
          <p:nvPr/>
        </p:nvSpPr>
        <p:spPr>
          <a:xfrm>
            <a:off x="747096" y="1924802"/>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69" name="Google Shape;1469;p14"/>
          <p:cNvSpPr/>
          <p:nvPr/>
        </p:nvSpPr>
        <p:spPr>
          <a:xfrm>
            <a:off x="747096" y="3409935"/>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70" name="Google Shape;1470;p14"/>
          <p:cNvSpPr/>
          <p:nvPr/>
        </p:nvSpPr>
        <p:spPr>
          <a:xfrm>
            <a:off x="747096" y="5123518"/>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471" name="Google Shape;1471;p14"/>
          <p:cNvSpPr txBox="1"/>
          <p:nvPr/>
        </p:nvSpPr>
        <p:spPr>
          <a:xfrm>
            <a:off x="1678266" y="2014928"/>
            <a:ext cx="99071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Citizen Access to Health &amp; Care Data</a:t>
            </a:r>
            <a:endParaRPr sz="4000" b="1" i="0" u="none" strike="noStrike" cap="none">
              <a:solidFill>
                <a:srgbClr val="323F4F"/>
              </a:solidFill>
              <a:latin typeface="Calibri"/>
              <a:ea typeface="Calibri"/>
              <a:cs typeface="Calibri"/>
              <a:sym typeface="Calibri"/>
            </a:endParaRPr>
          </a:p>
        </p:txBody>
      </p:sp>
      <p:sp>
        <p:nvSpPr>
          <p:cNvPr id="1472" name="Google Shape;1472;p14"/>
          <p:cNvSpPr txBox="1"/>
          <p:nvPr/>
        </p:nvSpPr>
        <p:spPr>
          <a:xfrm>
            <a:off x="1678267" y="3565086"/>
            <a:ext cx="97666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Nationally Cohesive systems – co-ordinated agile deployment</a:t>
            </a:r>
            <a:endParaRPr/>
          </a:p>
        </p:txBody>
      </p:sp>
      <p:sp>
        <p:nvSpPr>
          <p:cNvPr id="1473" name="Google Shape;1473;p14"/>
          <p:cNvSpPr txBox="1"/>
          <p:nvPr/>
        </p:nvSpPr>
        <p:spPr>
          <a:xfrm>
            <a:off x="1678266" y="5213643"/>
            <a:ext cx="96237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Support care at or closer to home</a:t>
            </a:r>
            <a:endParaRPr/>
          </a:p>
        </p:txBody>
      </p:sp>
      <p:sp>
        <p:nvSpPr>
          <p:cNvPr id="1474" name="Google Shape;1474;p14"/>
          <p:cNvSpPr/>
          <p:nvPr/>
        </p:nvSpPr>
        <p:spPr>
          <a:xfrm>
            <a:off x="699776" y="24675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2</a:t>
            </a:r>
            <a:endParaRPr/>
          </a:p>
        </p:txBody>
      </p:sp>
      <p:sp>
        <p:nvSpPr>
          <p:cNvPr id="1475" name="Google Shape;1475;p14"/>
          <p:cNvSpPr txBox="1"/>
          <p:nvPr/>
        </p:nvSpPr>
        <p:spPr>
          <a:xfrm>
            <a:off x="1678267" y="275325"/>
            <a:ext cx="93101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i="0" u="none" strike="noStrike" cap="none">
                <a:solidFill>
                  <a:srgbClr val="FFFFFF"/>
                </a:solidFill>
                <a:latin typeface="Calibri"/>
                <a:ea typeface="Calibri"/>
                <a:cs typeface="Calibri"/>
                <a:sym typeface="Calibri"/>
              </a:rPr>
              <a:t>‘The What’ </a:t>
            </a:r>
            <a:r>
              <a:rPr lang="en-GB" sz="3400" b="1" i="0" u="none" strike="noStrike" cap="none">
                <a:solidFill>
                  <a:srgbClr val="B3C6E7"/>
                </a:solidFill>
                <a:latin typeface="Calibri"/>
                <a:ea typeface="Calibri"/>
                <a:cs typeface="Calibri"/>
                <a:sym typeface="Calibri"/>
              </a:rPr>
              <a:t>- Key Priorities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5"/>
          <p:cNvSpPr/>
          <p:nvPr/>
        </p:nvSpPr>
        <p:spPr>
          <a:xfrm>
            <a:off x="0" y="2024743"/>
            <a:ext cx="7837714"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81" name="Google Shape;1481;p15"/>
          <p:cNvSpPr/>
          <p:nvPr/>
        </p:nvSpPr>
        <p:spPr>
          <a:xfrm>
            <a:off x="-1" y="3452327"/>
            <a:ext cx="9302621"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82" name="Google Shape;1482;p15"/>
          <p:cNvSpPr/>
          <p:nvPr/>
        </p:nvSpPr>
        <p:spPr>
          <a:xfrm>
            <a:off x="-1" y="4898572"/>
            <a:ext cx="10758197" cy="1073020"/>
          </a:xfrm>
          <a:prstGeom prst="homePlat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483" name="Google Shape;1483;p15"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484" name="Google Shape;1484;p15"/>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485" name="Google Shape;1485;p15"/>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486" name="Google Shape;1486;p15"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87" name="Google Shape;1487;p15"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88" name="Google Shape;1488;p15"/>
          <p:cNvSpPr txBox="1"/>
          <p:nvPr/>
        </p:nvSpPr>
        <p:spPr>
          <a:xfrm>
            <a:off x="460376" y="312739"/>
            <a:ext cx="89853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FFFFFF"/>
                </a:solidFill>
                <a:latin typeface="Calibri"/>
                <a:ea typeface="Calibri"/>
                <a:cs typeface="Calibri"/>
                <a:sym typeface="Calibri"/>
              </a:rPr>
              <a:t>Driving Reform: Accelerating Digital Access</a:t>
            </a:r>
            <a:endParaRPr/>
          </a:p>
        </p:txBody>
      </p:sp>
      <p:sp>
        <p:nvSpPr>
          <p:cNvPr id="1489" name="Google Shape;1489;p15"/>
          <p:cNvSpPr/>
          <p:nvPr/>
        </p:nvSpPr>
        <p:spPr>
          <a:xfrm>
            <a:off x="747096" y="366811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2</a:t>
            </a:r>
            <a:endParaRPr/>
          </a:p>
        </p:txBody>
      </p:sp>
      <p:sp>
        <p:nvSpPr>
          <p:cNvPr id="1490" name="Google Shape;1490;p15"/>
          <p:cNvSpPr/>
          <p:nvPr/>
        </p:nvSpPr>
        <p:spPr>
          <a:xfrm>
            <a:off x="747096" y="5123518"/>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3</a:t>
            </a:r>
            <a:endParaRPr/>
          </a:p>
        </p:txBody>
      </p:sp>
      <p:sp>
        <p:nvSpPr>
          <p:cNvPr id="1491" name="Google Shape;1491;p15"/>
          <p:cNvSpPr txBox="1"/>
          <p:nvPr/>
        </p:nvSpPr>
        <p:spPr>
          <a:xfrm>
            <a:off x="1584961" y="2267543"/>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Why’ </a:t>
            </a:r>
            <a:r>
              <a:rPr lang="en-GB" sz="2800" b="0" i="1" u="none" strike="noStrike" cap="none">
                <a:solidFill>
                  <a:srgbClr val="2E74B4"/>
                </a:solidFill>
                <a:latin typeface="Calibri"/>
                <a:ea typeface="Calibri"/>
                <a:cs typeface="Calibri"/>
                <a:sym typeface="Calibri"/>
              </a:rPr>
              <a:t>- 	Drivers for Change</a:t>
            </a:r>
            <a:endParaRPr/>
          </a:p>
        </p:txBody>
      </p:sp>
      <p:sp>
        <p:nvSpPr>
          <p:cNvPr id="1492" name="Google Shape;1492;p15"/>
          <p:cNvSpPr txBox="1"/>
          <p:nvPr/>
        </p:nvSpPr>
        <p:spPr>
          <a:xfrm>
            <a:off x="1584961" y="5198255"/>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FFFFFF"/>
                </a:solidFill>
                <a:latin typeface="Calibri"/>
                <a:ea typeface="Calibri"/>
                <a:cs typeface="Calibri"/>
                <a:sym typeface="Calibri"/>
              </a:rPr>
              <a:t>‘The How’ </a:t>
            </a:r>
            <a:r>
              <a:rPr lang="en-GB" sz="2800" b="0" i="1" u="none" strike="noStrike" cap="none">
                <a:solidFill>
                  <a:srgbClr val="FFFFFF"/>
                </a:solidFill>
                <a:latin typeface="Calibri"/>
                <a:ea typeface="Calibri"/>
                <a:cs typeface="Calibri"/>
                <a:sym typeface="Calibri"/>
              </a:rPr>
              <a:t>- 	Creating the Conditions for Success</a:t>
            </a:r>
            <a:endParaRPr/>
          </a:p>
        </p:txBody>
      </p:sp>
      <p:sp>
        <p:nvSpPr>
          <p:cNvPr id="1493" name="Google Shape;1493;p15"/>
          <p:cNvSpPr/>
          <p:nvPr/>
        </p:nvSpPr>
        <p:spPr>
          <a:xfrm>
            <a:off x="747096" y="2212710"/>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1</a:t>
            </a:r>
            <a:endParaRPr/>
          </a:p>
        </p:txBody>
      </p:sp>
      <p:sp>
        <p:nvSpPr>
          <p:cNvPr id="1494" name="Google Shape;1494;p15"/>
          <p:cNvSpPr txBox="1"/>
          <p:nvPr/>
        </p:nvSpPr>
        <p:spPr>
          <a:xfrm>
            <a:off x="1584961" y="3713788"/>
            <a:ext cx="78607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What’ </a:t>
            </a:r>
            <a:r>
              <a:rPr lang="en-GB" sz="2800" b="0" i="1" u="none" strike="noStrike" cap="none">
                <a:solidFill>
                  <a:srgbClr val="2E74B4"/>
                </a:solidFill>
                <a:latin typeface="Calibri"/>
                <a:ea typeface="Calibri"/>
                <a:cs typeface="Calibri"/>
                <a:sym typeface="Calibri"/>
              </a:rPr>
              <a:t>- Key Priorities to Enable Reform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1499" name="Google Shape;1499;p16"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500" name="Google Shape;1500;p16"/>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501" name="Google Shape;1501;p16"/>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502" name="Google Shape;1502;p16"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503" name="Google Shape;1503;p16"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504" name="Google Shape;1504;p16"/>
          <p:cNvSpPr/>
          <p:nvPr/>
        </p:nvSpPr>
        <p:spPr>
          <a:xfrm>
            <a:off x="747096" y="1924802"/>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505" name="Google Shape;1505;p16"/>
          <p:cNvSpPr/>
          <p:nvPr/>
        </p:nvSpPr>
        <p:spPr>
          <a:xfrm>
            <a:off x="747095" y="2965690"/>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506" name="Google Shape;1506;p16"/>
          <p:cNvSpPr/>
          <p:nvPr/>
        </p:nvSpPr>
        <p:spPr>
          <a:xfrm>
            <a:off x="747096" y="5123518"/>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507" name="Google Shape;1507;p16"/>
          <p:cNvSpPr txBox="1"/>
          <p:nvPr/>
        </p:nvSpPr>
        <p:spPr>
          <a:xfrm>
            <a:off x="1678266" y="2014928"/>
            <a:ext cx="99071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Public and Professional Access to Digital  Information &amp; Services</a:t>
            </a:r>
            <a:endParaRPr sz="4000" b="1" i="0" u="none" strike="noStrike" cap="none">
              <a:solidFill>
                <a:srgbClr val="323F4F"/>
              </a:solidFill>
              <a:latin typeface="Calibri"/>
              <a:ea typeface="Calibri"/>
              <a:cs typeface="Calibri"/>
              <a:sym typeface="Calibri"/>
            </a:endParaRPr>
          </a:p>
        </p:txBody>
      </p:sp>
      <p:sp>
        <p:nvSpPr>
          <p:cNvPr id="1508" name="Google Shape;1508;p16"/>
          <p:cNvSpPr txBox="1"/>
          <p:nvPr/>
        </p:nvSpPr>
        <p:spPr>
          <a:xfrm>
            <a:off x="1654949" y="2999424"/>
            <a:ext cx="97666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Accelerate Digital Innovation Adoption – Tech + Pathways</a:t>
            </a:r>
            <a:endParaRPr/>
          </a:p>
        </p:txBody>
      </p:sp>
      <p:sp>
        <p:nvSpPr>
          <p:cNvPr id="1509" name="Google Shape;1509;p16"/>
          <p:cNvSpPr txBox="1"/>
          <p:nvPr/>
        </p:nvSpPr>
        <p:spPr>
          <a:xfrm>
            <a:off x="1678266" y="5213643"/>
            <a:ext cx="96237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National Collaboration + Partnerships – </a:t>
            </a:r>
            <a:r>
              <a:rPr lang="en-GB" sz="2800" b="1" i="1" u="none" strike="noStrike" cap="none">
                <a:solidFill>
                  <a:srgbClr val="323F4F"/>
                </a:solidFill>
                <a:latin typeface="Calibri"/>
                <a:ea typeface="Calibri"/>
                <a:cs typeface="Calibri"/>
                <a:sym typeface="Calibri"/>
              </a:rPr>
              <a:t>Once for Scotland</a:t>
            </a:r>
            <a:endParaRPr sz="2800" b="1" i="0" u="none" strike="noStrike" cap="none">
              <a:solidFill>
                <a:srgbClr val="323F4F"/>
              </a:solidFill>
              <a:latin typeface="Calibri"/>
              <a:ea typeface="Calibri"/>
              <a:cs typeface="Calibri"/>
              <a:sym typeface="Calibri"/>
            </a:endParaRPr>
          </a:p>
        </p:txBody>
      </p:sp>
      <p:sp>
        <p:nvSpPr>
          <p:cNvPr id="1510" name="Google Shape;1510;p16"/>
          <p:cNvSpPr/>
          <p:nvPr/>
        </p:nvSpPr>
        <p:spPr>
          <a:xfrm>
            <a:off x="699776" y="24675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3</a:t>
            </a:r>
            <a:endParaRPr/>
          </a:p>
        </p:txBody>
      </p:sp>
      <p:sp>
        <p:nvSpPr>
          <p:cNvPr id="1511" name="Google Shape;1511;p16"/>
          <p:cNvSpPr txBox="1"/>
          <p:nvPr/>
        </p:nvSpPr>
        <p:spPr>
          <a:xfrm>
            <a:off x="1678267" y="275325"/>
            <a:ext cx="93101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i="0" u="none" strike="noStrike" cap="none">
                <a:solidFill>
                  <a:srgbClr val="FFFFFF"/>
                </a:solidFill>
                <a:latin typeface="Calibri"/>
                <a:ea typeface="Calibri"/>
                <a:cs typeface="Calibri"/>
                <a:sym typeface="Calibri"/>
              </a:rPr>
              <a:t>‘The How’ </a:t>
            </a:r>
            <a:r>
              <a:rPr lang="en-GB" sz="3400" b="1" i="0" u="none" strike="noStrike" cap="none">
                <a:solidFill>
                  <a:srgbClr val="B3C6E7"/>
                </a:solidFill>
                <a:latin typeface="Calibri"/>
                <a:ea typeface="Calibri"/>
                <a:cs typeface="Calibri"/>
                <a:sym typeface="Calibri"/>
              </a:rPr>
              <a:t>– Creating the Conditions for Success</a:t>
            </a:r>
            <a:endParaRPr/>
          </a:p>
        </p:txBody>
      </p:sp>
      <p:sp>
        <p:nvSpPr>
          <p:cNvPr id="1512" name="Google Shape;1512;p16"/>
          <p:cNvSpPr/>
          <p:nvPr/>
        </p:nvSpPr>
        <p:spPr>
          <a:xfrm>
            <a:off x="747095" y="4018148"/>
            <a:ext cx="672694" cy="672694"/>
          </a:xfrm>
          <a:prstGeom prst="ellipse">
            <a:avLst/>
          </a:prstGeom>
          <a:gradFill>
            <a:gsLst>
              <a:gs pos="0">
                <a:srgbClr val="4D6081"/>
              </a:gs>
              <a:gs pos="50000">
                <a:srgbClr val="708BBB"/>
              </a:gs>
              <a:gs pos="100000">
                <a:srgbClr val="87A7E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rgbClr val="FFFFFF"/>
              </a:solidFill>
              <a:latin typeface="Calibri"/>
              <a:ea typeface="Calibri"/>
              <a:cs typeface="Calibri"/>
              <a:sym typeface="Calibri"/>
            </a:endParaRPr>
          </a:p>
        </p:txBody>
      </p:sp>
      <p:sp>
        <p:nvSpPr>
          <p:cNvPr id="1513" name="Google Shape;1513;p16"/>
          <p:cNvSpPr txBox="1"/>
          <p:nvPr/>
        </p:nvSpPr>
        <p:spPr>
          <a:xfrm>
            <a:off x="1654949" y="4051882"/>
            <a:ext cx="97666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Harness Clinical &amp; Citizen Voice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Google Shape;1519;p17"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520" name="Google Shape;1520;p17"/>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521" name="Google Shape;1521;p17"/>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522" name="Google Shape;1522;p17"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523" name="Google Shape;1523;p17"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524" name="Google Shape;1524;p17"/>
          <p:cNvSpPr/>
          <p:nvPr/>
        </p:nvSpPr>
        <p:spPr>
          <a:xfrm>
            <a:off x="685800"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5" name="Google Shape;1525;p17"/>
          <p:cNvSpPr/>
          <p:nvPr/>
        </p:nvSpPr>
        <p:spPr>
          <a:xfrm>
            <a:off x="2157066" y="4121035"/>
            <a:ext cx="845901" cy="818409"/>
          </a:xfrm>
          <a:custGeom>
            <a:avLst/>
            <a:gdLst/>
            <a:ahLst/>
            <a:cxnLst/>
            <a:rect l="l" t="t" r="r" b="b"/>
            <a:pathLst>
              <a:path w="1268851" h="1227614" extrusionOk="0">
                <a:moveTo>
                  <a:pt x="0" y="0"/>
                </a:moveTo>
                <a:lnTo>
                  <a:pt x="1268851" y="0"/>
                </a:lnTo>
                <a:lnTo>
                  <a:pt x="1268851"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17"/>
          <p:cNvSpPr/>
          <p:nvPr/>
        </p:nvSpPr>
        <p:spPr>
          <a:xfrm flipH="1">
            <a:off x="3565120" y="4245796"/>
            <a:ext cx="1121135" cy="766577"/>
          </a:xfrm>
          <a:custGeom>
            <a:avLst/>
            <a:gdLst/>
            <a:ahLst/>
            <a:cxnLst/>
            <a:rect l="l" t="t" r="r" b="b"/>
            <a:pathLst>
              <a:path w="1681703" h="1149865" extrusionOk="0">
                <a:moveTo>
                  <a:pt x="1681704" y="0"/>
                </a:moveTo>
                <a:lnTo>
                  <a:pt x="0" y="0"/>
                </a:lnTo>
                <a:lnTo>
                  <a:pt x="0" y="1149864"/>
                </a:lnTo>
                <a:lnTo>
                  <a:pt x="1681704" y="1149864"/>
                </a:lnTo>
                <a:lnTo>
                  <a:pt x="1681704"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7" name="Google Shape;1527;p17"/>
          <p:cNvSpPr/>
          <p:nvPr/>
        </p:nvSpPr>
        <p:spPr>
          <a:xfrm>
            <a:off x="5094197" y="4057650"/>
            <a:ext cx="895765" cy="895765"/>
          </a:xfrm>
          <a:custGeom>
            <a:avLst/>
            <a:gdLst/>
            <a:ahLst/>
            <a:cxnLst/>
            <a:rect l="l" t="t" r="r" b="b"/>
            <a:pathLst>
              <a:path w="1343648" h="1343648" extrusionOk="0">
                <a:moveTo>
                  <a:pt x="0" y="0"/>
                </a:moveTo>
                <a:lnTo>
                  <a:pt x="1343649" y="0"/>
                </a:lnTo>
                <a:lnTo>
                  <a:pt x="1343649" y="1343648"/>
                </a:lnTo>
                <a:lnTo>
                  <a:pt x="0" y="1343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8" name="Google Shape;1528;p17"/>
          <p:cNvSpPr/>
          <p:nvPr/>
        </p:nvSpPr>
        <p:spPr>
          <a:xfrm>
            <a:off x="8218667"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29" name="Google Shape;1529;p17"/>
          <p:cNvCxnSpPr/>
          <p:nvPr/>
        </p:nvCxnSpPr>
        <p:spPr>
          <a:xfrm>
            <a:off x="699127" y="5155356"/>
            <a:ext cx="8444873" cy="0"/>
          </a:xfrm>
          <a:prstGeom prst="straightConnector1">
            <a:avLst/>
          </a:prstGeom>
          <a:noFill/>
          <a:ln w="76200" cap="flat" cmpd="sng">
            <a:solidFill>
              <a:srgbClr val="41B6E6"/>
            </a:solidFill>
            <a:prstDash val="solid"/>
            <a:round/>
            <a:headEnd type="none" w="sm" len="sm"/>
            <a:tailEnd type="triangle" w="med" len="med"/>
          </a:ln>
        </p:spPr>
      </p:cxnSp>
      <p:sp>
        <p:nvSpPr>
          <p:cNvPr id="1530" name="Google Shape;1530;p17"/>
          <p:cNvSpPr txBox="1"/>
          <p:nvPr/>
        </p:nvSpPr>
        <p:spPr>
          <a:xfrm>
            <a:off x="2176759" y="4545904"/>
            <a:ext cx="304208" cy="152221"/>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000000"/>
                </a:solidFill>
                <a:latin typeface="Arial"/>
                <a:ea typeface="Arial"/>
                <a:cs typeface="Arial"/>
                <a:sym typeface="Arial"/>
              </a:rPr>
              <a:t> GP </a:t>
            </a:r>
            <a:endParaRPr/>
          </a:p>
        </p:txBody>
      </p:sp>
      <p:pic>
        <p:nvPicPr>
          <p:cNvPr id="1531" name="Google Shape;1531;p17"/>
          <p:cNvPicPr preferRelativeResize="0"/>
          <p:nvPr/>
        </p:nvPicPr>
        <p:blipFill rotWithShape="1">
          <a:blip r:embed="rId9">
            <a:alphaModFix/>
          </a:blip>
          <a:srcRect/>
          <a:stretch/>
        </p:blipFill>
        <p:spPr>
          <a:xfrm>
            <a:off x="6604615" y="4159185"/>
            <a:ext cx="939800" cy="939800"/>
          </a:xfrm>
          <a:prstGeom prst="rect">
            <a:avLst/>
          </a:prstGeom>
          <a:noFill/>
          <a:ln>
            <a:noFill/>
          </a:ln>
        </p:spPr>
      </p:pic>
      <p:sp>
        <p:nvSpPr>
          <p:cNvPr id="1532" name="Google Shape;1532;p17"/>
          <p:cNvSpPr txBox="1"/>
          <p:nvPr/>
        </p:nvSpPr>
        <p:spPr>
          <a:xfrm>
            <a:off x="460375" y="312739"/>
            <a:ext cx="112236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alibri"/>
                <a:ea typeface="Calibri"/>
                <a:cs typeface="Calibri"/>
                <a:sym typeface="Calibri"/>
              </a:rPr>
              <a:t>NHS Scotland Patient Journey</a:t>
            </a:r>
            <a:endParaRPr sz="3200" b="1">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18"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539" name="Google Shape;1539;p18"/>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40" name="Google Shape;1540;p18"/>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541" name="Google Shape;1541;p18"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2" name="Google Shape;1542;p18"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3" name="Google Shape;1543;p18"/>
          <p:cNvSpPr/>
          <p:nvPr/>
        </p:nvSpPr>
        <p:spPr>
          <a:xfrm>
            <a:off x="685800"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18"/>
          <p:cNvSpPr/>
          <p:nvPr/>
        </p:nvSpPr>
        <p:spPr>
          <a:xfrm>
            <a:off x="2157066" y="4121035"/>
            <a:ext cx="845901" cy="818409"/>
          </a:xfrm>
          <a:custGeom>
            <a:avLst/>
            <a:gdLst/>
            <a:ahLst/>
            <a:cxnLst/>
            <a:rect l="l" t="t" r="r" b="b"/>
            <a:pathLst>
              <a:path w="1268851" h="1227614" extrusionOk="0">
                <a:moveTo>
                  <a:pt x="0" y="0"/>
                </a:moveTo>
                <a:lnTo>
                  <a:pt x="1268851" y="0"/>
                </a:lnTo>
                <a:lnTo>
                  <a:pt x="1268851"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18"/>
          <p:cNvSpPr/>
          <p:nvPr/>
        </p:nvSpPr>
        <p:spPr>
          <a:xfrm flipH="1">
            <a:off x="3565120" y="4245796"/>
            <a:ext cx="1121135" cy="766577"/>
          </a:xfrm>
          <a:custGeom>
            <a:avLst/>
            <a:gdLst/>
            <a:ahLst/>
            <a:cxnLst/>
            <a:rect l="l" t="t" r="r" b="b"/>
            <a:pathLst>
              <a:path w="1681703" h="1149865" extrusionOk="0">
                <a:moveTo>
                  <a:pt x="1681704" y="0"/>
                </a:moveTo>
                <a:lnTo>
                  <a:pt x="0" y="0"/>
                </a:lnTo>
                <a:lnTo>
                  <a:pt x="0" y="1149864"/>
                </a:lnTo>
                <a:lnTo>
                  <a:pt x="1681704" y="1149864"/>
                </a:lnTo>
                <a:lnTo>
                  <a:pt x="1681704"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6" name="Google Shape;1546;p18"/>
          <p:cNvSpPr/>
          <p:nvPr/>
        </p:nvSpPr>
        <p:spPr>
          <a:xfrm>
            <a:off x="5094197" y="4057650"/>
            <a:ext cx="895765" cy="895765"/>
          </a:xfrm>
          <a:custGeom>
            <a:avLst/>
            <a:gdLst/>
            <a:ahLst/>
            <a:cxnLst/>
            <a:rect l="l" t="t" r="r" b="b"/>
            <a:pathLst>
              <a:path w="1343648" h="1343648" extrusionOk="0">
                <a:moveTo>
                  <a:pt x="0" y="0"/>
                </a:moveTo>
                <a:lnTo>
                  <a:pt x="1343649" y="0"/>
                </a:lnTo>
                <a:lnTo>
                  <a:pt x="1343649" y="1343648"/>
                </a:lnTo>
                <a:lnTo>
                  <a:pt x="0" y="1343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18"/>
          <p:cNvSpPr/>
          <p:nvPr/>
        </p:nvSpPr>
        <p:spPr>
          <a:xfrm>
            <a:off x="8218667"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48" name="Google Shape;1548;p18"/>
          <p:cNvCxnSpPr/>
          <p:nvPr/>
        </p:nvCxnSpPr>
        <p:spPr>
          <a:xfrm>
            <a:off x="699127" y="5155356"/>
            <a:ext cx="8444873" cy="0"/>
          </a:xfrm>
          <a:prstGeom prst="straightConnector1">
            <a:avLst/>
          </a:prstGeom>
          <a:noFill/>
          <a:ln w="76200" cap="flat" cmpd="sng">
            <a:solidFill>
              <a:srgbClr val="41B6E6"/>
            </a:solidFill>
            <a:prstDash val="solid"/>
            <a:round/>
            <a:headEnd type="none" w="sm" len="sm"/>
            <a:tailEnd type="triangle" w="med" len="med"/>
          </a:ln>
        </p:spPr>
      </p:cxnSp>
      <p:sp>
        <p:nvSpPr>
          <p:cNvPr id="1549" name="Google Shape;1549;p18"/>
          <p:cNvSpPr txBox="1"/>
          <p:nvPr/>
        </p:nvSpPr>
        <p:spPr>
          <a:xfrm>
            <a:off x="2176759" y="4545904"/>
            <a:ext cx="304208" cy="152221"/>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000000"/>
                </a:solidFill>
                <a:latin typeface="Arial"/>
                <a:ea typeface="Arial"/>
                <a:cs typeface="Arial"/>
                <a:sym typeface="Arial"/>
              </a:rPr>
              <a:t> GP </a:t>
            </a:r>
            <a:endParaRPr/>
          </a:p>
        </p:txBody>
      </p:sp>
      <p:pic>
        <p:nvPicPr>
          <p:cNvPr id="1550" name="Google Shape;1550;p18"/>
          <p:cNvPicPr preferRelativeResize="0"/>
          <p:nvPr/>
        </p:nvPicPr>
        <p:blipFill rotWithShape="1">
          <a:blip r:embed="rId9">
            <a:alphaModFix/>
          </a:blip>
          <a:srcRect/>
          <a:stretch/>
        </p:blipFill>
        <p:spPr>
          <a:xfrm>
            <a:off x="6604615" y="4159185"/>
            <a:ext cx="939800" cy="939800"/>
          </a:xfrm>
          <a:prstGeom prst="rect">
            <a:avLst/>
          </a:prstGeom>
          <a:noFill/>
          <a:ln>
            <a:noFill/>
          </a:ln>
        </p:spPr>
      </p:pic>
      <p:sp>
        <p:nvSpPr>
          <p:cNvPr id="1551" name="Google Shape;1551;p18"/>
          <p:cNvSpPr txBox="1"/>
          <p:nvPr/>
        </p:nvSpPr>
        <p:spPr>
          <a:xfrm>
            <a:off x="460375" y="312739"/>
            <a:ext cx="112236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alibri"/>
                <a:ea typeface="Calibri"/>
                <a:cs typeface="Calibri"/>
                <a:sym typeface="Calibri"/>
              </a:rPr>
              <a:t>NHS Scotland Patient Journey – </a:t>
            </a:r>
            <a:r>
              <a:rPr lang="en-GB" sz="3200" b="1">
                <a:solidFill>
                  <a:srgbClr val="FFFFFF"/>
                </a:solidFill>
                <a:latin typeface="Calibri"/>
                <a:ea typeface="Calibri"/>
                <a:cs typeface="Calibri"/>
                <a:sym typeface="Calibri"/>
              </a:rPr>
              <a:t>Challenges/Opportunities </a:t>
            </a:r>
            <a:endParaRPr/>
          </a:p>
        </p:txBody>
      </p:sp>
      <p:sp>
        <p:nvSpPr>
          <p:cNvPr id="1552" name="Google Shape;1552;p18"/>
          <p:cNvSpPr/>
          <p:nvPr/>
        </p:nvSpPr>
        <p:spPr>
          <a:xfrm>
            <a:off x="1985519" y="3694742"/>
            <a:ext cx="1270000" cy="131763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3" name="Google Shape;1553;p18"/>
          <p:cNvSpPr/>
          <p:nvPr/>
        </p:nvSpPr>
        <p:spPr>
          <a:xfrm>
            <a:off x="350124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4" name="Google Shape;1554;p18"/>
          <p:cNvSpPr/>
          <p:nvPr/>
        </p:nvSpPr>
        <p:spPr>
          <a:xfrm>
            <a:off x="4991863" y="3683000"/>
            <a:ext cx="1270000" cy="1342282"/>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5" name="Google Shape;1555;p18"/>
          <p:cNvSpPr/>
          <p:nvPr/>
        </p:nvSpPr>
        <p:spPr>
          <a:xfrm>
            <a:off x="648248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6" name="Google Shape;1556;p18"/>
          <p:cNvSpPr/>
          <p:nvPr/>
        </p:nvSpPr>
        <p:spPr>
          <a:xfrm>
            <a:off x="540443" y="3694742"/>
            <a:ext cx="1270000" cy="135697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7" name="Google Shape;1557;p18"/>
          <p:cNvSpPr/>
          <p:nvPr/>
        </p:nvSpPr>
        <p:spPr>
          <a:xfrm>
            <a:off x="7960551" y="3694742"/>
            <a:ext cx="1270000" cy="131763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8" name="Google Shape;1558;p18"/>
          <p:cNvSpPr/>
          <p:nvPr/>
        </p:nvSpPr>
        <p:spPr>
          <a:xfrm>
            <a:off x="9499600" y="1990360"/>
            <a:ext cx="2438400" cy="3164997"/>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59" name="Google Shape;1559;p18"/>
          <p:cNvSpPr txBox="1"/>
          <p:nvPr/>
        </p:nvSpPr>
        <p:spPr>
          <a:xfrm>
            <a:off x="9613900" y="2281797"/>
            <a:ext cx="2209800" cy="21851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400" b="1" dirty="0">
                <a:solidFill>
                  <a:srgbClr val="C00000"/>
                </a:solidFill>
                <a:latin typeface="Calibri"/>
                <a:ea typeface="Calibri"/>
                <a:cs typeface="Calibri"/>
                <a:sym typeface="Calibri"/>
              </a:rPr>
              <a:t>Pressure</a:t>
            </a:r>
            <a:endParaRPr sz="3400" dirty="0"/>
          </a:p>
          <a:p>
            <a:pPr marL="0" marR="0" lvl="0" indent="0" algn="ctr" rtl="0">
              <a:spcBef>
                <a:spcPts val="0"/>
              </a:spcBef>
              <a:spcAft>
                <a:spcPts val="0"/>
              </a:spcAft>
              <a:buNone/>
            </a:pPr>
            <a:r>
              <a:rPr lang="en-GB" sz="3400" b="1" dirty="0">
                <a:solidFill>
                  <a:srgbClr val="C00000"/>
                </a:solidFill>
                <a:latin typeface="Calibri"/>
                <a:ea typeface="Calibri"/>
                <a:cs typeface="Calibri"/>
                <a:sym typeface="Calibri"/>
              </a:rPr>
              <a:t>Points +</a:t>
            </a:r>
            <a:endParaRPr sz="3400" dirty="0"/>
          </a:p>
          <a:p>
            <a:pPr marL="0" marR="0" lvl="0" indent="0" algn="ctr" rtl="0">
              <a:spcBef>
                <a:spcPts val="0"/>
              </a:spcBef>
              <a:spcAft>
                <a:spcPts val="0"/>
              </a:spcAft>
              <a:buNone/>
            </a:pPr>
            <a:r>
              <a:rPr lang="en-GB" sz="3400" b="1" dirty="0">
                <a:solidFill>
                  <a:srgbClr val="C00000"/>
                </a:solidFill>
                <a:latin typeface="Calibri"/>
                <a:ea typeface="Calibri"/>
                <a:cs typeface="Calibri"/>
                <a:sym typeface="Calibri"/>
              </a:rPr>
              <a:t>Current</a:t>
            </a:r>
            <a:endParaRPr sz="3400" dirty="0"/>
          </a:p>
          <a:p>
            <a:pPr marL="0" marR="0" lvl="0" indent="0" algn="ctr" rtl="0">
              <a:spcBef>
                <a:spcPts val="0"/>
              </a:spcBef>
              <a:spcAft>
                <a:spcPts val="0"/>
              </a:spcAft>
              <a:buNone/>
            </a:pPr>
            <a:r>
              <a:rPr lang="en-GB" sz="3400" b="1" dirty="0">
                <a:solidFill>
                  <a:srgbClr val="C00000"/>
                </a:solidFill>
                <a:latin typeface="Calibri"/>
                <a:ea typeface="Calibri"/>
                <a:cs typeface="Calibri"/>
                <a:sym typeface="Calibri"/>
              </a:rPr>
              <a:t>Challenges</a:t>
            </a:r>
            <a:endParaRPr sz="3400" dirty="0"/>
          </a:p>
        </p:txBody>
      </p:sp>
      <p:cxnSp>
        <p:nvCxnSpPr>
          <p:cNvPr id="1560" name="Google Shape;1560;p18"/>
          <p:cNvCxnSpPr>
            <a:stCxn id="1552" idx="0"/>
          </p:cNvCxnSpPr>
          <p:nvPr/>
        </p:nvCxnSpPr>
        <p:spPr>
          <a:xfrm rot="10800000">
            <a:off x="2620519" y="3146342"/>
            <a:ext cx="0" cy="548400"/>
          </a:xfrm>
          <a:prstGeom prst="straightConnector1">
            <a:avLst/>
          </a:prstGeom>
          <a:noFill/>
          <a:ln w="38100" cap="flat" cmpd="sng">
            <a:solidFill>
              <a:schemeClr val="accent2"/>
            </a:solidFill>
            <a:prstDash val="solid"/>
            <a:miter lim="800000"/>
            <a:headEnd type="none" w="sm" len="sm"/>
            <a:tailEnd type="none" w="sm" len="sm"/>
          </a:ln>
        </p:spPr>
      </p:cxnSp>
      <p:cxnSp>
        <p:nvCxnSpPr>
          <p:cNvPr id="1561" name="Google Shape;1561;p18"/>
          <p:cNvCxnSpPr/>
          <p:nvPr/>
        </p:nvCxnSpPr>
        <p:spPr>
          <a:xfrm rot="10800000">
            <a:off x="4151087"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562" name="Google Shape;1562;p18"/>
          <p:cNvCxnSpPr/>
          <p:nvPr/>
        </p:nvCxnSpPr>
        <p:spPr>
          <a:xfrm rot="10800000">
            <a:off x="5626863"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563" name="Google Shape;1563;p18"/>
          <p:cNvCxnSpPr/>
          <p:nvPr/>
        </p:nvCxnSpPr>
        <p:spPr>
          <a:xfrm rot="10800000">
            <a:off x="7112341" y="3146400"/>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564" name="Google Shape;1564;p18"/>
          <p:cNvCxnSpPr/>
          <p:nvPr/>
        </p:nvCxnSpPr>
        <p:spPr>
          <a:xfrm rot="10800000">
            <a:off x="1175443"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565" name="Google Shape;1565;p18"/>
          <p:cNvCxnSpPr/>
          <p:nvPr/>
        </p:nvCxnSpPr>
        <p:spPr>
          <a:xfrm rot="10800000">
            <a:off x="8595551" y="3146400"/>
            <a:ext cx="0" cy="548341"/>
          </a:xfrm>
          <a:prstGeom prst="straightConnector1">
            <a:avLst/>
          </a:prstGeom>
          <a:noFill/>
          <a:ln w="38100" cap="flat" cmpd="sng">
            <a:solidFill>
              <a:srgbClr val="00B050"/>
            </a:solidFill>
            <a:prstDash val="solid"/>
            <a:miter lim="800000"/>
            <a:headEnd type="none" w="sm" len="sm"/>
            <a:tailEnd type="none" w="sm" len="sm"/>
          </a:ln>
        </p:spPr>
      </p:cxnSp>
      <p:sp>
        <p:nvSpPr>
          <p:cNvPr id="1566" name="Google Shape;1566;p18"/>
          <p:cNvSpPr/>
          <p:nvPr/>
        </p:nvSpPr>
        <p:spPr>
          <a:xfrm>
            <a:off x="1048443"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67" name="Google Shape;1567;p18"/>
          <p:cNvSpPr/>
          <p:nvPr/>
        </p:nvSpPr>
        <p:spPr>
          <a:xfrm>
            <a:off x="8468551"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68" name="Google Shape;1568;p18"/>
          <p:cNvSpPr/>
          <p:nvPr/>
        </p:nvSpPr>
        <p:spPr>
          <a:xfrm>
            <a:off x="2493519"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69" name="Google Shape;1569;p18"/>
          <p:cNvSpPr/>
          <p:nvPr/>
        </p:nvSpPr>
        <p:spPr>
          <a:xfrm>
            <a:off x="402408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70" name="Google Shape;1570;p18"/>
          <p:cNvSpPr/>
          <p:nvPr/>
        </p:nvSpPr>
        <p:spPr>
          <a:xfrm>
            <a:off x="549290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71" name="Google Shape;1571;p18"/>
          <p:cNvSpPr/>
          <p:nvPr/>
        </p:nvSpPr>
        <p:spPr>
          <a:xfrm>
            <a:off x="6990483" y="2934603"/>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72" name="Google Shape;1572;p18"/>
          <p:cNvSpPr/>
          <p:nvPr/>
        </p:nvSpPr>
        <p:spPr>
          <a:xfrm>
            <a:off x="540443"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Support Monitoring + Care @ Home</a:t>
            </a:r>
            <a:endParaRPr/>
          </a:p>
        </p:txBody>
      </p:sp>
      <p:sp>
        <p:nvSpPr>
          <p:cNvPr id="1573" name="Google Shape;1573;p18"/>
          <p:cNvSpPr/>
          <p:nvPr/>
        </p:nvSpPr>
        <p:spPr>
          <a:xfrm>
            <a:off x="2009195"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FFFFFF"/>
                </a:solidFill>
                <a:latin typeface="Calibri"/>
                <a:ea typeface="Calibri"/>
                <a:cs typeface="Calibri"/>
                <a:sym typeface="Calibri"/>
              </a:rPr>
              <a:t>G</a:t>
            </a:r>
            <a:r>
              <a:rPr lang="en-GB" sz="1333" b="1">
                <a:solidFill>
                  <a:srgbClr val="2F5496"/>
                </a:solidFill>
                <a:latin typeface="Calibri"/>
                <a:ea typeface="Calibri"/>
                <a:cs typeface="Calibri"/>
                <a:sym typeface="Calibri"/>
              </a:rPr>
              <a:t>GP Access + Case Management</a:t>
            </a:r>
            <a:endParaRPr sz="1333" b="1">
              <a:solidFill>
                <a:srgbClr val="FFFFFF"/>
              </a:solidFill>
              <a:latin typeface="Calibri"/>
              <a:ea typeface="Calibri"/>
              <a:cs typeface="Calibri"/>
              <a:sym typeface="Calibri"/>
            </a:endParaRPr>
          </a:p>
        </p:txBody>
      </p:sp>
      <p:sp>
        <p:nvSpPr>
          <p:cNvPr id="1574" name="Google Shape;1574;p18"/>
          <p:cNvSpPr/>
          <p:nvPr/>
        </p:nvSpPr>
        <p:spPr>
          <a:xfrm>
            <a:off x="3477948" y="200454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High USC Demand</a:t>
            </a:r>
            <a:endParaRPr/>
          </a:p>
        </p:txBody>
      </p:sp>
      <p:sp>
        <p:nvSpPr>
          <p:cNvPr id="1575" name="Google Shape;1575;p18"/>
          <p:cNvSpPr/>
          <p:nvPr/>
        </p:nvSpPr>
        <p:spPr>
          <a:xfrm>
            <a:off x="4984907" y="200836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A&amp;E Access</a:t>
            </a:r>
            <a:endParaRPr/>
          </a:p>
          <a:p>
            <a:pPr marL="0" marR="0" lvl="0" indent="0" algn="ctr" rtl="0">
              <a:spcBef>
                <a:spcPts val="0"/>
              </a:spcBef>
              <a:spcAft>
                <a:spcPts val="0"/>
              </a:spcAft>
              <a:buNone/>
            </a:pPr>
            <a:r>
              <a:rPr lang="en-GB" sz="1333" b="1">
                <a:solidFill>
                  <a:srgbClr val="2F5496"/>
                </a:solidFill>
                <a:latin typeface="Calibri"/>
                <a:ea typeface="Calibri"/>
                <a:cs typeface="Calibri"/>
                <a:sym typeface="Calibri"/>
              </a:rPr>
              <a:t>Challenges</a:t>
            </a:r>
            <a:endParaRPr/>
          </a:p>
        </p:txBody>
      </p:sp>
      <p:sp>
        <p:nvSpPr>
          <p:cNvPr id="1576" name="Google Shape;1576;p18"/>
          <p:cNvSpPr/>
          <p:nvPr/>
        </p:nvSpPr>
        <p:spPr>
          <a:xfrm>
            <a:off x="6467042"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a:solidFill>
                  <a:srgbClr val="2F5496"/>
                </a:solidFill>
                <a:latin typeface="Calibri"/>
                <a:ea typeface="Calibri"/>
                <a:cs typeface="Calibri"/>
                <a:sym typeface="Calibri"/>
              </a:rPr>
              <a:t>Extended LOS &amp; Delayed Discharges</a:t>
            </a:r>
            <a:endParaRPr/>
          </a:p>
        </p:txBody>
      </p:sp>
      <p:sp>
        <p:nvSpPr>
          <p:cNvPr id="1577" name="Google Shape;1577;p18"/>
          <p:cNvSpPr/>
          <p:nvPr/>
        </p:nvSpPr>
        <p:spPr>
          <a:xfrm>
            <a:off x="7970879" y="1990360"/>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Rapid D/C + Monitoring at Home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3"/>
                                        </p:tgtEl>
                                        <p:attrNameLst>
                                          <p:attrName>style.visibility</p:attrName>
                                        </p:attrNameLst>
                                      </p:cBhvr>
                                      <p:to>
                                        <p:strVal val="visible"/>
                                      </p:to>
                                    </p:set>
                                    <p:anim calcmode="lin" valueType="num">
                                      <p:cBhvr additive="base">
                                        <p:cTn id="7" dur="500"/>
                                        <p:tgtEl>
                                          <p:spTgt spid="15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68"/>
                                        </p:tgtEl>
                                        <p:attrNameLst>
                                          <p:attrName>style.visibility</p:attrName>
                                        </p:attrNameLst>
                                      </p:cBhvr>
                                      <p:to>
                                        <p:strVal val="visible"/>
                                      </p:to>
                                    </p:set>
                                    <p:anim calcmode="lin" valueType="num">
                                      <p:cBhvr additive="base">
                                        <p:cTn id="10" dur="500"/>
                                        <p:tgtEl>
                                          <p:spTgt spid="156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560"/>
                                        </p:tgtEl>
                                        <p:attrNameLst>
                                          <p:attrName>style.visibility</p:attrName>
                                        </p:attrNameLst>
                                      </p:cBhvr>
                                      <p:to>
                                        <p:strVal val="visible"/>
                                      </p:to>
                                    </p:set>
                                    <p:anim calcmode="lin" valueType="num">
                                      <p:cBhvr additive="base">
                                        <p:cTn id="13" dur="500"/>
                                        <p:tgtEl>
                                          <p:spTgt spid="156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52"/>
                                        </p:tgtEl>
                                        <p:attrNameLst>
                                          <p:attrName>style.visibility</p:attrName>
                                        </p:attrNameLst>
                                      </p:cBhvr>
                                      <p:to>
                                        <p:strVal val="visible"/>
                                      </p:to>
                                    </p:set>
                                    <p:anim calcmode="lin" valueType="num">
                                      <p:cBhvr additive="base">
                                        <p:cTn id="16" dur="500"/>
                                        <p:tgtEl>
                                          <p:spTgt spid="15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53"/>
                                        </p:tgtEl>
                                        <p:attrNameLst>
                                          <p:attrName>style.visibility</p:attrName>
                                        </p:attrNameLst>
                                      </p:cBhvr>
                                      <p:to>
                                        <p:strVal val="visible"/>
                                      </p:to>
                                    </p:set>
                                    <p:anim calcmode="lin" valueType="num">
                                      <p:cBhvr additive="base">
                                        <p:cTn id="21" dur="500"/>
                                        <p:tgtEl>
                                          <p:spTgt spid="1553"/>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69"/>
                                        </p:tgtEl>
                                        <p:attrNameLst>
                                          <p:attrName>style.visibility</p:attrName>
                                        </p:attrNameLst>
                                      </p:cBhvr>
                                      <p:to>
                                        <p:strVal val="visible"/>
                                      </p:to>
                                    </p:set>
                                    <p:anim calcmode="lin" valueType="num">
                                      <p:cBhvr additive="base">
                                        <p:cTn id="24" dur="500"/>
                                        <p:tgtEl>
                                          <p:spTgt spid="1569"/>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61"/>
                                        </p:tgtEl>
                                        <p:attrNameLst>
                                          <p:attrName>style.visibility</p:attrName>
                                        </p:attrNameLst>
                                      </p:cBhvr>
                                      <p:to>
                                        <p:strVal val="visible"/>
                                      </p:to>
                                    </p:set>
                                    <p:anim calcmode="lin" valueType="num">
                                      <p:cBhvr additive="base">
                                        <p:cTn id="27" dur="500"/>
                                        <p:tgtEl>
                                          <p:spTgt spid="1561"/>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74"/>
                                        </p:tgtEl>
                                        <p:attrNameLst>
                                          <p:attrName>style.visibility</p:attrName>
                                        </p:attrNameLst>
                                      </p:cBhvr>
                                      <p:to>
                                        <p:strVal val="visible"/>
                                      </p:to>
                                    </p:set>
                                    <p:anim calcmode="lin" valueType="num">
                                      <p:cBhvr additive="base">
                                        <p:cTn id="30" dur="500"/>
                                        <p:tgtEl>
                                          <p:spTgt spid="157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54"/>
                                        </p:tgtEl>
                                        <p:attrNameLst>
                                          <p:attrName>style.visibility</p:attrName>
                                        </p:attrNameLst>
                                      </p:cBhvr>
                                      <p:to>
                                        <p:strVal val="visible"/>
                                      </p:to>
                                    </p:set>
                                    <p:anim calcmode="lin" valueType="num">
                                      <p:cBhvr additive="base">
                                        <p:cTn id="35" dur="500"/>
                                        <p:tgtEl>
                                          <p:spTgt spid="155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562"/>
                                        </p:tgtEl>
                                        <p:attrNameLst>
                                          <p:attrName>style.visibility</p:attrName>
                                        </p:attrNameLst>
                                      </p:cBhvr>
                                      <p:to>
                                        <p:strVal val="visible"/>
                                      </p:to>
                                    </p:set>
                                    <p:anim calcmode="lin" valueType="num">
                                      <p:cBhvr additive="base">
                                        <p:cTn id="38" dur="500"/>
                                        <p:tgtEl>
                                          <p:spTgt spid="1562"/>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70"/>
                                        </p:tgtEl>
                                        <p:attrNameLst>
                                          <p:attrName>style.visibility</p:attrName>
                                        </p:attrNameLst>
                                      </p:cBhvr>
                                      <p:to>
                                        <p:strVal val="visible"/>
                                      </p:to>
                                    </p:set>
                                    <p:anim calcmode="lin" valueType="num">
                                      <p:cBhvr additive="base">
                                        <p:cTn id="41" dur="500"/>
                                        <p:tgtEl>
                                          <p:spTgt spid="1570"/>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575"/>
                                        </p:tgtEl>
                                        <p:attrNameLst>
                                          <p:attrName>style.visibility</p:attrName>
                                        </p:attrNameLst>
                                      </p:cBhvr>
                                      <p:to>
                                        <p:strVal val="visible"/>
                                      </p:to>
                                    </p:set>
                                    <p:anim calcmode="lin" valueType="num">
                                      <p:cBhvr additive="base">
                                        <p:cTn id="44" dur="500"/>
                                        <p:tgtEl>
                                          <p:spTgt spid="157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55"/>
                                        </p:tgtEl>
                                        <p:attrNameLst>
                                          <p:attrName>style.visibility</p:attrName>
                                        </p:attrNameLst>
                                      </p:cBhvr>
                                      <p:to>
                                        <p:strVal val="visible"/>
                                      </p:to>
                                    </p:set>
                                    <p:anim calcmode="lin" valueType="num">
                                      <p:cBhvr additive="base">
                                        <p:cTn id="49" dur="500"/>
                                        <p:tgtEl>
                                          <p:spTgt spid="1555"/>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563"/>
                                        </p:tgtEl>
                                        <p:attrNameLst>
                                          <p:attrName>style.visibility</p:attrName>
                                        </p:attrNameLst>
                                      </p:cBhvr>
                                      <p:to>
                                        <p:strVal val="visible"/>
                                      </p:to>
                                    </p:set>
                                    <p:anim calcmode="lin" valueType="num">
                                      <p:cBhvr additive="base">
                                        <p:cTn id="52" dur="500"/>
                                        <p:tgtEl>
                                          <p:spTgt spid="1563"/>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71"/>
                                        </p:tgtEl>
                                        <p:attrNameLst>
                                          <p:attrName>style.visibility</p:attrName>
                                        </p:attrNameLst>
                                      </p:cBhvr>
                                      <p:to>
                                        <p:strVal val="visible"/>
                                      </p:to>
                                    </p:set>
                                    <p:anim calcmode="lin" valueType="num">
                                      <p:cBhvr additive="base">
                                        <p:cTn id="55" dur="500"/>
                                        <p:tgtEl>
                                          <p:spTgt spid="1571"/>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576"/>
                                        </p:tgtEl>
                                        <p:attrNameLst>
                                          <p:attrName>style.visibility</p:attrName>
                                        </p:attrNameLst>
                                      </p:cBhvr>
                                      <p:to>
                                        <p:strVal val="visible"/>
                                      </p:to>
                                    </p:set>
                                    <p:anim calcmode="lin" valueType="num">
                                      <p:cBhvr additive="base">
                                        <p:cTn id="58" dur="500"/>
                                        <p:tgtEl>
                                          <p:spTgt spid="157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7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6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pic>
        <p:nvPicPr>
          <p:cNvPr id="1583" name="Google Shape;1583;p19"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584" name="Google Shape;1584;p19"/>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85" name="Google Shape;1585;p19"/>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586" name="Google Shape;1586;p19"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7" name="Google Shape;1587;p19"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8" name="Google Shape;1588;p19"/>
          <p:cNvSpPr/>
          <p:nvPr/>
        </p:nvSpPr>
        <p:spPr>
          <a:xfrm>
            <a:off x="685800"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9" name="Google Shape;1589;p19"/>
          <p:cNvSpPr/>
          <p:nvPr/>
        </p:nvSpPr>
        <p:spPr>
          <a:xfrm>
            <a:off x="2157066" y="4121035"/>
            <a:ext cx="845901" cy="818409"/>
          </a:xfrm>
          <a:custGeom>
            <a:avLst/>
            <a:gdLst/>
            <a:ahLst/>
            <a:cxnLst/>
            <a:rect l="l" t="t" r="r" b="b"/>
            <a:pathLst>
              <a:path w="1268851" h="1227614" extrusionOk="0">
                <a:moveTo>
                  <a:pt x="0" y="0"/>
                </a:moveTo>
                <a:lnTo>
                  <a:pt x="1268851" y="0"/>
                </a:lnTo>
                <a:lnTo>
                  <a:pt x="1268851"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0" name="Google Shape;1590;p19"/>
          <p:cNvSpPr/>
          <p:nvPr/>
        </p:nvSpPr>
        <p:spPr>
          <a:xfrm flipH="1">
            <a:off x="3565120" y="4245796"/>
            <a:ext cx="1121135" cy="766577"/>
          </a:xfrm>
          <a:custGeom>
            <a:avLst/>
            <a:gdLst/>
            <a:ahLst/>
            <a:cxnLst/>
            <a:rect l="l" t="t" r="r" b="b"/>
            <a:pathLst>
              <a:path w="1681703" h="1149865" extrusionOk="0">
                <a:moveTo>
                  <a:pt x="1681704" y="0"/>
                </a:moveTo>
                <a:lnTo>
                  <a:pt x="0" y="0"/>
                </a:lnTo>
                <a:lnTo>
                  <a:pt x="0" y="1149864"/>
                </a:lnTo>
                <a:lnTo>
                  <a:pt x="1681704" y="1149864"/>
                </a:lnTo>
                <a:lnTo>
                  <a:pt x="1681704"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19"/>
          <p:cNvSpPr/>
          <p:nvPr/>
        </p:nvSpPr>
        <p:spPr>
          <a:xfrm>
            <a:off x="5094197" y="4057650"/>
            <a:ext cx="895765" cy="895765"/>
          </a:xfrm>
          <a:custGeom>
            <a:avLst/>
            <a:gdLst/>
            <a:ahLst/>
            <a:cxnLst/>
            <a:rect l="l" t="t" r="r" b="b"/>
            <a:pathLst>
              <a:path w="1343648" h="1343648" extrusionOk="0">
                <a:moveTo>
                  <a:pt x="0" y="0"/>
                </a:moveTo>
                <a:lnTo>
                  <a:pt x="1343649" y="0"/>
                </a:lnTo>
                <a:lnTo>
                  <a:pt x="1343649" y="1343648"/>
                </a:lnTo>
                <a:lnTo>
                  <a:pt x="0" y="1343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2" name="Google Shape;1592;p19"/>
          <p:cNvSpPr/>
          <p:nvPr/>
        </p:nvSpPr>
        <p:spPr>
          <a:xfrm>
            <a:off x="8218667"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93" name="Google Shape;1593;p19"/>
          <p:cNvCxnSpPr/>
          <p:nvPr/>
        </p:nvCxnSpPr>
        <p:spPr>
          <a:xfrm>
            <a:off x="699127" y="5155356"/>
            <a:ext cx="8444873" cy="0"/>
          </a:xfrm>
          <a:prstGeom prst="straightConnector1">
            <a:avLst/>
          </a:prstGeom>
          <a:noFill/>
          <a:ln w="76200" cap="flat" cmpd="sng">
            <a:solidFill>
              <a:srgbClr val="41B6E6"/>
            </a:solidFill>
            <a:prstDash val="solid"/>
            <a:round/>
            <a:headEnd type="none" w="sm" len="sm"/>
            <a:tailEnd type="triangle" w="med" len="med"/>
          </a:ln>
        </p:spPr>
      </p:cxnSp>
      <p:sp>
        <p:nvSpPr>
          <p:cNvPr id="1594" name="Google Shape;1594;p19"/>
          <p:cNvSpPr txBox="1"/>
          <p:nvPr/>
        </p:nvSpPr>
        <p:spPr>
          <a:xfrm>
            <a:off x="2176759" y="4545904"/>
            <a:ext cx="304208" cy="152221"/>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000000"/>
                </a:solidFill>
                <a:latin typeface="Arial"/>
                <a:ea typeface="Arial"/>
                <a:cs typeface="Arial"/>
                <a:sym typeface="Arial"/>
              </a:rPr>
              <a:t> GP </a:t>
            </a:r>
            <a:endParaRPr/>
          </a:p>
        </p:txBody>
      </p:sp>
      <p:pic>
        <p:nvPicPr>
          <p:cNvPr id="1595" name="Google Shape;1595;p19"/>
          <p:cNvPicPr preferRelativeResize="0"/>
          <p:nvPr/>
        </p:nvPicPr>
        <p:blipFill rotWithShape="1">
          <a:blip r:embed="rId9">
            <a:alphaModFix/>
          </a:blip>
          <a:srcRect/>
          <a:stretch/>
        </p:blipFill>
        <p:spPr>
          <a:xfrm>
            <a:off x="6604615" y="4159185"/>
            <a:ext cx="939800" cy="939800"/>
          </a:xfrm>
          <a:prstGeom prst="rect">
            <a:avLst/>
          </a:prstGeom>
          <a:noFill/>
          <a:ln>
            <a:noFill/>
          </a:ln>
        </p:spPr>
      </p:pic>
      <p:sp>
        <p:nvSpPr>
          <p:cNvPr id="1596" name="Google Shape;1596;p19"/>
          <p:cNvSpPr txBox="1"/>
          <p:nvPr/>
        </p:nvSpPr>
        <p:spPr>
          <a:xfrm>
            <a:off x="460375" y="312739"/>
            <a:ext cx="106936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alibri"/>
                <a:ea typeface="Calibri"/>
                <a:cs typeface="Calibri"/>
                <a:sym typeface="Calibri"/>
              </a:rPr>
              <a:t>NHS Scotland Patient Journey – Challenges/Reform </a:t>
            </a:r>
            <a:endParaRPr/>
          </a:p>
        </p:txBody>
      </p:sp>
      <p:sp>
        <p:nvSpPr>
          <p:cNvPr id="1597" name="Google Shape;1597;p19"/>
          <p:cNvSpPr/>
          <p:nvPr/>
        </p:nvSpPr>
        <p:spPr>
          <a:xfrm>
            <a:off x="1985519" y="3694742"/>
            <a:ext cx="1270000" cy="131763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98" name="Google Shape;1598;p19"/>
          <p:cNvSpPr/>
          <p:nvPr/>
        </p:nvSpPr>
        <p:spPr>
          <a:xfrm>
            <a:off x="350124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599" name="Google Shape;1599;p19"/>
          <p:cNvSpPr/>
          <p:nvPr/>
        </p:nvSpPr>
        <p:spPr>
          <a:xfrm>
            <a:off x="4991863" y="3683000"/>
            <a:ext cx="1270000" cy="1342282"/>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00" name="Google Shape;1600;p19"/>
          <p:cNvSpPr/>
          <p:nvPr/>
        </p:nvSpPr>
        <p:spPr>
          <a:xfrm>
            <a:off x="648248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01" name="Google Shape;1601;p19"/>
          <p:cNvSpPr/>
          <p:nvPr/>
        </p:nvSpPr>
        <p:spPr>
          <a:xfrm>
            <a:off x="540443" y="3694742"/>
            <a:ext cx="1270000" cy="135697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02" name="Google Shape;1602;p19"/>
          <p:cNvSpPr/>
          <p:nvPr/>
        </p:nvSpPr>
        <p:spPr>
          <a:xfrm>
            <a:off x="7960551" y="3694742"/>
            <a:ext cx="1270000" cy="131763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03" name="Google Shape;1603;p19"/>
          <p:cNvSpPr/>
          <p:nvPr/>
        </p:nvSpPr>
        <p:spPr>
          <a:xfrm>
            <a:off x="9499600" y="1990360"/>
            <a:ext cx="2438400" cy="3164997"/>
          </a:xfrm>
          <a:prstGeom prst="roundRect">
            <a:avLst>
              <a:gd name="adj" fmla="val 16667"/>
            </a:avLst>
          </a:prstGeom>
          <a:noFill/>
          <a:ln w="38100" cap="flat" cmpd="sng">
            <a:solidFill>
              <a:srgbClr val="2E75B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2E75B5"/>
              </a:solidFill>
              <a:latin typeface="Calibri"/>
              <a:ea typeface="Calibri"/>
              <a:cs typeface="Calibri"/>
              <a:sym typeface="Calibri"/>
            </a:endParaRPr>
          </a:p>
        </p:txBody>
      </p:sp>
      <p:sp>
        <p:nvSpPr>
          <p:cNvPr id="1604" name="Google Shape;1604;p19"/>
          <p:cNvSpPr txBox="1"/>
          <p:nvPr/>
        </p:nvSpPr>
        <p:spPr>
          <a:xfrm>
            <a:off x="9613900" y="2636463"/>
            <a:ext cx="220980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2E75B5"/>
                </a:solidFill>
                <a:latin typeface="Calibri"/>
                <a:ea typeface="Calibri"/>
                <a:cs typeface="Calibri"/>
                <a:sym typeface="Calibri"/>
              </a:rPr>
              <a:t>What do we want to change?</a:t>
            </a:r>
            <a:endParaRPr/>
          </a:p>
        </p:txBody>
      </p:sp>
      <p:cxnSp>
        <p:nvCxnSpPr>
          <p:cNvPr id="1605" name="Google Shape;1605;p19"/>
          <p:cNvCxnSpPr>
            <a:stCxn id="1597" idx="0"/>
          </p:cNvCxnSpPr>
          <p:nvPr/>
        </p:nvCxnSpPr>
        <p:spPr>
          <a:xfrm rot="10800000">
            <a:off x="2620519" y="3146342"/>
            <a:ext cx="0" cy="548400"/>
          </a:xfrm>
          <a:prstGeom prst="straightConnector1">
            <a:avLst/>
          </a:prstGeom>
          <a:noFill/>
          <a:ln w="38100" cap="flat" cmpd="sng">
            <a:solidFill>
              <a:schemeClr val="accent2"/>
            </a:solidFill>
            <a:prstDash val="solid"/>
            <a:miter lim="800000"/>
            <a:headEnd type="none" w="sm" len="sm"/>
            <a:tailEnd type="none" w="sm" len="sm"/>
          </a:ln>
        </p:spPr>
      </p:cxnSp>
      <p:cxnSp>
        <p:nvCxnSpPr>
          <p:cNvPr id="1606" name="Google Shape;1606;p19"/>
          <p:cNvCxnSpPr/>
          <p:nvPr/>
        </p:nvCxnSpPr>
        <p:spPr>
          <a:xfrm rot="10800000">
            <a:off x="4151087"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07" name="Google Shape;1607;p19"/>
          <p:cNvCxnSpPr/>
          <p:nvPr/>
        </p:nvCxnSpPr>
        <p:spPr>
          <a:xfrm rot="10800000">
            <a:off x="5626863"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08" name="Google Shape;1608;p19"/>
          <p:cNvCxnSpPr/>
          <p:nvPr/>
        </p:nvCxnSpPr>
        <p:spPr>
          <a:xfrm rot="10800000">
            <a:off x="7112341" y="3146400"/>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09" name="Google Shape;1609;p19"/>
          <p:cNvCxnSpPr/>
          <p:nvPr/>
        </p:nvCxnSpPr>
        <p:spPr>
          <a:xfrm rot="10800000">
            <a:off x="1175443"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610" name="Google Shape;1610;p19"/>
          <p:cNvCxnSpPr/>
          <p:nvPr/>
        </p:nvCxnSpPr>
        <p:spPr>
          <a:xfrm rot="10800000">
            <a:off x="8595551" y="3146400"/>
            <a:ext cx="0" cy="548341"/>
          </a:xfrm>
          <a:prstGeom prst="straightConnector1">
            <a:avLst/>
          </a:prstGeom>
          <a:noFill/>
          <a:ln w="38100" cap="flat" cmpd="sng">
            <a:solidFill>
              <a:srgbClr val="00B050"/>
            </a:solidFill>
            <a:prstDash val="solid"/>
            <a:miter lim="800000"/>
            <a:headEnd type="none" w="sm" len="sm"/>
            <a:tailEnd type="none" w="sm" len="sm"/>
          </a:ln>
        </p:spPr>
      </p:cxnSp>
      <p:sp>
        <p:nvSpPr>
          <p:cNvPr id="1611" name="Google Shape;1611;p19"/>
          <p:cNvSpPr/>
          <p:nvPr/>
        </p:nvSpPr>
        <p:spPr>
          <a:xfrm>
            <a:off x="1048443"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2" name="Google Shape;1612;p19"/>
          <p:cNvSpPr/>
          <p:nvPr/>
        </p:nvSpPr>
        <p:spPr>
          <a:xfrm>
            <a:off x="8468551"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3" name="Google Shape;1613;p19"/>
          <p:cNvSpPr/>
          <p:nvPr/>
        </p:nvSpPr>
        <p:spPr>
          <a:xfrm>
            <a:off x="2493519"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4" name="Google Shape;1614;p19"/>
          <p:cNvSpPr/>
          <p:nvPr/>
        </p:nvSpPr>
        <p:spPr>
          <a:xfrm>
            <a:off x="402408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5" name="Google Shape;1615;p19"/>
          <p:cNvSpPr/>
          <p:nvPr/>
        </p:nvSpPr>
        <p:spPr>
          <a:xfrm>
            <a:off x="549290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6" name="Google Shape;1616;p19"/>
          <p:cNvSpPr/>
          <p:nvPr/>
        </p:nvSpPr>
        <p:spPr>
          <a:xfrm>
            <a:off x="6990483" y="2934603"/>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17" name="Google Shape;1617;p19"/>
          <p:cNvSpPr/>
          <p:nvPr/>
        </p:nvSpPr>
        <p:spPr>
          <a:xfrm>
            <a:off x="540443"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Support Monitoring + Care @ Home</a:t>
            </a:r>
            <a:endParaRPr/>
          </a:p>
        </p:txBody>
      </p:sp>
      <p:sp>
        <p:nvSpPr>
          <p:cNvPr id="1618" name="Google Shape;1618;p19"/>
          <p:cNvSpPr/>
          <p:nvPr/>
        </p:nvSpPr>
        <p:spPr>
          <a:xfrm>
            <a:off x="2009195"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FFFFFF"/>
                </a:solidFill>
                <a:latin typeface="Calibri"/>
                <a:ea typeface="Calibri"/>
                <a:cs typeface="Calibri"/>
                <a:sym typeface="Calibri"/>
              </a:rPr>
              <a:t>G</a:t>
            </a:r>
            <a:r>
              <a:rPr lang="en-GB" sz="1333" b="1">
                <a:solidFill>
                  <a:srgbClr val="2F5496"/>
                </a:solidFill>
                <a:latin typeface="Calibri"/>
                <a:ea typeface="Calibri"/>
                <a:cs typeface="Calibri"/>
                <a:sym typeface="Calibri"/>
              </a:rPr>
              <a:t>GP Access + Case Management</a:t>
            </a:r>
            <a:endParaRPr sz="1333" b="1">
              <a:solidFill>
                <a:srgbClr val="FFFFFF"/>
              </a:solidFill>
              <a:latin typeface="Calibri"/>
              <a:ea typeface="Calibri"/>
              <a:cs typeface="Calibri"/>
              <a:sym typeface="Calibri"/>
            </a:endParaRPr>
          </a:p>
        </p:txBody>
      </p:sp>
      <p:sp>
        <p:nvSpPr>
          <p:cNvPr id="1619" name="Google Shape;1619;p19"/>
          <p:cNvSpPr/>
          <p:nvPr/>
        </p:nvSpPr>
        <p:spPr>
          <a:xfrm>
            <a:off x="3477948" y="200454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High USC Demand</a:t>
            </a:r>
            <a:endParaRPr/>
          </a:p>
        </p:txBody>
      </p:sp>
      <p:sp>
        <p:nvSpPr>
          <p:cNvPr id="1620" name="Google Shape;1620;p19"/>
          <p:cNvSpPr/>
          <p:nvPr/>
        </p:nvSpPr>
        <p:spPr>
          <a:xfrm>
            <a:off x="4984907" y="200836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A&amp;E Access</a:t>
            </a:r>
            <a:endParaRPr/>
          </a:p>
          <a:p>
            <a:pPr marL="0" marR="0" lvl="0" indent="0" algn="ctr" rtl="0">
              <a:spcBef>
                <a:spcPts val="0"/>
              </a:spcBef>
              <a:spcAft>
                <a:spcPts val="0"/>
              </a:spcAft>
              <a:buNone/>
            </a:pPr>
            <a:r>
              <a:rPr lang="en-GB" sz="1333" b="1">
                <a:solidFill>
                  <a:srgbClr val="2F5496"/>
                </a:solidFill>
                <a:latin typeface="Calibri"/>
                <a:ea typeface="Calibri"/>
                <a:cs typeface="Calibri"/>
                <a:sym typeface="Calibri"/>
              </a:rPr>
              <a:t>Challenges</a:t>
            </a:r>
            <a:endParaRPr/>
          </a:p>
        </p:txBody>
      </p:sp>
      <p:sp>
        <p:nvSpPr>
          <p:cNvPr id="1621" name="Google Shape;1621;p19"/>
          <p:cNvSpPr/>
          <p:nvPr/>
        </p:nvSpPr>
        <p:spPr>
          <a:xfrm>
            <a:off x="6467042"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a:solidFill>
                  <a:srgbClr val="2F5496"/>
                </a:solidFill>
                <a:latin typeface="Calibri"/>
                <a:ea typeface="Calibri"/>
                <a:cs typeface="Calibri"/>
                <a:sym typeface="Calibri"/>
              </a:rPr>
              <a:t>Extended LOS &amp; Delayed Discharges</a:t>
            </a:r>
            <a:endParaRPr/>
          </a:p>
        </p:txBody>
      </p:sp>
      <p:sp>
        <p:nvSpPr>
          <p:cNvPr id="1622" name="Google Shape;1622;p19"/>
          <p:cNvSpPr/>
          <p:nvPr/>
        </p:nvSpPr>
        <p:spPr>
          <a:xfrm>
            <a:off x="7970879" y="1990360"/>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Rapid D/C + Monitoring at Home</a:t>
            </a:r>
            <a:endParaRPr/>
          </a:p>
        </p:txBody>
      </p:sp>
      <p:grpSp>
        <p:nvGrpSpPr>
          <p:cNvPr id="1623" name="Google Shape;1623;p19"/>
          <p:cNvGrpSpPr/>
          <p:nvPr/>
        </p:nvGrpSpPr>
        <p:grpSpPr>
          <a:xfrm rot="10800000">
            <a:off x="1018114" y="5632243"/>
            <a:ext cx="1361507" cy="1069608"/>
            <a:chOff x="0" y="-38100"/>
            <a:chExt cx="812800" cy="638541"/>
          </a:xfrm>
        </p:grpSpPr>
        <p:sp>
          <p:nvSpPr>
            <p:cNvPr id="1624" name="Google Shape;1624;p19"/>
            <p:cNvSpPr/>
            <p:nvPr/>
          </p:nvSpPr>
          <p:spPr>
            <a:xfrm>
              <a:off x="0" y="0"/>
              <a:ext cx="812800" cy="600441"/>
            </a:xfrm>
            <a:custGeom>
              <a:avLst/>
              <a:gdLst/>
              <a:ahLst/>
              <a:cxnLst/>
              <a:rect l="l" t="t" r="r" b="b"/>
              <a:pathLst>
                <a:path w="812800" h="600441" extrusionOk="0">
                  <a:moveTo>
                    <a:pt x="406400" y="600441"/>
                  </a:moveTo>
                  <a:lnTo>
                    <a:pt x="0" y="194041"/>
                  </a:lnTo>
                  <a:lnTo>
                    <a:pt x="203200" y="194041"/>
                  </a:lnTo>
                  <a:lnTo>
                    <a:pt x="203200" y="0"/>
                  </a:lnTo>
                  <a:lnTo>
                    <a:pt x="609600" y="0"/>
                  </a:lnTo>
                  <a:lnTo>
                    <a:pt x="609600" y="194041"/>
                  </a:lnTo>
                  <a:lnTo>
                    <a:pt x="812800" y="194041"/>
                  </a:lnTo>
                  <a:lnTo>
                    <a:pt x="406400" y="600441"/>
                  </a:lnTo>
                  <a:close/>
                </a:path>
              </a:pathLst>
            </a:custGeom>
            <a:solidFill>
              <a:srgbClr val="00A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19"/>
            <p:cNvSpPr txBox="1"/>
            <p:nvPr/>
          </p:nvSpPr>
          <p:spPr>
            <a:xfrm>
              <a:off x="203200" y="-38100"/>
              <a:ext cx="406400" cy="536941"/>
            </a:xfrm>
            <a:prstGeom prst="rect">
              <a:avLst/>
            </a:prstGeom>
            <a:noFill/>
            <a:ln>
              <a:noFill/>
            </a:ln>
          </p:spPr>
          <p:txBody>
            <a:bodyPr spcFirstLastPara="1" wrap="square" lIns="33850" tIns="33850" rIns="33850" bIns="33850" anchor="ctr" anchorCtr="0">
              <a:noAutofit/>
            </a:bodyPr>
            <a:lstStyle/>
            <a:p>
              <a:pPr marL="0" marR="0" lvl="0" indent="0" algn="ctr" rtl="0">
                <a:lnSpc>
                  <a:spcPct val="155500"/>
                </a:lnSpc>
                <a:spcBef>
                  <a:spcPts val="0"/>
                </a:spcBef>
                <a:spcAft>
                  <a:spcPts val="0"/>
                </a:spcAft>
                <a:buNone/>
              </a:pPr>
              <a:endParaRPr sz="1200">
                <a:solidFill>
                  <a:srgbClr val="000000"/>
                </a:solidFill>
                <a:latin typeface="Calibri"/>
                <a:ea typeface="Calibri"/>
                <a:cs typeface="Calibri"/>
                <a:sym typeface="Calibri"/>
              </a:endParaRPr>
            </a:p>
          </p:txBody>
        </p:sp>
      </p:grpSp>
      <p:grpSp>
        <p:nvGrpSpPr>
          <p:cNvPr id="1626" name="Google Shape;1626;p19"/>
          <p:cNvGrpSpPr/>
          <p:nvPr/>
        </p:nvGrpSpPr>
        <p:grpSpPr>
          <a:xfrm rot="10800000">
            <a:off x="7252686" y="5632242"/>
            <a:ext cx="1361507" cy="1069608"/>
            <a:chOff x="0" y="-38100"/>
            <a:chExt cx="812800" cy="638541"/>
          </a:xfrm>
        </p:grpSpPr>
        <p:sp>
          <p:nvSpPr>
            <p:cNvPr id="1627" name="Google Shape;1627;p19"/>
            <p:cNvSpPr/>
            <p:nvPr/>
          </p:nvSpPr>
          <p:spPr>
            <a:xfrm>
              <a:off x="0" y="0"/>
              <a:ext cx="812800" cy="600441"/>
            </a:xfrm>
            <a:custGeom>
              <a:avLst/>
              <a:gdLst/>
              <a:ahLst/>
              <a:cxnLst/>
              <a:rect l="l" t="t" r="r" b="b"/>
              <a:pathLst>
                <a:path w="812800" h="600441" extrusionOk="0">
                  <a:moveTo>
                    <a:pt x="406400" y="600441"/>
                  </a:moveTo>
                  <a:lnTo>
                    <a:pt x="0" y="194041"/>
                  </a:lnTo>
                  <a:lnTo>
                    <a:pt x="203200" y="194041"/>
                  </a:lnTo>
                  <a:lnTo>
                    <a:pt x="203200" y="0"/>
                  </a:lnTo>
                  <a:lnTo>
                    <a:pt x="609600" y="0"/>
                  </a:lnTo>
                  <a:lnTo>
                    <a:pt x="609600" y="194041"/>
                  </a:lnTo>
                  <a:lnTo>
                    <a:pt x="812800" y="194041"/>
                  </a:lnTo>
                  <a:lnTo>
                    <a:pt x="406400" y="600441"/>
                  </a:lnTo>
                  <a:close/>
                </a:path>
              </a:pathLst>
            </a:custGeom>
            <a:solidFill>
              <a:srgbClr val="00A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19"/>
            <p:cNvSpPr txBox="1"/>
            <p:nvPr/>
          </p:nvSpPr>
          <p:spPr>
            <a:xfrm>
              <a:off x="203200" y="-38100"/>
              <a:ext cx="406400" cy="536941"/>
            </a:xfrm>
            <a:prstGeom prst="rect">
              <a:avLst/>
            </a:prstGeom>
            <a:noFill/>
            <a:ln>
              <a:noFill/>
            </a:ln>
          </p:spPr>
          <p:txBody>
            <a:bodyPr spcFirstLastPara="1" wrap="square" lIns="33850" tIns="33850" rIns="33850" bIns="33850" anchor="ctr" anchorCtr="0">
              <a:noAutofit/>
            </a:bodyPr>
            <a:lstStyle/>
            <a:p>
              <a:pPr marL="0" marR="0" lvl="0" indent="0" algn="ctr" rtl="0">
                <a:lnSpc>
                  <a:spcPct val="155500"/>
                </a:lnSpc>
                <a:spcBef>
                  <a:spcPts val="0"/>
                </a:spcBef>
                <a:spcAft>
                  <a:spcPts val="0"/>
                </a:spcAft>
                <a:buNone/>
              </a:pPr>
              <a:endParaRPr sz="1200">
                <a:solidFill>
                  <a:srgbClr val="000000"/>
                </a:solidFill>
                <a:latin typeface="Calibri"/>
                <a:ea typeface="Calibri"/>
                <a:cs typeface="Calibri"/>
                <a:sym typeface="Calibri"/>
              </a:endParaRPr>
            </a:p>
          </p:txBody>
        </p:sp>
      </p:grpSp>
      <p:grpSp>
        <p:nvGrpSpPr>
          <p:cNvPr id="1629" name="Google Shape;1629;p19"/>
          <p:cNvGrpSpPr/>
          <p:nvPr/>
        </p:nvGrpSpPr>
        <p:grpSpPr>
          <a:xfrm>
            <a:off x="3046994" y="5632244"/>
            <a:ext cx="1272153" cy="1005787"/>
            <a:chOff x="0" y="0"/>
            <a:chExt cx="933734" cy="738228"/>
          </a:xfrm>
        </p:grpSpPr>
        <p:sp>
          <p:nvSpPr>
            <p:cNvPr id="1630" name="Google Shape;1630;p19"/>
            <p:cNvSpPr/>
            <p:nvPr/>
          </p:nvSpPr>
          <p:spPr>
            <a:xfrm>
              <a:off x="0" y="0"/>
              <a:ext cx="933734" cy="738228"/>
            </a:xfrm>
            <a:custGeom>
              <a:avLst/>
              <a:gdLst/>
              <a:ahLst/>
              <a:cxnLst/>
              <a:rect l="l" t="t" r="r" b="b"/>
              <a:pathLst>
                <a:path w="933734" h="738228" extrusionOk="0">
                  <a:moveTo>
                    <a:pt x="466867" y="0"/>
                  </a:moveTo>
                  <a:lnTo>
                    <a:pt x="0" y="406400"/>
                  </a:lnTo>
                  <a:lnTo>
                    <a:pt x="203200" y="406400"/>
                  </a:lnTo>
                  <a:lnTo>
                    <a:pt x="203200" y="738228"/>
                  </a:lnTo>
                  <a:lnTo>
                    <a:pt x="730534" y="738228"/>
                  </a:lnTo>
                  <a:lnTo>
                    <a:pt x="730534" y="406400"/>
                  </a:lnTo>
                  <a:lnTo>
                    <a:pt x="933734" y="406400"/>
                  </a:lnTo>
                  <a:lnTo>
                    <a:pt x="466867" y="0"/>
                  </a:lnTo>
                  <a:close/>
                </a:path>
              </a:pathLst>
            </a:custGeom>
            <a:solidFill>
              <a:srgbClr val="00A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19"/>
            <p:cNvSpPr txBox="1"/>
            <p:nvPr/>
          </p:nvSpPr>
          <p:spPr>
            <a:xfrm>
              <a:off x="203200" y="63500"/>
              <a:ext cx="527334" cy="674728"/>
            </a:xfrm>
            <a:prstGeom prst="rect">
              <a:avLst/>
            </a:prstGeom>
            <a:noFill/>
            <a:ln>
              <a:noFill/>
            </a:ln>
          </p:spPr>
          <p:txBody>
            <a:bodyPr spcFirstLastPara="1" wrap="square" lIns="33850" tIns="33850" rIns="33850" bIns="33850" anchor="ctr" anchorCtr="0">
              <a:noAutofit/>
            </a:bodyPr>
            <a:lstStyle/>
            <a:p>
              <a:pPr marL="0" marR="0" lvl="0" indent="0" algn="ctr" rtl="0">
                <a:lnSpc>
                  <a:spcPct val="155500"/>
                </a:lnSpc>
                <a:spcBef>
                  <a:spcPts val="0"/>
                </a:spcBef>
                <a:spcAft>
                  <a:spcPts val="0"/>
                </a:spcAft>
                <a:buNone/>
              </a:pPr>
              <a:endParaRPr sz="1200">
                <a:solidFill>
                  <a:srgbClr val="000000"/>
                </a:solidFill>
                <a:latin typeface="Calibri"/>
                <a:ea typeface="Calibri"/>
                <a:cs typeface="Calibri"/>
                <a:sym typeface="Calibri"/>
              </a:endParaRPr>
            </a:p>
          </p:txBody>
        </p:sp>
      </p:grpSp>
      <p:sp>
        <p:nvSpPr>
          <p:cNvPr id="1632" name="Google Shape;1632;p19"/>
          <p:cNvSpPr txBox="1"/>
          <p:nvPr/>
        </p:nvSpPr>
        <p:spPr>
          <a:xfrm>
            <a:off x="885827" y="5258999"/>
            <a:ext cx="1645223"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a:solidFill>
                  <a:srgbClr val="000000"/>
                </a:solidFill>
                <a:latin typeface="Arial"/>
                <a:ea typeface="Arial"/>
                <a:cs typeface="Arial"/>
                <a:sym typeface="Arial"/>
              </a:rPr>
              <a:t>Care @ Home</a:t>
            </a:r>
            <a:endParaRPr/>
          </a:p>
        </p:txBody>
      </p:sp>
      <p:sp>
        <p:nvSpPr>
          <p:cNvPr id="1633" name="Google Shape;1633;p19"/>
          <p:cNvSpPr txBox="1"/>
          <p:nvPr/>
        </p:nvSpPr>
        <p:spPr>
          <a:xfrm>
            <a:off x="7315200" y="5285431"/>
            <a:ext cx="1361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a:solidFill>
                  <a:srgbClr val="000000"/>
                </a:solidFill>
                <a:latin typeface="Arial"/>
                <a:ea typeface="Arial"/>
                <a:cs typeface="Arial"/>
                <a:sym typeface="Arial"/>
              </a:rPr>
              <a:t>Outcomes</a:t>
            </a:r>
            <a:endParaRPr/>
          </a:p>
        </p:txBody>
      </p:sp>
      <p:sp>
        <p:nvSpPr>
          <p:cNvPr id="1634" name="Google Shape;1634;p19"/>
          <p:cNvSpPr txBox="1"/>
          <p:nvPr/>
        </p:nvSpPr>
        <p:spPr>
          <a:xfrm>
            <a:off x="2824735" y="5273447"/>
            <a:ext cx="1575033"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a:solidFill>
                  <a:srgbClr val="000000"/>
                </a:solidFill>
                <a:latin typeface="Arial"/>
                <a:ea typeface="Arial"/>
                <a:cs typeface="Arial"/>
                <a:sym typeface="Arial"/>
              </a:rPr>
              <a:t>Performance</a:t>
            </a:r>
            <a:endParaRPr/>
          </a:p>
        </p:txBody>
      </p:sp>
      <p:grpSp>
        <p:nvGrpSpPr>
          <p:cNvPr id="1635" name="Google Shape;1635;p19"/>
          <p:cNvGrpSpPr/>
          <p:nvPr/>
        </p:nvGrpSpPr>
        <p:grpSpPr>
          <a:xfrm>
            <a:off x="5204330" y="5632243"/>
            <a:ext cx="1272153" cy="1005787"/>
            <a:chOff x="0" y="0"/>
            <a:chExt cx="933734" cy="738228"/>
          </a:xfrm>
        </p:grpSpPr>
        <p:sp>
          <p:nvSpPr>
            <p:cNvPr id="1636" name="Google Shape;1636;p19"/>
            <p:cNvSpPr/>
            <p:nvPr/>
          </p:nvSpPr>
          <p:spPr>
            <a:xfrm>
              <a:off x="0" y="0"/>
              <a:ext cx="933734" cy="738228"/>
            </a:xfrm>
            <a:custGeom>
              <a:avLst/>
              <a:gdLst/>
              <a:ahLst/>
              <a:cxnLst/>
              <a:rect l="l" t="t" r="r" b="b"/>
              <a:pathLst>
                <a:path w="933734" h="738228" extrusionOk="0">
                  <a:moveTo>
                    <a:pt x="466867" y="0"/>
                  </a:moveTo>
                  <a:lnTo>
                    <a:pt x="0" y="406400"/>
                  </a:lnTo>
                  <a:lnTo>
                    <a:pt x="203200" y="406400"/>
                  </a:lnTo>
                  <a:lnTo>
                    <a:pt x="203200" y="738228"/>
                  </a:lnTo>
                  <a:lnTo>
                    <a:pt x="730534" y="738228"/>
                  </a:lnTo>
                  <a:lnTo>
                    <a:pt x="730534" y="406400"/>
                  </a:lnTo>
                  <a:lnTo>
                    <a:pt x="933734" y="406400"/>
                  </a:lnTo>
                  <a:lnTo>
                    <a:pt x="466867" y="0"/>
                  </a:lnTo>
                  <a:close/>
                </a:path>
              </a:pathLst>
            </a:custGeom>
            <a:solidFill>
              <a:srgbClr val="00A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19"/>
            <p:cNvSpPr txBox="1"/>
            <p:nvPr/>
          </p:nvSpPr>
          <p:spPr>
            <a:xfrm>
              <a:off x="203200" y="63500"/>
              <a:ext cx="527334" cy="674728"/>
            </a:xfrm>
            <a:prstGeom prst="rect">
              <a:avLst/>
            </a:prstGeom>
            <a:noFill/>
            <a:ln>
              <a:noFill/>
            </a:ln>
          </p:spPr>
          <p:txBody>
            <a:bodyPr spcFirstLastPara="1" wrap="square" lIns="33850" tIns="33850" rIns="33850" bIns="33850" anchor="ctr" anchorCtr="0">
              <a:noAutofit/>
            </a:bodyPr>
            <a:lstStyle/>
            <a:p>
              <a:pPr marL="0" marR="0" lvl="0" indent="0" algn="ctr" rtl="0">
                <a:lnSpc>
                  <a:spcPct val="155500"/>
                </a:lnSpc>
                <a:spcBef>
                  <a:spcPts val="0"/>
                </a:spcBef>
                <a:spcAft>
                  <a:spcPts val="0"/>
                </a:spcAft>
                <a:buNone/>
              </a:pPr>
              <a:endParaRPr sz="1200">
                <a:solidFill>
                  <a:srgbClr val="000000"/>
                </a:solidFill>
                <a:latin typeface="Calibri"/>
                <a:ea typeface="Calibri"/>
                <a:cs typeface="Calibri"/>
                <a:sym typeface="Calibri"/>
              </a:endParaRPr>
            </a:p>
          </p:txBody>
        </p:sp>
      </p:grpSp>
      <p:sp>
        <p:nvSpPr>
          <p:cNvPr id="1638" name="Google Shape;1638;p19"/>
          <p:cNvSpPr txBox="1"/>
          <p:nvPr/>
        </p:nvSpPr>
        <p:spPr>
          <a:xfrm>
            <a:off x="5094197" y="5297833"/>
            <a:ext cx="1575033"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a:solidFill>
                  <a:srgbClr val="000000"/>
                </a:solidFill>
                <a:latin typeface="Arial"/>
                <a:ea typeface="Arial"/>
                <a:cs typeface="Arial"/>
                <a:sym typeface="Arial"/>
              </a:rPr>
              <a:t>Experience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Google Shape;1644;p20"/>
          <p:cNvPicPr preferRelativeResize="0"/>
          <p:nvPr/>
        </p:nvPicPr>
        <p:blipFill rotWithShape="1">
          <a:blip r:embed="rId3">
            <a:alphaModFix/>
          </a:blip>
          <a:srcRect/>
          <a:stretch/>
        </p:blipFill>
        <p:spPr>
          <a:xfrm>
            <a:off x="484266" y="5773755"/>
            <a:ext cx="1353429" cy="987637"/>
          </a:xfrm>
          <a:prstGeom prst="rect">
            <a:avLst/>
          </a:prstGeom>
          <a:noFill/>
          <a:ln>
            <a:noFill/>
          </a:ln>
        </p:spPr>
      </p:pic>
      <p:pic>
        <p:nvPicPr>
          <p:cNvPr id="1645" name="Google Shape;1645;p20" descr="A black and white logo&#10;&#10;Description automatically generated"/>
          <p:cNvPicPr preferRelativeResize="0"/>
          <p:nvPr/>
        </p:nvPicPr>
        <p:blipFill rotWithShape="1">
          <a:blip r:embed="rId4">
            <a:alphaModFix/>
          </a:blip>
          <a:srcRect/>
          <a:stretch/>
        </p:blipFill>
        <p:spPr>
          <a:xfrm>
            <a:off x="10877550" y="271747"/>
            <a:ext cx="952500" cy="647700"/>
          </a:xfrm>
          <a:prstGeom prst="rect">
            <a:avLst/>
          </a:prstGeom>
          <a:noFill/>
          <a:ln>
            <a:noFill/>
          </a:ln>
        </p:spPr>
      </p:pic>
      <p:sp>
        <p:nvSpPr>
          <p:cNvPr id="1646" name="Google Shape;1646;p20"/>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47" name="Google Shape;1647;p20"/>
          <p:cNvPicPr preferRelativeResize="0"/>
          <p:nvPr/>
        </p:nvPicPr>
        <p:blipFill rotWithShape="1">
          <a:blip r:embed="rId5">
            <a:alphaModFix/>
          </a:blip>
          <a:srcRect/>
          <a:stretch/>
        </p:blipFill>
        <p:spPr>
          <a:xfrm>
            <a:off x="11154024" y="56624"/>
            <a:ext cx="990880" cy="990880"/>
          </a:xfrm>
          <a:prstGeom prst="rect">
            <a:avLst/>
          </a:prstGeom>
          <a:noFill/>
          <a:ln>
            <a:noFill/>
          </a:ln>
        </p:spPr>
      </p:pic>
      <p:sp>
        <p:nvSpPr>
          <p:cNvPr id="1648" name="Google Shape;1648;p20"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20"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20"/>
          <p:cNvSpPr/>
          <p:nvPr/>
        </p:nvSpPr>
        <p:spPr>
          <a:xfrm>
            <a:off x="685800"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1" name="Google Shape;1651;p20"/>
          <p:cNvSpPr/>
          <p:nvPr/>
        </p:nvSpPr>
        <p:spPr>
          <a:xfrm>
            <a:off x="2157066" y="4121035"/>
            <a:ext cx="845901" cy="818409"/>
          </a:xfrm>
          <a:custGeom>
            <a:avLst/>
            <a:gdLst/>
            <a:ahLst/>
            <a:cxnLst/>
            <a:rect l="l" t="t" r="r" b="b"/>
            <a:pathLst>
              <a:path w="1268851" h="1227614" extrusionOk="0">
                <a:moveTo>
                  <a:pt x="0" y="0"/>
                </a:moveTo>
                <a:lnTo>
                  <a:pt x="1268851" y="0"/>
                </a:lnTo>
                <a:lnTo>
                  <a:pt x="1268851" y="1227613"/>
                </a:lnTo>
                <a:lnTo>
                  <a:pt x="0" y="122761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2" name="Google Shape;1652;p20"/>
          <p:cNvSpPr/>
          <p:nvPr/>
        </p:nvSpPr>
        <p:spPr>
          <a:xfrm flipH="1">
            <a:off x="3565120" y="4245796"/>
            <a:ext cx="1121135" cy="766577"/>
          </a:xfrm>
          <a:custGeom>
            <a:avLst/>
            <a:gdLst/>
            <a:ahLst/>
            <a:cxnLst/>
            <a:rect l="l" t="t" r="r" b="b"/>
            <a:pathLst>
              <a:path w="1681703" h="1149865" extrusionOk="0">
                <a:moveTo>
                  <a:pt x="1681704" y="0"/>
                </a:moveTo>
                <a:lnTo>
                  <a:pt x="0" y="0"/>
                </a:lnTo>
                <a:lnTo>
                  <a:pt x="0" y="1149864"/>
                </a:lnTo>
                <a:lnTo>
                  <a:pt x="1681704" y="1149864"/>
                </a:lnTo>
                <a:lnTo>
                  <a:pt x="1681704"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20"/>
          <p:cNvSpPr/>
          <p:nvPr/>
        </p:nvSpPr>
        <p:spPr>
          <a:xfrm>
            <a:off x="5094197" y="4057650"/>
            <a:ext cx="895765" cy="895765"/>
          </a:xfrm>
          <a:custGeom>
            <a:avLst/>
            <a:gdLst/>
            <a:ahLst/>
            <a:cxnLst/>
            <a:rect l="l" t="t" r="r" b="b"/>
            <a:pathLst>
              <a:path w="1343648" h="1343648" extrusionOk="0">
                <a:moveTo>
                  <a:pt x="0" y="0"/>
                </a:moveTo>
                <a:lnTo>
                  <a:pt x="1343649" y="0"/>
                </a:lnTo>
                <a:lnTo>
                  <a:pt x="1343649" y="1343648"/>
                </a:lnTo>
                <a:lnTo>
                  <a:pt x="0" y="1343648"/>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20"/>
          <p:cNvSpPr/>
          <p:nvPr/>
        </p:nvSpPr>
        <p:spPr>
          <a:xfrm>
            <a:off x="8218667"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655" name="Google Shape;1655;p20"/>
          <p:cNvCxnSpPr/>
          <p:nvPr/>
        </p:nvCxnSpPr>
        <p:spPr>
          <a:xfrm>
            <a:off x="699127" y="5155356"/>
            <a:ext cx="8444873" cy="0"/>
          </a:xfrm>
          <a:prstGeom prst="straightConnector1">
            <a:avLst/>
          </a:prstGeom>
          <a:noFill/>
          <a:ln w="76200" cap="flat" cmpd="sng">
            <a:solidFill>
              <a:srgbClr val="41B6E6"/>
            </a:solidFill>
            <a:prstDash val="solid"/>
            <a:round/>
            <a:headEnd type="none" w="sm" len="sm"/>
            <a:tailEnd type="triangle" w="med" len="med"/>
          </a:ln>
        </p:spPr>
      </p:cxnSp>
      <p:sp>
        <p:nvSpPr>
          <p:cNvPr id="1656" name="Google Shape;1656;p20"/>
          <p:cNvSpPr txBox="1"/>
          <p:nvPr/>
        </p:nvSpPr>
        <p:spPr>
          <a:xfrm>
            <a:off x="2176759" y="4545904"/>
            <a:ext cx="304208" cy="152221"/>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000000"/>
                </a:solidFill>
                <a:latin typeface="Arial"/>
                <a:ea typeface="Arial"/>
                <a:cs typeface="Arial"/>
                <a:sym typeface="Arial"/>
              </a:rPr>
              <a:t> GP </a:t>
            </a:r>
            <a:endParaRPr/>
          </a:p>
        </p:txBody>
      </p:sp>
      <p:pic>
        <p:nvPicPr>
          <p:cNvPr id="1657" name="Google Shape;1657;p20"/>
          <p:cNvPicPr preferRelativeResize="0"/>
          <p:nvPr/>
        </p:nvPicPr>
        <p:blipFill rotWithShape="1">
          <a:blip r:embed="rId10">
            <a:alphaModFix/>
          </a:blip>
          <a:srcRect/>
          <a:stretch/>
        </p:blipFill>
        <p:spPr>
          <a:xfrm>
            <a:off x="6604615" y="4159185"/>
            <a:ext cx="939800" cy="939800"/>
          </a:xfrm>
          <a:prstGeom prst="rect">
            <a:avLst/>
          </a:prstGeom>
          <a:noFill/>
          <a:ln>
            <a:noFill/>
          </a:ln>
        </p:spPr>
      </p:pic>
      <p:sp>
        <p:nvSpPr>
          <p:cNvPr id="1658" name="Google Shape;1658;p20"/>
          <p:cNvSpPr txBox="1"/>
          <p:nvPr/>
        </p:nvSpPr>
        <p:spPr>
          <a:xfrm>
            <a:off x="460375" y="312739"/>
            <a:ext cx="106936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alibri"/>
                <a:ea typeface="Calibri"/>
                <a:cs typeface="Calibri"/>
                <a:sym typeface="Calibri"/>
              </a:rPr>
              <a:t>NHS Scotland Patient Journey – Challenges/Reform </a:t>
            </a:r>
            <a:endParaRPr/>
          </a:p>
        </p:txBody>
      </p:sp>
      <p:sp>
        <p:nvSpPr>
          <p:cNvPr id="1659" name="Google Shape;1659;p20"/>
          <p:cNvSpPr/>
          <p:nvPr/>
        </p:nvSpPr>
        <p:spPr>
          <a:xfrm>
            <a:off x="1985519" y="3694742"/>
            <a:ext cx="1270000" cy="131763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0" name="Google Shape;1660;p20"/>
          <p:cNvSpPr/>
          <p:nvPr/>
        </p:nvSpPr>
        <p:spPr>
          <a:xfrm>
            <a:off x="350124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1" name="Google Shape;1661;p20"/>
          <p:cNvSpPr/>
          <p:nvPr/>
        </p:nvSpPr>
        <p:spPr>
          <a:xfrm>
            <a:off x="4991863" y="3683000"/>
            <a:ext cx="1270000" cy="1342282"/>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2" name="Google Shape;1662;p20"/>
          <p:cNvSpPr/>
          <p:nvPr/>
        </p:nvSpPr>
        <p:spPr>
          <a:xfrm>
            <a:off x="6482483" y="3694742"/>
            <a:ext cx="1270000" cy="1330541"/>
          </a:xfrm>
          <a:prstGeom prst="roundRect">
            <a:avLst>
              <a:gd name="adj" fmla="val 16667"/>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3" name="Google Shape;1663;p20"/>
          <p:cNvSpPr/>
          <p:nvPr/>
        </p:nvSpPr>
        <p:spPr>
          <a:xfrm>
            <a:off x="540443" y="3694742"/>
            <a:ext cx="1270000" cy="135697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4" name="Google Shape;1664;p20"/>
          <p:cNvSpPr/>
          <p:nvPr/>
        </p:nvSpPr>
        <p:spPr>
          <a:xfrm>
            <a:off x="7960551" y="3694742"/>
            <a:ext cx="1270000" cy="131763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5" name="Google Shape;1665;p20"/>
          <p:cNvSpPr/>
          <p:nvPr/>
        </p:nvSpPr>
        <p:spPr>
          <a:xfrm>
            <a:off x="9499600" y="1990360"/>
            <a:ext cx="2438400" cy="302201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66" name="Google Shape;1666;p20"/>
          <p:cNvSpPr txBox="1"/>
          <p:nvPr/>
        </p:nvSpPr>
        <p:spPr>
          <a:xfrm>
            <a:off x="9613900" y="2649679"/>
            <a:ext cx="220980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B050"/>
                </a:solidFill>
                <a:latin typeface="Calibri"/>
                <a:ea typeface="Calibri"/>
                <a:cs typeface="Calibri"/>
                <a:sym typeface="Calibri"/>
              </a:rPr>
              <a:t>Key</a:t>
            </a:r>
            <a:endParaRPr/>
          </a:p>
          <a:p>
            <a:pPr marL="0" marR="0" lvl="0" indent="0" algn="ctr" rtl="0">
              <a:spcBef>
                <a:spcPts val="0"/>
              </a:spcBef>
              <a:spcAft>
                <a:spcPts val="0"/>
              </a:spcAft>
              <a:buNone/>
            </a:pPr>
            <a:r>
              <a:rPr lang="en-GB" sz="3600" b="1">
                <a:solidFill>
                  <a:srgbClr val="00B050"/>
                </a:solidFill>
                <a:latin typeface="Calibri"/>
                <a:ea typeface="Calibri"/>
                <a:cs typeface="Calibri"/>
                <a:sym typeface="Calibri"/>
              </a:rPr>
              <a:t>Digital</a:t>
            </a:r>
            <a:endParaRPr/>
          </a:p>
          <a:p>
            <a:pPr marL="0" marR="0" lvl="0" indent="0" algn="ctr" rtl="0">
              <a:spcBef>
                <a:spcPts val="0"/>
              </a:spcBef>
              <a:spcAft>
                <a:spcPts val="0"/>
              </a:spcAft>
              <a:buNone/>
            </a:pPr>
            <a:r>
              <a:rPr lang="en-GB" sz="3600" b="1">
                <a:solidFill>
                  <a:srgbClr val="00B050"/>
                </a:solidFill>
                <a:latin typeface="Calibri"/>
                <a:ea typeface="Calibri"/>
                <a:cs typeface="Calibri"/>
                <a:sym typeface="Calibri"/>
              </a:rPr>
              <a:t>Options</a:t>
            </a:r>
            <a:endParaRPr/>
          </a:p>
        </p:txBody>
      </p:sp>
      <p:cxnSp>
        <p:nvCxnSpPr>
          <p:cNvPr id="1667" name="Google Shape;1667;p20"/>
          <p:cNvCxnSpPr>
            <a:stCxn id="1659" idx="0"/>
          </p:cNvCxnSpPr>
          <p:nvPr/>
        </p:nvCxnSpPr>
        <p:spPr>
          <a:xfrm rot="10800000">
            <a:off x="2620519" y="3146342"/>
            <a:ext cx="0" cy="548400"/>
          </a:xfrm>
          <a:prstGeom prst="straightConnector1">
            <a:avLst/>
          </a:prstGeom>
          <a:noFill/>
          <a:ln w="38100" cap="flat" cmpd="sng">
            <a:solidFill>
              <a:schemeClr val="accent2"/>
            </a:solidFill>
            <a:prstDash val="solid"/>
            <a:miter lim="800000"/>
            <a:headEnd type="none" w="sm" len="sm"/>
            <a:tailEnd type="none" w="sm" len="sm"/>
          </a:ln>
        </p:spPr>
      </p:cxnSp>
      <p:cxnSp>
        <p:nvCxnSpPr>
          <p:cNvPr id="1668" name="Google Shape;1668;p20"/>
          <p:cNvCxnSpPr/>
          <p:nvPr/>
        </p:nvCxnSpPr>
        <p:spPr>
          <a:xfrm rot="10800000">
            <a:off x="4151087"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69" name="Google Shape;1669;p20"/>
          <p:cNvCxnSpPr/>
          <p:nvPr/>
        </p:nvCxnSpPr>
        <p:spPr>
          <a:xfrm rot="10800000">
            <a:off x="5626863" y="3134659"/>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70" name="Google Shape;1670;p20"/>
          <p:cNvCxnSpPr/>
          <p:nvPr/>
        </p:nvCxnSpPr>
        <p:spPr>
          <a:xfrm rot="10800000">
            <a:off x="7112341" y="3146400"/>
            <a:ext cx="0" cy="548341"/>
          </a:xfrm>
          <a:prstGeom prst="straightConnector1">
            <a:avLst/>
          </a:prstGeom>
          <a:noFill/>
          <a:ln w="38100" cap="flat" cmpd="sng">
            <a:solidFill>
              <a:schemeClr val="accent2"/>
            </a:solidFill>
            <a:prstDash val="solid"/>
            <a:miter lim="800000"/>
            <a:headEnd type="none" w="sm" len="sm"/>
            <a:tailEnd type="none" w="sm" len="sm"/>
          </a:ln>
        </p:spPr>
      </p:cxnSp>
      <p:cxnSp>
        <p:nvCxnSpPr>
          <p:cNvPr id="1671" name="Google Shape;1671;p20"/>
          <p:cNvCxnSpPr/>
          <p:nvPr/>
        </p:nvCxnSpPr>
        <p:spPr>
          <a:xfrm rot="10800000">
            <a:off x="1175443"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672" name="Google Shape;1672;p20"/>
          <p:cNvCxnSpPr/>
          <p:nvPr/>
        </p:nvCxnSpPr>
        <p:spPr>
          <a:xfrm rot="10800000">
            <a:off x="8595551" y="3146400"/>
            <a:ext cx="0" cy="548341"/>
          </a:xfrm>
          <a:prstGeom prst="straightConnector1">
            <a:avLst/>
          </a:prstGeom>
          <a:noFill/>
          <a:ln w="38100" cap="flat" cmpd="sng">
            <a:solidFill>
              <a:srgbClr val="00B050"/>
            </a:solidFill>
            <a:prstDash val="solid"/>
            <a:miter lim="800000"/>
            <a:headEnd type="none" w="sm" len="sm"/>
            <a:tailEnd type="none" w="sm" len="sm"/>
          </a:ln>
        </p:spPr>
      </p:cxnSp>
      <p:sp>
        <p:nvSpPr>
          <p:cNvPr id="1673" name="Google Shape;1673;p20"/>
          <p:cNvSpPr/>
          <p:nvPr/>
        </p:nvSpPr>
        <p:spPr>
          <a:xfrm>
            <a:off x="1048443"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4" name="Google Shape;1674;p20"/>
          <p:cNvSpPr/>
          <p:nvPr/>
        </p:nvSpPr>
        <p:spPr>
          <a:xfrm>
            <a:off x="8468551"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5" name="Google Shape;1675;p20"/>
          <p:cNvSpPr/>
          <p:nvPr/>
        </p:nvSpPr>
        <p:spPr>
          <a:xfrm>
            <a:off x="2493519"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6" name="Google Shape;1676;p20"/>
          <p:cNvSpPr/>
          <p:nvPr/>
        </p:nvSpPr>
        <p:spPr>
          <a:xfrm>
            <a:off x="402408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7" name="Google Shape;1677;p20"/>
          <p:cNvSpPr/>
          <p:nvPr/>
        </p:nvSpPr>
        <p:spPr>
          <a:xfrm>
            <a:off x="5492907" y="2940812"/>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8" name="Google Shape;1678;p20"/>
          <p:cNvSpPr/>
          <p:nvPr/>
        </p:nvSpPr>
        <p:spPr>
          <a:xfrm>
            <a:off x="6990483" y="2934603"/>
            <a:ext cx="254000" cy="22165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79" name="Google Shape;1679;p20"/>
          <p:cNvSpPr/>
          <p:nvPr/>
        </p:nvSpPr>
        <p:spPr>
          <a:xfrm>
            <a:off x="540443"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Support Monitoring + Care @ Home</a:t>
            </a:r>
            <a:endParaRPr/>
          </a:p>
        </p:txBody>
      </p:sp>
      <p:sp>
        <p:nvSpPr>
          <p:cNvPr id="1680" name="Google Shape;1680;p20"/>
          <p:cNvSpPr/>
          <p:nvPr/>
        </p:nvSpPr>
        <p:spPr>
          <a:xfrm>
            <a:off x="2009195"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FFFFFF"/>
                </a:solidFill>
                <a:latin typeface="Calibri"/>
                <a:ea typeface="Calibri"/>
                <a:cs typeface="Calibri"/>
                <a:sym typeface="Calibri"/>
              </a:rPr>
              <a:t>G</a:t>
            </a:r>
            <a:r>
              <a:rPr lang="en-GB" sz="1333" b="1">
                <a:solidFill>
                  <a:srgbClr val="2F5496"/>
                </a:solidFill>
                <a:latin typeface="Calibri"/>
                <a:ea typeface="Calibri"/>
                <a:cs typeface="Calibri"/>
                <a:sym typeface="Calibri"/>
              </a:rPr>
              <a:t>GP Access + Case Management</a:t>
            </a:r>
            <a:endParaRPr sz="1333" b="1">
              <a:solidFill>
                <a:srgbClr val="FFFFFF"/>
              </a:solidFill>
              <a:latin typeface="Calibri"/>
              <a:ea typeface="Calibri"/>
              <a:cs typeface="Calibri"/>
              <a:sym typeface="Calibri"/>
            </a:endParaRPr>
          </a:p>
        </p:txBody>
      </p:sp>
      <p:sp>
        <p:nvSpPr>
          <p:cNvPr id="1681" name="Google Shape;1681;p20"/>
          <p:cNvSpPr/>
          <p:nvPr/>
        </p:nvSpPr>
        <p:spPr>
          <a:xfrm>
            <a:off x="3477948" y="200454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High USC Demand</a:t>
            </a:r>
            <a:endParaRPr/>
          </a:p>
        </p:txBody>
      </p:sp>
      <p:sp>
        <p:nvSpPr>
          <p:cNvPr id="1682" name="Google Shape;1682;p20"/>
          <p:cNvSpPr/>
          <p:nvPr/>
        </p:nvSpPr>
        <p:spPr>
          <a:xfrm>
            <a:off x="4984907" y="200836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2F5496"/>
                </a:solidFill>
                <a:latin typeface="Calibri"/>
                <a:ea typeface="Calibri"/>
                <a:cs typeface="Calibri"/>
                <a:sym typeface="Calibri"/>
              </a:rPr>
              <a:t>A&amp;E Access</a:t>
            </a:r>
            <a:endParaRPr/>
          </a:p>
          <a:p>
            <a:pPr marL="0" marR="0" lvl="0" indent="0" algn="ctr" rtl="0">
              <a:spcBef>
                <a:spcPts val="0"/>
              </a:spcBef>
              <a:spcAft>
                <a:spcPts val="0"/>
              </a:spcAft>
              <a:buNone/>
            </a:pPr>
            <a:r>
              <a:rPr lang="en-GB" sz="1333" b="1">
                <a:solidFill>
                  <a:srgbClr val="2F5496"/>
                </a:solidFill>
                <a:latin typeface="Calibri"/>
                <a:ea typeface="Calibri"/>
                <a:cs typeface="Calibri"/>
                <a:sym typeface="Calibri"/>
              </a:rPr>
              <a:t>Challenges</a:t>
            </a:r>
            <a:endParaRPr/>
          </a:p>
        </p:txBody>
      </p:sp>
      <p:sp>
        <p:nvSpPr>
          <p:cNvPr id="1683" name="Google Shape;1683;p20"/>
          <p:cNvSpPr/>
          <p:nvPr/>
        </p:nvSpPr>
        <p:spPr>
          <a:xfrm>
            <a:off x="6467042"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a:solidFill>
                  <a:srgbClr val="2F5496"/>
                </a:solidFill>
                <a:latin typeface="Calibri"/>
                <a:ea typeface="Calibri"/>
                <a:cs typeface="Calibri"/>
                <a:sym typeface="Calibri"/>
              </a:rPr>
              <a:t>Extended LOS &amp; Delayed Discharges</a:t>
            </a:r>
            <a:endParaRPr/>
          </a:p>
        </p:txBody>
      </p:sp>
      <p:sp>
        <p:nvSpPr>
          <p:cNvPr id="1684" name="Google Shape;1684;p20"/>
          <p:cNvSpPr/>
          <p:nvPr/>
        </p:nvSpPr>
        <p:spPr>
          <a:xfrm>
            <a:off x="7970879" y="1990360"/>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Rapid D/C + Monitoring at Home</a:t>
            </a:r>
            <a:endParaRPr/>
          </a:p>
        </p:txBody>
      </p:sp>
      <p:sp>
        <p:nvSpPr>
          <p:cNvPr id="1685" name="Google Shape;1685;p20"/>
          <p:cNvSpPr/>
          <p:nvPr/>
        </p:nvSpPr>
        <p:spPr>
          <a:xfrm>
            <a:off x="4054050"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686" name="Google Shape;1686;p20"/>
          <p:cNvSpPr/>
          <p:nvPr/>
        </p:nvSpPr>
        <p:spPr>
          <a:xfrm>
            <a:off x="460375" y="5393682"/>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687" name="Google Shape;1687;p20"/>
          <p:cNvSpPr/>
          <p:nvPr/>
        </p:nvSpPr>
        <p:spPr>
          <a:xfrm>
            <a:off x="2265674"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688" name="Google Shape;1688;p20"/>
          <p:cNvSpPr/>
          <p:nvPr/>
        </p:nvSpPr>
        <p:spPr>
          <a:xfrm>
            <a:off x="9556322" y="5366088"/>
            <a:ext cx="2381678"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67" b="1">
                <a:solidFill>
                  <a:srgbClr val="222A35"/>
                </a:solidFill>
                <a:latin typeface="Calibri"/>
                <a:ea typeface="Calibri"/>
                <a:cs typeface="Calibri"/>
                <a:sym typeface="Calibri"/>
              </a:rPr>
              <a:t>NATIONAL</a:t>
            </a:r>
            <a:endParaRPr/>
          </a:p>
          <a:p>
            <a:pPr marL="0" marR="0" lvl="0" indent="0" algn="ctr" rtl="0">
              <a:spcBef>
                <a:spcPts val="0"/>
              </a:spcBef>
              <a:spcAft>
                <a:spcPts val="0"/>
              </a:spcAft>
              <a:buNone/>
            </a:pPr>
            <a:r>
              <a:rPr lang="en-GB" sz="1067" b="1">
                <a:solidFill>
                  <a:srgbClr val="222A35"/>
                </a:solidFill>
                <a:latin typeface="Calibri"/>
                <a:ea typeface="Calibri"/>
                <a:cs typeface="Calibri"/>
                <a:sym typeface="Calibri"/>
              </a:rPr>
              <a:t>HUB &amp; SPOKE</a:t>
            </a:r>
            <a:endParaRPr/>
          </a:p>
          <a:p>
            <a:pPr marL="0" marR="0" lvl="0" indent="0" algn="ctr" rtl="0">
              <a:spcBef>
                <a:spcPts val="0"/>
              </a:spcBef>
              <a:spcAft>
                <a:spcPts val="0"/>
              </a:spcAft>
              <a:buNone/>
            </a:pPr>
            <a:r>
              <a:rPr lang="en-GB" sz="1067" b="1">
                <a:solidFill>
                  <a:srgbClr val="222A35"/>
                </a:solidFill>
                <a:latin typeface="Calibri"/>
                <a:ea typeface="Calibri"/>
                <a:cs typeface="Calibri"/>
                <a:sym typeface="Calibri"/>
              </a:rPr>
              <a:t>DIGITAL</a:t>
            </a:r>
            <a:endParaRPr/>
          </a:p>
          <a:p>
            <a:pPr marL="0" marR="0" lvl="0" indent="0" algn="ctr" rtl="0">
              <a:spcBef>
                <a:spcPts val="0"/>
              </a:spcBef>
              <a:spcAft>
                <a:spcPts val="0"/>
              </a:spcAft>
              <a:buNone/>
            </a:pPr>
            <a:r>
              <a:rPr lang="en-GB" sz="1067" b="1">
                <a:solidFill>
                  <a:srgbClr val="222A35"/>
                </a:solidFill>
                <a:latin typeface="Calibri"/>
                <a:ea typeface="Calibri"/>
                <a:cs typeface="Calibri"/>
                <a:sym typeface="Calibri"/>
              </a:rPr>
              <a:t>INFRASTRUCTURE</a:t>
            </a:r>
            <a:endParaRPr/>
          </a:p>
        </p:txBody>
      </p:sp>
      <p:sp>
        <p:nvSpPr>
          <p:cNvPr id="1689" name="Google Shape;1689;p20"/>
          <p:cNvSpPr/>
          <p:nvPr/>
        </p:nvSpPr>
        <p:spPr>
          <a:xfrm>
            <a:off x="5860600" y="5351625"/>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690" name="Google Shape;1690;p20"/>
          <p:cNvSpPr/>
          <p:nvPr/>
        </p:nvSpPr>
        <p:spPr>
          <a:xfrm>
            <a:off x="7681348"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691" name="Google Shape;1691;p20"/>
          <p:cNvSpPr/>
          <p:nvPr/>
        </p:nvSpPr>
        <p:spPr>
          <a:xfrm>
            <a:off x="4103427" y="5684824"/>
            <a:ext cx="1389481" cy="984382"/>
          </a:xfrm>
          <a:prstGeom prst="roundRect">
            <a:avLst>
              <a:gd name="adj" fmla="val 16667"/>
            </a:avLst>
          </a:prstGeom>
          <a:blipFill rotWithShape="1">
            <a:blip r:embed="rId11">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692" name="Google Shape;1692;p20"/>
          <p:cNvSpPr/>
          <p:nvPr/>
        </p:nvSpPr>
        <p:spPr>
          <a:xfrm>
            <a:off x="6153183" y="5393682"/>
            <a:ext cx="83170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FNC+PLUS</a:t>
            </a:r>
            <a:endParaRPr/>
          </a:p>
        </p:txBody>
      </p:sp>
      <p:sp>
        <p:nvSpPr>
          <p:cNvPr id="1693" name="Google Shape;1693;p20"/>
          <p:cNvSpPr/>
          <p:nvPr/>
        </p:nvSpPr>
        <p:spPr>
          <a:xfrm>
            <a:off x="4441636" y="5401458"/>
            <a:ext cx="73103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eTRIAGE</a:t>
            </a:r>
            <a:endParaRPr sz="1200" b="1">
              <a:solidFill>
                <a:srgbClr val="222A35"/>
              </a:solidFill>
              <a:latin typeface="Calibri"/>
              <a:ea typeface="Calibri"/>
              <a:cs typeface="Calibri"/>
              <a:sym typeface="Calibri"/>
            </a:endParaRPr>
          </a:p>
        </p:txBody>
      </p:sp>
      <p:sp>
        <p:nvSpPr>
          <p:cNvPr id="1694" name="Google Shape;1694;p20"/>
          <p:cNvSpPr/>
          <p:nvPr/>
        </p:nvSpPr>
        <p:spPr>
          <a:xfrm>
            <a:off x="418580" y="5436188"/>
            <a:ext cx="158812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DIGITAL FRONT DOOR</a:t>
            </a:r>
            <a:endParaRPr/>
          </a:p>
        </p:txBody>
      </p:sp>
      <p:sp>
        <p:nvSpPr>
          <p:cNvPr id="1695" name="Google Shape;1695;p20"/>
          <p:cNvSpPr txBox="1"/>
          <p:nvPr/>
        </p:nvSpPr>
        <p:spPr>
          <a:xfrm>
            <a:off x="5842425" y="5861142"/>
            <a:ext cx="1607000" cy="441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67" b="1">
                <a:solidFill>
                  <a:srgbClr val="2F5496"/>
                </a:solidFill>
                <a:latin typeface="Arial Rounded"/>
                <a:ea typeface="Arial Rounded"/>
                <a:cs typeface="Arial Rounded"/>
                <a:sym typeface="Arial Rounded"/>
              </a:rPr>
              <a:t>FNC   Plus</a:t>
            </a:r>
            <a:endParaRPr/>
          </a:p>
        </p:txBody>
      </p:sp>
      <p:sp>
        <p:nvSpPr>
          <p:cNvPr id="1696" name="Google Shape;1696;p20"/>
          <p:cNvSpPr txBox="1"/>
          <p:nvPr/>
        </p:nvSpPr>
        <p:spPr>
          <a:xfrm>
            <a:off x="6467042" y="5773755"/>
            <a:ext cx="2429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8EC0"/>
                </a:solidFill>
                <a:latin typeface="Arial Rounded"/>
                <a:ea typeface="Arial Rounded"/>
                <a:cs typeface="Arial Rounded"/>
                <a:sym typeface="Arial Rounded"/>
              </a:rPr>
              <a:t>+</a:t>
            </a:r>
            <a:endParaRPr/>
          </a:p>
        </p:txBody>
      </p:sp>
      <p:pic>
        <p:nvPicPr>
          <p:cNvPr id="1697" name="Google Shape;1697;p20"/>
          <p:cNvPicPr preferRelativeResize="0"/>
          <p:nvPr/>
        </p:nvPicPr>
        <p:blipFill rotWithShape="1">
          <a:blip r:embed="rId12">
            <a:alphaModFix/>
          </a:blip>
          <a:srcRect/>
          <a:stretch/>
        </p:blipFill>
        <p:spPr>
          <a:xfrm>
            <a:off x="2312901" y="5699322"/>
            <a:ext cx="1408432" cy="939800"/>
          </a:xfrm>
          <a:prstGeom prst="rect">
            <a:avLst/>
          </a:prstGeom>
          <a:noFill/>
          <a:ln>
            <a:noFill/>
          </a:ln>
        </p:spPr>
      </p:pic>
      <p:sp>
        <p:nvSpPr>
          <p:cNvPr id="1698" name="Google Shape;1698;p20"/>
          <p:cNvSpPr/>
          <p:nvPr/>
        </p:nvSpPr>
        <p:spPr>
          <a:xfrm>
            <a:off x="2446974" y="5436188"/>
            <a:ext cx="11024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VIRTUAL BEDS</a:t>
            </a:r>
            <a:endParaRPr/>
          </a:p>
        </p:txBody>
      </p:sp>
      <p:sp>
        <p:nvSpPr>
          <p:cNvPr id="1699" name="Google Shape;1699;p20"/>
          <p:cNvSpPr/>
          <p:nvPr/>
        </p:nvSpPr>
        <p:spPr>
          <a:xfrm>
            <a:off x="10092344" y="5390034"/>
            <a:ext cx="1333793" cy="1279173"/>
          </a:xfrm>
          <a:prstGeom prst="donut">
            <a:avLst>
              <a:gd name="adj" fmla="val 3458"/>
            </a:avLst>
          </a:prstGeom>
          <a:solidFill>
            <a:srgbClr val="008EC0"/>
          </a:solidFill>
          <a:ln w="28575"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0000"/>
              </a:solidFill>
              <a:latin typeface="Calibri"/>
              <a:ea typeface="Calibri"/>
              <a:cs typeface="Calibri"/>
              <a:sym typeface="Calibri"/>
            </a:endParaRPr>
          </a:p>
        </p:txBody>
      </p:sp>
      <p:pic>
        <p:nvPicPr>
          <p:cNvPr id="1700" name="Google Shape;1700;p20"/>
          <p:cNvPicPr preferRelativeResize="0"/>
          <p:nvPr/>
        </p:nvPicPr>
        <p:blipFill rotWithShape="1">
          <a:blip r:embed="rId12">
            <a:alphaModFix/>
          </a:blip>
          <a:srcRect/>
          <a:stretch/>
        </p:blipFill>
        <p:spPr>
          <a:xfrm>
            <a:off x="7728574" y="5679391"/>
            <a:ext cx="1408432" cy="939800"/>
          </a:xfrm>
          <a:prstGeom prst="rect">
            <a:avLst/>
          </a:prstGeom>
          <a:noFill/>
          <a:ln>
            <a:noFill/>
          </a:ln>
        </p:spPr>
      </p:pic>
      <p:sp>
        <p:nvSpPr>
          <p:cNvPr id="1701" name="Google Shape;1701;p20"/>
          <p:cNvSpPr/>
          <p:nvPr/>
        </p:nvSpPr>
        <p:spPr>
          <a:xfrm>
            <a:off x="7782562" y="5416257"/>
            <a:ext cx="126259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WEARABLE TECH</a:t>
            </a:r>
            <a:endParaRPr/>
          </a:p>
        </p:txBody>
      </p:sp>
      <p:sp>
        <p:nvSpPr>
          <p:cNvPr id="1702" name="Google Shape;1702;p20"/>
          <p:cNvSpPr/>
          <p:nvPr/>
        </p:nvSpPr>
        <p:spPr>
          <a:xfrm rot="-1256513">
            <a:off x="10654592" y="5243723"/>
            <a:ext cx="294006" cy="268677"/>
          </a:xfrm>
          <a:prstGeom prst="triangle">
            <a:avLst>
              <a:gd name="adj" fmla="val 50000"/>
            </a:avLst>
          </a:prstGeom>
          <a:solidFill>
            <a:srgbClr val="1F386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4"/>
                                        </p:tgtEl>
                                        <p:attrNameLst>
                                          <p:attrName>style.visibility</p:attrName>
                                        </p:attrNameLst>
                                      </p:cBhvr>
                                      <p:to>
                                        <p:strVal val="visible"/>
                                      </p:to>
                                    </p:set>
                                    <p:anim calcmode="lin" valueType="num">
                                      <p:cBhvr additive="base">
                                        <p:cTn id="7" dur="500"/>
                                        <p:tgtEl>
                                          <p:spTgt spid="16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94"/>
                                        </p:tgtEl>
                                        <p:attrNameLst>
                                          <p:attrName>style.visibility</p:attrName>
                                        </p:attrNameLst>
                                      </p:cBhvr>
                                      <p:to>
                                        <p:strVal val="visible"/>
                                      </p:to>
                                    </p:set>
                                    <p:anim calcmode="lin" valueType="num">
                                      <p:cBhvr additive="base">
                                        <p:cTn id="10" dur="500"/>
                                        <p:tgtEl>
                                          <p:spTgt spid="169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86"/>
                                        </p:tgtEl>
                                        <p:attrNameLst>
                                          <p:attrName>style.visibility</p:attrName>
                                        </p:attrNameLst>
                                      </p:cBhvr>
                                      <p:to>
                                        <p:strVal val="visible"/>
                                      </p:to>
                                    </p:set>
                                    <p:anim calcmode="lin" valueType="num">
                                      <p:cBhvr additive="base">
                                        <p:cTn id="13" dur="500"/>
                                        <p:tgtEl>
                                          <p:spTgt spid="168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98"/>
                                        </p:tgtEl>
                                        <p:attrNameLst>
                                          <p:attrName>style.visibility</p:attrName>
                                        </p:attrNameLst>
                                      </p:cBhvr>
                                      <p:to>
                                        <p:strVal val="visible"/>
                                      </p:to>
                                    </p:set>
                                    <p:anim calcmode="lin" valueType="num">
                                      <p:cBhvr additive="base">
                                        <p:cTn id="18" dur="500"/>
                                        <p:tgtEl>
                                          <p:spTgt spid="1698"/>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87"/>
                                        </p:tgtEl>
                                        <p:attrNameLst>
                                          <p:attrName>style.visibility</p:attrName>
                                        </p:attrNameLst>
                                      </p:cBhvr>
                                      <p:to>
                                        <p:strVal val="visible"/>
                                      </p:to>
                                    </p:set>
                                    <p:anim calcmode="lin" valueType="num">
                                      <p:cBhvr additive="base">
                                        <p:cTn id="21" dur="500"/>
                                        <p:tgtEl>
                                          <p:spTgt spid="168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97"/>
                                        </p:tgtEl>
                                        <p:attrNameLst>
                                          <p:attrName>style.visibility</p:attrName>
                                        </p:attrNameLst>
                                      </p:cBhvr>
                                      <p:to>
                                        <p:strVal val="visible"/>
                                      </p:to>
                                    </p:set>
                                    <p:anim calcmode="lin" valueType="num">
                                      <p:cBhvr additive="base">
                                        <p:cTn id="24" dur="500"/>
                                        <p:tgtEl>
                                          <p:spTgt spid="169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93"/>
                                        </p:tgtEl>
                                        <p:attrNameLst>
                                          <p:attrName>style.visibility</p:attrName>
                                        </p:attrNameLst>
                                      </p:cBhvr>
                                      <p:to>
                                        <p:strVal val="visible"/>
                                      </p:to>
                                    </p:set>
                                    <p:anim calcmode="lin" valueType="num">
                                      <p:cBhvr additive="base">
                                        <p:cTn id="29" dur="500"/>
                                        <p:tgtEl>
                                          <p:spTgt spid="1693"/>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85"/>
                                        </p:tgtEl>
                                        <p:attrNameLst>
                                          <p:attrName>style.visibility</p:attrName>
                                        </p:attrNameLst>
                                      </p:cBhvr>
                                      <p:to>
                                        <p:strVal val="visible"/>
                                      </p:to>
                                    </p:set>
                                    <p:anim calcmode="lin" valueType="num">
                                      <p:cBhvr additive="base">
                                        <p:cTn id="32" dur="500"/>
                                        <p:tgtEl>
                                          <p:spTgt spid="168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91"/>
                                        </p:tgtEl>
                                        <p:attrNameLst>
                                          <p:attrName>style.visibility</p:attrName>
                                        </p:attrNameLst>
                                      </p:cBhvr>
                                      <p:to>
                                        <p:strVal val="visible"/>
                                      </p:to>
                                    </p:set>
                                    <p:anim calcmode="lin" valueType="num">
                                      <p:cBhvr additive="base">
                                        <p:cTn id="35" dur="500"/>
                                        <p:tgtEl>
                                          <p:spTgt spid="169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692"/>
                                        </p:tgtEl>
                                        <p:attrNameLst>
                                          <p:attrName>style.visibility</p:attrName>
                                        </p:attrNameLst>
                                      </p:cBhvr>
                                      <p:to>
                                        <p:strVal val="visible"/>
                                      </p:to>
                                    </p:set>
                                    <p:anim calcmode="lin" valueType="num">
                                      <p:cBhvr additive="base">
                                        <p:cTn id="40" dur="500"/>
                                        <p:tgtEl>
                                          <p:spTgt spid="1692"/>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95"/>
                                        </p:tgtEl>
                                        <p:attrNameLst>
                                          <p:attrName>style.visibility</p:attrName>
                                        </p:attrNameLst>
                                      </p:cBhvr>
                                      <p:to>
                                        <p:strVal val="visible"/>
                                      </p:to>
                                    </p:set>
                                    <p:anim calcmode="lin" valueType="num">
                                      <p:cBhvr additive="base">
                                        <p:cTn id="43" dur="500"/>
                                        <p:tgtEl>
                                          <p:spTgt spid="1695"/>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96"/>
                                        </p:tgtEl>
                                        <p:attrNameLst>
                                          <p:attrName>style.visibility</p:attrName>
                                        </p:attrNameLst>
                                      </p:cBhvr>
                                      <p:to>
                                        <p:strVal val="visible"/>
                                      </p:to>
                                    </p:set>
                                    <p:anim calcmode="lin" valueType="num">
                                      <p:cBhvr additive="base">
                                        <p:cTn id="46" dur="500"/>
                                        <p:tgtEl>
                                          <p:spTgt spid="1696"/>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89"/>
                                        </p:tgtEl>
                                        <p:attrNameLst>
                                          <p:attrName>style.visibility</p:attrName>
                                        </p:attrNameLst>
                                      </p:cBhvr>
                                      <p:to>
                                        <p:strVal val="visible"/>
                                      </p:to>
                                    </p:set>
                                    <p:anim calcmode="lin" valueType="num">
                                      <p:cBhvr additive="base">
                                        <p:cTn id="49" dur="500"/>
                                        <p:tgtEl>
                                          <p:spTgt spid="168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01"/>
                                        </p:tgtEl>
                                        <p:attrNameLst>
                                          <p:attrName>style.visibility</p:attrName>
                                        </p:attrNameLst>
                                      </p:cBhvr>
                                      <p:to>
                                        <p:strVal val="visible"/>
                                      </p:to>
                                    </p:set>
                                    <p:anim calcmode="lin" valueType="num">
                                      <p:cBhvr additive="base">
                                        <p:cTn id="54" dur="500"/>
                                        <p:tgtEl>
                                          <p:spTgt spid="1701"/>
                                        </p:tgtEl>
                                        <p:attrNameLst>
                                          <p:attrName>ppt_y</p:attrName>
                                        </p:attrNameLst>
                                      </p:cBhvr>
                                      <p:tavLst>
                                        <p:tav tm="0">
                                          <p:val>
                                            <p:strVal val="#ppt_y+1"/>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90"/>
                                        </p:tgtEl>
                                        <p:attrNameLst>
                                          <p:attrName>style.visibility</p:attrName>
                                        </p:attrNameLst>
                                      </p:cBhvr>
                                      <p:to>
                                        <p:strVal val="visible"/>
                                      </p:to>
                                    </p:set>
                                    <p:anim calcmode="lin" valueType="num">
                                      <p:cBhvr additive="base">
                                        <p:cTn id="57" dur="500"/>
                                        <p:tgtEl>
                                          <p:spTgt spid="1690"/>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700"/>
                                        </p:tgtEl>
                                        <p:attrNameLst>
                                          <p:attrName>style.visibility</p:attrName>
                                        </p:attrNameLst>
                                      </p:cBhvr>
                                      <p:to>
                                        <p:strVal val="visible"/>
                                      </p:to>
                                    </p:set>
                                    <p:anim calcmode="lin" valueType="num">
                                      <p:cBhvr additive="base">
                                        <p:cTn id="60" dur="500"/>
                                        <p:tgtEl>
                                          <p:spTgt spid="170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688"/>
                                        </p:tgtEl>
                                        <p:attrNameLst>
                                          <p:attrName>style.visibility</p:attrName>
                                        </p:attrNameLst>
                                      </p:cBhvr>
                                      <p:to>
                                        <p:strVal val="visible"/>
                                      </p:to>
                                    </p:set>
                                    <p:anim calcmode="lin" valueType="num">
                                      <p:cBhvr additive="base">
                                        <p:cTn id="65" dur="500"/>
                                        <p:tgtEl>
                                          <p:spTgt spid="168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99"/>
                                        </p:tgtEl>
                                        <p:attrNameLst>
                                          <p:attrName>style.visibility</p:attrName>
                                        </p:attrNameLst>
                                      </p:cBhvr>
                                      <p:to>
                                        <p:strVal val="visible"/>
                                      </p:to>
                                    </p:set>
                                    <p:animEffect transition="in" filter="fade">
                                      <p:cBhvr>
                                        <p:cTn id="70" dur="2000"/>
                                        <p:tgtEl>
                                          <p:spTgt spid="1699"/>
                                        </p:tgtEl>
                                      </p:cBhvr>
                                    </p:animEffect>
                                  </p:childTnLst>
                                </p:cTn>
                              </p:par>
                            </p:childTnLst>
                          </p:cTn>
                        </p:par>
                        <p:par>
                          <p:cTn id="71" fill="hold">
                            <p:stCondLst>
                              <p:cond delay="2000"/>
                            </p:stCondLst>
                            <p:childTnLst>
                              <p:par>
                                <p:cTn id="72" presetID="1" presetClass="entr" presetSubtype="0" fill="hold" nodeType="afterEffect">
                                  <p:stCondLst>
                                    <p:cond delay="0"/>
                                  </p:stCondLst>
                                  <p:childTnLst>
                                    <p:set>
                                      <p:cBhvr>
                                        <p:cTn id="73" dur="1" fill="hold">
                                          <p:stCondLst>
                                            <p:cond delay="0"/>
                                          </p:stCondLst>
                                        </p:cTn>
                                        <p:tgtEl>
                                          <p:spTgt spid="1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1"/>
          <p:cNvSpPr/>
          <p:nvPr/>
        </p:nvSpPr>
        <p:spPr>
          <a:xfrm>
            <a:off x="307976" y="1405919"/>
            <a:ext cx="11680825" cy="346116"/>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pic>
        <p:nvPicPr>
          <p:cNvPr id="1709" name="Google Shape;1709;p21"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710" name="Google Shape;1710;p21"/>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11" name="Google Shape;1711;p21"/>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712" name="Google Shape;1712;p21"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21"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21"/>
          <p:cNvSpPr/>
          <p:nvPr/>
        </p:nvSpPr>
        <p:spPr>
          <a:xfrm>
            <a:off x="685800"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21"/>
          <p:cNvSpPr/>
          <p:nvPr/>
        </p:nvSpPr>
        <p:spPr>
          <a:xfrm>
            <a:off x="2157066" y="4121035"/>
            <a:ext cx="845901" cy="818409"/>
          </a:xfrm>
          <a:custGeom>
            <a:avLst/>
            <a:gdLst/>
            <a:ahLst/>
            <a:cxnLst/>
            <a:rect l="l" t="t" r="r" b="b"/>
            <a:pathLst>
              <a:path w="1268851" h="1227614" extrusionOk="0">
                <a:moveTo>
                  <a:pt x="0" y="0"/>
                </a:moveTo>
                <a:lnTo>
                  <a:pt x="1268851" y="0"/>
                </a:lnTo>
                <a:lnTo>
                  <a:pt x="1268851" y="1227613"/>
                </a:lnTo>
                <a:lnTo>
                  <a:pt x="0" y="122761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21"/>
          <p:cNvSpPr/>
          <p:nvPr/>
        </p:nvSpPr>
        <p:spPr>
          <a:xfrm flipH="1">
            <a:off x="3565120" y="4245796"/>
            <a:ext cx="1121135" cy="766577"/>
          </a:xfrm>
          <a:custGeom>
            <a:avLst/>
            <a:gdLst/>
            <a:ahLst/>
            <a:cxnLst/>
            <a:rect l="l" t="t" r="r" b="b"/>
            <a:pathLst>
              <a:path w="1681703" h="1149865" extrusionOk="0">
                <a:moveTo>
                  <a:pt x="1681704" y="0"/>
                </a:moveTo>
                <a:lnTo>
                  <a:pt x="0" y="0"/>
                </a:lnTo>
                <a:lnTo>
                  <a:pt x="0" y="1149864"/>
                </a:lnTo>
                <a:lnTo>
                  <a:pt x="1681704" y="1149864"/>
                </a:lnTo>
                <a:lnTo>
                  <a:pt x="1681704"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21"/>
          <p:cNvSpPr/>
          <p:nvPr/>
        </p:nvSpPr>
        <p:spPr>
          <a:xfrm>
            <a:off x="5094197" y="4057650"/>
            <a:ext cx="895765" cy="895765"/>
          </a:xfrm>
          <a:custGeom>
            <a:avLst/>
            <a:gdLst/>
            <a:ahLst/>
            <a:cxnLst/>
            <a:rect l="l" t="t" r="r" b="b"/>
            <a:pathLst>
              <a:path w="1343648" h="1343648" extrusionOk="0">
                <a:moveTo>
                  <a:pt x="0" y="0"/>
                </a:moveTo>
                <a:lnTo>
                  <a:pt x="1343649" y="0"/>
                </a:lnTo>
                <a:lnTo>
                  <a:pt x="1343649" y="1343648"/>
                </a:lnTo>
                <a:lnTo>
                  <a:pt x="0" y="1343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21"/>
          <p:cNvSpPr/>
          <p:nvPr/>
        </p:nvSpPr>
        <p:spPr>
          <a:xfrm>
            <a:off x="8218667" y="4135007"/>
            <a:ext cx="864897" cy="818409"/>
          </a:xfrm>
          <a:custGeom>
            <a:avLst/>
            <a:gdLst/>
            <a:ahLst/>
            <a:cxnLst/>
            <a:rect l="l" t="t" r="r" b="b"/>
            <a:pathLst>
              <a:path w="1297346" h="1227614" extrusionOk="0">
                <a:moveTo>
                  <a:pt x="0" y="0"/>
                </a:moveTo>
                <a:lnTo>
                  <a:pt x="1297346" y="0"/>
                </a:lnTo>
                <a:lnTo>
                  <a:pt x="1297346" y="1227613"/>
                </a:lnTo>
                <a:lnTo>
                  <a:pt x="0" y="122761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19" name="Google Shape;1719;p21"/>
          <p:cNvCxnSpPr/>
          <p:nvPr/>
        </p:nvCxnSpPr>
        <p:spPr>
          <a:xfrm>
            <a:off x="699127" y="5155356"/>
            <a:ext cx="8444873" cy="0"/>
          </a:xfrm>
          <a:prstGeom prst="straightConnector1">
            <a:avLst/>
          </a:prstGeom>
          <a:noFill/>
          <a:ln w="76200" cap="flat" cmpd="sng">
            <a:solidFill>
              <a:srgbClr val="41B6E6"/>
            </a:solidFill>
            <a:prstDash val="solid"/>
            <a:round/>
            <a:headEnd type="none" w="sm" len="sm"/>
            <a:tailEnd type="triangle" w="med" len="med"/>
          </a:ln>
        </p:spPr>
      </p:cxnSp>
      <p:sp>
        <p:nvSpPr>
          <p:cNvPr id="1720" name="Google Shape;1720;p21"/>
          <p:cNvSpPr txBox="1"/>
          <p:nvPr/>
        </p:nvSpPr>
        <p:spPr>
          <a:xfrm>
            <a:off x="2176759" y="4545904"/>
            <a:ext cx="304208" cy="152221"/>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000000"/>
                </a:solidFill>
                <a:latin typeface="Arial"/>
                <a:ea typeface="Arial"/>
                <a:cs typeface="Arial"/>
                <a:sym typeface="Arial"/>
              </a:rPr>
              <a:t> GP </a:t>
            </a:r>
            <a:endParaRPr/>
          </a:p>
        </p:txBody>
      </p:sp>
      <p:pic>
        <p:nvPicPr>
          <p:cNvPr id="1721" name="Google Shape;1721;p21"/>
          <p:cNvPicPr preferRelativeResize="0"/>
          <p:nvPr/>
        </p:nvPicPr>
        <p:blipFill rotWithShape="1">
          <a:blip r:embed="rId9">
            <a:alphaModFix/>
          </a:blip>
          <a:srcRect/>
          <a:stretch/>
        </p:blipFill>
        <p:spPr>
          <a:xfrm>
            <a:off x="6604615" y="4159185"/>
            <a:ext cx="939800" cy="939800"/>
          </a:xfrm>
          <a:prstGeom prst="rect">
            <a:avLst/>
          </a:prstGeom>
          <a:noFill/>
          <a:ln>
            <a:noFill/>
          </a:ln>
        </p:spPr>
      </p:pic>
      <p:sp>
        <p:nvSpPr>
          <p:cNvPr id="1722" name="Google Shape;1722;p21"/>
          <p:cNvSpPr txBox="1"/>
          <p:nvPr/>
        </p:nvSpPr>
        <p:spPr>
          <a:xfrm>
            <a:off x="460375" y="312739"/>
            <a:ext cx="106936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FF"/>
                </a:solidFill>
                <a:latin typeface="Calibri"/>
                <a:ea typeface="Calibri"/>
                <a:cs typeface="Calibri"/>
                <a:sym typeface="Calibri"/>
              </a:rPr>
              <a:t>NHS Scotland Patient Journey –Reform Opportunities </a:t>
            </a:r>
            <a:endParaRPr/>
          </a:p>
        </p:txBody>
      </p:sp>
      <p:sp>
        <p:nvSpPr>
          <p:cNvPr id="1723" name="Google Shape;1723;p21"/>
          <p:cNvSpPr/>
          <p:nvPr/>
        </p:nvSpPr>
        <p:spPr>
          <a:xfrm>
            <a:off x="1985519" y="3694742"/>
            <a:ext cx="1270000" cy="131763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24" name="Google Shape;1724;p21"/>
          <p:cNvSpPr/>
          <p:nvPr/>
        </p:nvSpPr>
        <p:spPr>
          <a:xfrm>
            <a:off x="3501243" y="3694742"/>
            <a:ext cx="1270000" cy="133054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25" name="Google Shape;1725;p21"/>
          <p:cNvSpPr/>
          <p:nvPr/>
        </p:nvSpPr>
        <p:spPr>
          <a:xfrm>
            <a:off x="4991863" y="3683000"/>
            <a:ext cx="1270000" cy="1342282"/>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26" name="Google Shape;1726;p21"/>
          <p:cNvSpPr/>
          <p:nvPr/>
        </p:nvSpPr>
        <p:spPr>
          <a:xfrm>
            <a:off x="6482483" y="3694742"/>
            <a:ext cx="1270000" cy="133054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27" name="Google Shape;1727;p21"/>
          <p:cNvSpPr/>
          <p:nvPr/>
        </p:nvSpPr>
        <p:spPr>
          <a:xfrm>
            <a:off x="540443" y="3694742"/>
            <a:ext cx="1270000" cy="135697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28" name="Google Shape;1728;p21"/>
          <p:cNvSpPr/>
          <p:nvPr/>
        </p:nvSpPr>
        <p:spPr>
          <a:xfrm>
            <a:off x="7960551" y="3694742"/>
            <a:ext cx="1270000" cy="1317631"/>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29" name="Google Shape;1729;p21"/>
          <p:cNvSpPr/>
          <p:nvPr/>
        </p:nvSpPr>
        <p:spPr>
          <a:xfrm>
            <a:off x="9499600" y="1990360"/>
            <a:ext cx="2438400" cy="3022013"/>
          </a:xfrm>
          <a:prstGeom prst="roundRect">
            <a:avLst>
              <a:gd name="adj" fmla="val 16667"/>
            </a:avLst>
          </a:prstGeom>
          <a:no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30" name="Google Shape;1730;p21"/>
          <p:cNvSpPr txBox="1"/>
          <p:nvPr/>
        </p:nvSpPr>
        <p:spPr>
          <a:xfrm>
            <a:off x="9613900" y="2649679"/>
            <a:ext cx="220980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B050"/>
                </a:solidFill>
                <a:latin typeface="Calibri"/>
                <a:ea typeface="Calibri"/>
                <a:cs typeface="Calibri"/>
                <a:sym typeface="Calibri"/>
              </a:rPr>
              <a:t>Key</a:t>
            </a:r>
            <a:endParaRPr/>
          </a:p>
          <a:p>
            <a:pPr marL="0" marR="0" lvl="0" indent="0" algn="ctr" rtl="0">
              <a:spcBef>
                <a:spcPts val="0"/>
              </a:spcBef>
              <a:spcAft>
                <a:spcPts val="0"/>
              </a:spcAft>
              <a:buNone/>
            </a:pPr>
            <a:r>
              <a:rPr lang="en-GB" sz="3600" b="1">
                <a:solidFill>
                  <a:srgbClr val="00B050"/>
                </a:solidFill>
                <a:latin typeface="Calibri"/>
                <a:ea typeface="Calibri"/>
                <a:cs typeface="Calibri"/>
                <a:sym typeface="Calibri"/>
              </a:rPr>
              <a:t>Digital</a:t>
            </a:r>
            <a:endParaRPr/>
          </a:p>
          <a:p>
            <a:pPr marL="0" marR="0" lvl="0" indent="0" algn="ctr" rtl="0">
              <a:spcBef>
                <a:spcPts val="0"/>
              </a:spcBef>
              <a:spcAft>
                <a:spcPts val="0"/>
              </a:spcAft>
              <a:buNone/>
            </a:pPr>
            <a:r>
              <a:rPr lang="en-GB" sz="3600" b="1">
                <a:solidFill>
                  <a:srgbClr val="00B050"/>
                </a:solidFill>
                <a:latin typeface="Calibri"/>
                <a:ea typeface="Calibri"/>
                <a:cs typeface="Calibri"/>
                <a:sym typeface="Calibri"/>
              </a:rPr>
              <a:t>Options</a:t>
            </a:r>
            <a:endParaRPr/>
          </a:p>
        </p:txBody>
      </p:sp>
      <p:cxnSp>
        <p:nvCxnSpPr>
          <p:cNvPr id="1731" name="Google Shape;1731;p21"/>
          <p:cNvCxnSpPr>
            <a:stCxn id="1723" idx="0"/>
          </p:cNvCxnSpPr>
          <p:nvPr/>
        </p:nvCxnSpPr>
        <p:spPr>
          <a:xfrm rot="10800000">
            <a:off x="2620519" y="3146342"/>
            <a:ext cx="0" cy="548400"/>
          </a:xfrm>
          <a:prstGeom prst="straightConnector1">
            <a:avLst/>
          </a:prstGeom>
          <a:noFill/>
          <a:ln w="38100" cap="flat" cmpd="sng">
            <a:solidFill>
              <a:srgbClr val="00B050"/>
            </a:solidFill>
            <a:prstDash val="solid"/>
            <a:miter lim="800000"/>
            <a:headEnd type="none" w="sm" len="sm"/>
            <a:tailEnd type="none" w="sm" len="sm"/>
          </a:ln>
        </p:spPr>
      </p:cxnSp>
      <p:cxnSp>
        <p:nvCxnSpPr>
          <p:cNvPr id="1732" name="Google Shape;1732;p21"/>
          <p:cNvCxnSpPr/>
          <p:nvPr/>
        </p:nvCxnSpPr>
        <p:spPr>
          <a:xfrm rot="10800000">
            <a:off x="4151087"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733" name="Google Shape;1733;p21"/>
          <p:cNvCxnSpPr/>
          <p:nvPr/>
        </p:nvCxnSpPr>
        <p:spPr>
          <a:xfrm rot="10800000">
            <a:off x="5626863"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734" name="Google Shape;1734;p21"/>
          <p:cNvCxnSpPr/>
          <p:nvPr/>
        </p:nvCxnSpPr>
        <p:spPr>
          <a:xfrm rot="10800000">
            <a:off x="7112341" y="3146400"/>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735" name="Google Shape;1735;p21"/>
          <p:cNvCxnSpPr/>
          <p:nvPr/>
        </p:nvCxnSpPr>
        <p:spPr>
          <a:xfrm rot="10800000">
            <a:off x="1175443" y="3134659"/>
            <a:ext cx="0" cy="548341"/>
          </a:xfrm>
          <a:prstGeom prst="straightConnector1">
            <a:avLst/>
          </a:prstGeom>
          <a:noFill/>
          <a:ln w="38100" cap="flat" cmpd="sng">
            <a:solidFill>
              <a:srgbClr val="00B050"/>
            </a:solidFill>
            <a:prstDash val="solid"/>
            <a:miter lim="800000"/>
            <a:headEnd type="none" w="sm" len="sm"/>
            <a:tailEnd type="none" w="sm" len="sm"/>
          </a:ln>
        </p:spPr>
      </p:cxnSp>
      <p:cxnSp>
        <p:nvCxnSpPr>
          <p:cNvPr id="1736" name="Google Shape;1736;p21"/>
          <p:cNvCxnSpPr/>
          <p:nvPr/>
        </p:nvCxnSpPr>
        <p:spPr>
          <a:xfrm rot="10800000">
            <a:off x="8595551" y="3146400"/>
            <a:ext cx="0" cy="548341"/>
          </a:xfrm>
          <a:prstGeom prst="straightConnector1">
            <a:avLst/>
          </a:prstGeom>
          <a:noFill/>
          <a:ln w="38100" cap="flat" cmpd="sng">
            <a:solidFill>
              <a:srgbClr val="00B050"/>
            </a:solidFill>
            <a:prstDash val="solid"/>
            <a:miter lim="800000"/>
            <a:headEnd type="none" w="sm" len="sm"/>
            <a:tailEnd type="none" w="sm" len="sm"/>
          </a:ln>
        </p:spPr>
      </p:cxnSp>
      <p:sp>
        <p:nvSpPr>
          <p:cNvPr id="1737" name="Google Shape;1737;p21"/>
          <p:cNvSpPr/>
          <p:nvPr/>
        </p:nvSpPr>
        <p:spPr>
          <a:xfrm>
            <a:off x="1048443"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38" name="Google Shape;1738;p21"/>
          <p:cNvSpPr/>
          <p:nvPr/>
        </p:nvSpPr>
        <p:spPr>
          <a:xfrm>
            <a:off x="8468551" y="2940812"/>
            <a:ext cx="254000" cy="221655"/>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39" name="Google Shape;1739;p21"/>
          <p:cNvSpPr/>
          <p:nvPr/>
        </p:nvSpPr>
        <p:spPr>
          <a:xfrm>
            <a:off x="2493519" y="2940812"/>
            <a:ext cx="254000" cy="221655"/>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40" name="Google Shape;1740;p21"/>
          <p:cNvSpPr/>
          <p:nvPr/>
        </p:nvSpPr>
        <p:spPr>
          <a:xfrm>
            <a:off x="4024087" y="2940812"/>
            <a:ext cx="254000" cy="221655"/>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41" name="Google Shape;1741;p21"/>
          <p:cNvSpPr/>
          <p:nvPr/>
        </p:nvSpPr>
        <p:spPr>
          <a:xfrm>
            <a:off x="5492907" y="2940812"/>
            <a:ext cx="254000" cy="221655"/>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42" name="Google Shape;1742;p21"/>
          <p:cNvSpPr/>
          <p:nvPr/>
        </p:nvSpPr>
        <p:spPr>
          <a:xfrm>
            <a:off x="6990483" y="2934603"/>
            <a:ext cx="254000" cy="221655"/>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B050"/>
              </a:solidFill>
              <a:latin typeface="Calibri"/>
              <a:ea typeface="Calibri"/>
              <a:cs typeface="Calibri"/>
              <a:sym typeface="Calibri"/>
            </a:endParaRPr>
          </a:p>
        </p:txBody>
      </p:sp>
      <p:sp>
        <p:nvSpPr>
          <p:cNvPr id="1743" name="Google Shape;1743;p21"/>
          <p:cNvSpPr/>
          <p:nvPr/>
        </p:nvSpPr>
        <p:spPr>
          <a:xfrm>
            <a:off x="540443"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Support Monitoring + Care @ Home</a:t>
            </a:r>
            <a:endParaRPr/>
          </a:p>
        </p:txBody>
      </p:sp>
      <p:sp>
        <p:nvSpPr>
          <p:cNvPr id="1744" name="Google Shape;1744;p21"/>
          <p:cNvSpPr/>
          <p:nvPr/>
        </p:nvSpPr>
        <p:spPr>
          <a:xfrm>
            <a:off x="2009195"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Supported GP Capacity + Improved Access</a:t>
            </a:r>
            <a:endParaRPr/>
          </a:p>
        </p:txBody>
      </p:sp>
      <p:sp>
        <p:nvSpPr>
          <p:cNvPr id="1745" name="Google Shape;1745;p21"/>
          <p:cNvSpPr/>
          <p:nvPr/>
        </p:nvSpPr>
        <p:spPr>
          <a:xfrm>
            <a:off x="3477948" y="200454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Manageable</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USC Demand</a:t>
            </a:r>
            <a:endParaRPr/>
          </a:p>
        </p:txBody>
      </p:sp>
      <p:sp>
        <p:nvSpPr>
          <p:cNvPr id="1746" name="Google Shape;1746;p21"/>
          <p:cNvSpPr/>
          <p:nvPr/>
        </p:nvSpPr>
        <p:spPr>
          <a:xfrm>
            <a:off x="4984907" y="2008362"/>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Controlled</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A&amp;E Access</a:t>
            </a:r>
            <a:endParaRPr/>
          </a:p>
        </p:txBody>
      </p:sp>
      <p:sp>
        <p:nvSpPr>
          <p:cNvPr id="1747" name="Google Shape;1747;p21"/>
          <p:cNvSpPr/>
          <p:nvPr/>
        </p:nvSpPr>
        <p:spPr>
          <a:xfrm>
            <a:off x="6467042" y="1998017"/>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Improved Discharge + Occupancy</a:t>
            </a:r>
            <a:endParaRPr/>
          </a:p>
        </p:txBody>
      </p:sp>
      <p:sp>
        <p:nvSpPr>
          <p:cNvPr id="1748" name="Google Shape;1748;p21"/>
          <p:cNvSpPr/>
          <p:nvPr/>
        </p:nvSpPr>
        <p:spPr>
          <a:xfrm>
            <a:off x="7970879" y="1990360"/>
            <a:ext cx="1270000" cy="914609"/>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33" b="1">
                <a:solidFill>
                  <a:srgbClr val="00B050"/>
                </a:solidFill>
                <a:latin typeface="Calibri"/>
                <a:ea typeface="Calibri"/>
                <a:cs typeface="Calibri"/>
                <a:sym typeface="Calibri"/>
              </a:rPr>
              <a:t>Opportunity:</a:t>
            </a:r>
            <a:endParaRPr/>
          </a:p>
          <a:p>
            <a:pPr marL="0" marR="0" lvl="0" indent="0" algn="ctr" rtl="0">
              <a:spcBef>
                <a:spcPts val="0"/>
              </a:spcBef>
              <a:spcAft>
                <a:spcPts val="0"/>
              </a:spcAft>
              <a:buNone/>
            </a:pPr>
            <a:r>
              <a:rPr lang="en-GB" sz="1333" b="1">
                <a:solidFill>
                  <a:srgbClr val="00B050"/>
                </a:solidFill>
                <a:latin typeface="Calibri"/>
                <a:ea typeface="Calibri"/>
                <a:cs typeface="Calibri"/>
                <a:sym typeface="Calibri"/>
              </a:rPr>
              <a:t>Rapid D/C + Monitoring at Home</a:t>
            </a:r>
            <a:endParaRPr/>
          </a:p>
        </p:txBody>
      </p:sp>
      <p:sp>
        <p:nvSpPr>
          <p:cNvPr id="1749" name="Google Shape;1749;p21"/>
          <p:cNvSpPr/>
          <p:nvPr/>
        </p:nvSpPr>
        <p:spPr>
          <a:xfrm>
            <a:off x="4054050"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750" name="Google Shape;1750;p21"/>
          <p:cNvSpPr/>
          <p:nvPr/>
        </p:nvSpPr>
        <p:spPr>
          <a:xfrm>
            <a:off x="2265674"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751" name="Google Shape;1751;p21"/>
          <p:cNvSpPr/>
          <p:nvPr/>
        </p:nvSpPr>
        <p:spPr>
          <a:xfrm>
            <a:off x="5860600" y="5351625"/>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752" name="Google Shape;1752;p21"/>
          <p:cNvSpPr/>
          <p:nvPr/>
        </p:nvSpPr>
        <p:spPr>
          <a:xfrm>
            <a:off x="7681348" y="5364314"/>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pic>
        <p:nvPicPr>
          <p:cNvPr id="1753" name="Google Shape;1753;p21"/>
          <p:cNvPicPr preferRelativeResize="0"/>
          <p:nvPr/>
        </p:nvPicPr>
        <p:blipFill rotWithShape="1">
          <a:blip r:embed="rId10">
            <a:alphaModFix/>
          </a:blip>
          <a:srcRect/>
          <a:stretch/>
        </p:blipFill>
        <p:spPr>
          <a:xfrm>
            <a:off x="489504" y="5747134"/>
            <a:ext cx="1349937" cy="988829"/>
          </a:xfrm>
          <a:prstGeom prst="rect">
            <a:avLst/>
          </a:prstGeom>
          <a:noFill/>
          <a:ln>
            <a:noFill/>
          </a:ln>
        </p:spPr>
      </p:pic>
      <p:sp>
        <p:nvSpPr>
          <p:cNvPr id="1754" name="Google Shape;1754;p21"/>
          <p:cNvSpPr/>
          <p:nvPr/>
        </p:nvSpPr>
        <p:spPr>
          <a:xfrm>
            <a:off x="4103427" y="5684824"/>
            <a:ext cx="1389481" cy="984382"/>
          </a:xfrm>
          <a:prstGeom prst="roundRect">
            <a:avLst>
              <a:gd name="adj" fmla="val 16667"/>
            </a:avLst>
          </a:prstGeom>
          <a:blipFill rotWithShape="1">
            <a:blip r:embed="rId11">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55" name="Google Shape;1755;p21"/>
          <p:cNvSpPr/>
          <p:nvPr/>
        </p:nvSpPr>
        <p:spPr>
          <a:xfrm>
            <a:off x="6152621" y="5440656"/>
            <a:ext cx="83170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FNC+PLUS</a:t>
            </a:r>
            <a:endParaRPr/>
          </a:p>
        </p:txBody>
      </p:sp>
      <p:sp>
        <p:nvSpPr>
          <p:cNvPr id="1756" name="Google Shape;1756;p21"/>
          <p:cNvSpPr/>
          <p:nvPr/>
        </p:nvSpPr>
        <p:spPr>
          <a:xfrm>
            <a:off x="4441636" y="5438603"/>
            <a:ext cx="73103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eTRIAGE</a:t>
            </a:r>
            <a:endParaRPr sz="1200" b="1">
              <a:solidFill>
                <a:srgbClr val="222A35"/>
              </a:solidFill>
              <a:latin typeface="Calibri"/>
              <a:ea typeface="Calibri"/>
              <a:cs typeface="Calibri"/>
              <a:sym typeface="Calibri"/>
            </a:endParaRPr>
          </a:p>
        </p:txBody>
      </p:sp>
      <p:sp>
        <p:nvSpPr>
          <p:cNvPr id="1757" name="Google Shape;1757;p21"/>
          <p:cNvSpPr/>
          <p:nvPr/>
        </p:nvSpPr>
        <p:spPr>
          <a:xfrm>
            <a:off x="418580" y="5436188"/>
            <a:ext cx="158812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DIGITAL FRONT DOOR</a:t>
            </a:r>
            <a:endParaRPr/>
          </a:p>
        </p:txBody>
      </p:sp>
      <p:sp>
        <p:nvSpPr>
          <p:cNvPr id="1758" name="Google Shape;1758;p21"/>
          <p:cNvSpPr txBox="1"/>
          <p:nvPr/>
        </p:nvSpPr>
        <p:spPr>
          <a:xfrm>
            <a:off x="5842425" y="5861142"/>
            <a:ext cx="1607000" cy="441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67" b="1">
                <a:solidFill>
                  <a:srgbClr val="2F5496"/>
                </a:solidFill>
                <a:latin typeface="Arial Rounded"/>
                <a:ea typeface="Arial Rounded"/>
                <a:cs typeface="Arial Rounded"/>
                <a:sym typeface="Arial Rounded"/>
              </a:rPr>
              <a:t>FNC   Plus</a:t>
            </a:r>
            <a:endParaRPr/>
          </a:p>
        </p:txBody>
      </p:sp>
      <p:sp>
        <p:nvSpPr>
          <p:cNvPr id="1759" name="Google Shape;1759;p21"/>
          <p:cNvSpPr txBox="1"/>
          <p:nvPr/>
        </p:nvSpPr>
        <p:spPr>
          <a:xfrm>
            <a:off x="6467042" y="5773755"/>
            <a:ext cx="2429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8EC0"/>
                </a:solidFill>
                <a:latin typeface="Arial Rounded"/>
                <a:ea typeface="Arial Rounded"/>
                <a:cs typeface="Arial Rounded"/>
                <a:sym typeface="Arial Rounded"/>
              </a:rPr>
              <a:t>+</a:t>
            </a:r>
            <a:endParaRPr/>
          </a:p>
        </p:txBody>
      </p:sp>
      <p:pic>
        <p:nvPicPr>
          <p:cNvPr id="1760" name="Google Shape;1760;p21"/>
          <p:cNvPicPr preferRelativeResize="0"/>
          <p:nvPr/>
        </p:nvPicPr>
        <p:blipFill rotWithShape="1">
          <a:blip r:embed="rId12">
            <a:alphaModFix/>
          </a:blip>
          <a:srcRect/>
          <a:stretch/>
        </p:blipFill>
        <p:spPr>
          <a:xfrm>
            <a:off x="2312901" y="5699322"/>
            <a:ext cx="1408432" cy="939800"/>
          </a:xfrm>
          <a:prstGeom prst="rect">
            <a:avLst/>
          </a:prstGeom>
          <a:noFill/>
          <a:ln>
            <a:noFill/>
          </a:ln>
        </p:spPr>
      </p:pic>
      <p:sp>
        <p:nvSpPr>
          <p:cNvPr id="1761" name="Google Shape;1761;p21"/>
          <p:cNvSpPr/>
          <p:nvPr/>
        </p:nvSpPr>
        <p:spPr>
          <a:xfrm>
            <a:off x="2448021" y="5433170"/>
            <a:ext cx="11024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VIRTUAL BEDS</a:t>
            </a:r>
            <a:endParaRPr/>
          </a:p>
        </p:txBody>
      </p:sp>
      <p:pic>
        <p:nvPicPr>
          <p:cNvPr id="1762" name="Google Shape;1762;p21"/>
          <p:cNvPicPr preferRelativeResize="0"/>
          <p:nvPr/>
        </p:nvPicPr>
        <p:blipFill rotWithShape="1">
          <a:blip r:embed="rId12">
            <a:alphaModFix/>
          </a:blip>
          <a:srcRect/>
          <a:stretch/>
        </p:blipFill>
        <p:spPr>
          <a:xfrm>
            <a:off x="7728574" y="5679391"/>
            <a:ext cx="1408432" cy="939800"/>
          </a:xfrm>
          <a:prstGeom prst="rect">
            <a:avLst/>
          </a:prstGeom>
          <a:noFill/>
          <a:ln>
            <a:noFill/>
          </a:ln>
        </p:spPr>
      </p:pic>
      <p:sp>
        <p:nvSpPr>
          <p:cNvPr id="1763" name="Google Shape;1763;p21"/>
          <p:cNvSpPr/>
          <p:nvPr/>
        </p:nvSpPr>
        <p:spPr>
          <a:xfrm>
            <a:off x="7794070" y="5397567"/>
            <a:ext cx="126259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22A35"/>
                </a:solidFill>
                <a:latin typeface="Calibri"/>
                <a:ea typeface="Calibri"/>
                <a:cs typeface="Calibri"/>
                <a:sym typeface="Calibri"/>
              </a:rPr>
              <a:t>WEARABLE TECH</a:t>
            </a:r>
            <a:endParaRPr/>
          </a:p>
        </p:txBody>
      </p:sp>
      <p:sp>
        <p:nvSpPr>
          <p:cNvPr id="1764" name="Google Shape;1764;p21"/>
          <p:cNvSpPr/>
          <p:nvPr/>
        </p:nvSpPr>
        <p:spPr>
          <a:xfrm>
            <a:off x="460375" y="5393682"/>
            <a:ext cx="1488030" cy="1342282"/>
          </a:xfrm>
          <a:prstGeom prst="roundRect">
            <a:avLst>
              <a:gd name="adj" fmla="val 16667"/>
            </a:avLst>
          </a:prstGeom>
          <a:noFill/>
          <a:ln w="38100" cap="flat" cmpd="sng">
            <a:solidFill>
              <a:srgbClr val="323F4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a:p>
            <a:pPr marL="0" marR="0" lvl="0" indent="0" algn="ctr" rtl="0">
              <a:spcBef>
                <a:spcPts val="0"/>
              </a:spcBef>
              <a:spcAft>
                <a:spcPts val="0"/>
              </a:spcAft>
              <a:buNone/>
            </a:pPr>
            <a:endParaRPr sz="1200" b="1">
              <a:solidFill>
                <a:srgbClr val="222A35"/>
              </a:solidFill>
              <a:latin typeface="Calibri"/>
              <a:ea typeface="Calibri"/>
              <a:cs typeface="Calibri"/>
              <a:sym typeface="Calibri"/>
            </a:endParaRPr>
          </a:p>
        </p:txBody>
      </p:sp>
      <p:sp>
        <p:nvSpPr>
          <p:cNvPr id="1765" name="Google Shape;1765;p21"/>
          <p:cNvSpPr/>
          <p:nvPr/>
        </p:nvSpPr>
        <p:spPr>
          <a:xfrm>
            <a:off x="1015480" y="6030684"/>
            <a:ext cx="45557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rgbClr val="2E75B5"/>
                </a:solidFill>
                <a:latin typeface="Calibri"/>
                <a:ea typeface="Calibri"/>
                <a:cs typeface="Calibri"/>
                <a:sym typeface="Calibri"/>
              </a:rPr>
              <a:t>NHS</a:t>
            </a:r>
            <a:endParaRPr/>
          </a:p>
        </p:txBody>
      </p:sp>
      <p:sp>
        <p:nvSpPr>
          <p:cNvPr id="1766" name="Google Shape;1766;p21"/>
          <p:cNvSpPr/>
          <p:nvPr/>
        </p:nvSpPr>
        <p:spPr>
          <a:xfrm>
            <a:off x="576733" y="1425849"/>
            <a:ext cx="2390191" cy="428351"/>
          </a:xfrm>
          <a:prstGeom prst="roundRect">
            <a:avLst>
              <a:gd name="adj" fmla="val 16667"/>
            </a:avLst>
          </a:prstGeom>
          <a:solidFill>
            <a:srgbClr val="2F5496"/>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rgbClr val="FFFFFF"/>
                </a:solidFill>
                <a:latin typeface="Calibri"/>
                <a:ea typeface="Calibri"/>
                <a:cs typeface="Calibri"/>
                <a:sym typeface="Calibri"/>
              </a:rPr>
              <a:t>CITIZEN EMPOWERMENT</a:t>
            </a:r>
            <a:endParaRPr/>
          </a:p>
        </p:txBody>
      </p:sp>
      <p:sp>
        <p:nvSpPr>
          <p:cNvPr id="1767" name="Google Shape;1767;p21"/>
          <p:cNvSpPr/>
          <p:nvPr/>
        </p:nvSpPr>
        <p:spPr>
          <a:xfrm>
            <a:off x="3036869" y="1425849"/>
            <a:ext cx="1711080" cy="428351"/>
          </a:xfrm>
          <a:prstGeom prst="roundRect">
            <a:avLst>
              <a:gd name="adj" fmla="val 16667"/>
            </a:avLst>
          </a:prstGeom>
          <a:solidFill>
            <a:srgbClr val="2F5496"/>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dirty="0">
                <a:solidFill>
                  <a:srgbClr val="FFFFFF"/>
                </a:solidFill>
                <a:latin typeface="Calibri"/>
                <a:ea typeface="Calibri"/>
                <a:cs typeface="Calibri"/>
                <a:sym typeface="Calibri"/>
              </a:rPr>
              <a:t>COLLABORATION</a:t>
            </a:r>
            <a:endParaRPr dirty="0"/>
          </a:p>
        </p:txBody>
      </p:sp>
      <p:sp>
        <p:nvSpPr>
          <p:cNvPr id="1768" name="Google Shape;1768;p21"/>
          <p:cNvSpPr/>
          <p:nvPr/>
        </p:nvSpPr>
        <p:spPr>
          <a:xfrm>
            <a:off x="7289087" y="1419025"/>
            <a:ext cx="1732373" cy="428351"/>
          </a:xfrm>
          <a:prstGeom prst="roundRect">
            <a:avLst>
              <a:gd name="adj" fmla="val 16667"/>
            </a:avLst>
          </a:prstGeom>
          <a:solidFill>
            <a:srgbClr val="2F5496"/>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rgbClr val="FFFFFF"/>
                </a:solidFill>
                <a:latin typeface="Calibri"/>
                <a:ea typeface="Calibri"/>
                <a:cs typeface="Calibri"/>
                <a:sym typeface="Calibri"/>
              </a:rPr>
              <a:t>PERSON CENTRED</a:t>
            </a:r>
            <a:endParaRPr/>
          </a:p>
        </p:txBody>
      </p:sp>
      <p:sp>
        <p:nvSpPr>
          <p:cNvPr id="1769" name="Google Shape;1769;p21"/>
          <p:cNvSpPr/>
          <p:nvPr/>
        </p:nvSpPr>
        <p:spPr>
          <a:xfrm>
            <a:off x="4836035" y="1429471"/>
            <a:ext cx="2308615" cy="428351"/>
          </a:xfrm>
          <a:prstGeom prst="roundRect">
            <a:avLst>
              <a:gd name="adj" fmla="val 16667"/>
            </a:avLst>
          </a:prstGeom>
          <a:solidFill>
            <a:srgbClr val="2F5496"/>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rgbClr val="FFFFFF"/>
                </a:solidFill>
                <a:latin typeface="Calibri"/>
                <a:ea typeface="Calibri"/>
                <a:cs typeface="Calibri"/>
                <a:sym typeface="Calibri"/>
              </a:rPr>
              <a:t>COHESIVE DIGITAL CORE </a:t>
            </a:r>
            <a:endParaRPr/>
          </a:p>
        </p:txBody>
      </p:sp>
      <p:sp>
        <p:nvSpPr>
          <p:cNvPr id="1770" name="Google Shape;1770;p21"/>
          <p:cNvSpPr/>
          <p:nvPr/>
        </p:nvSpPr>
        <p:spPr>
          <a:xfrm>
            <a:off x="10373419" y="1406834"/>
            <a:ext cx="1125067" cy="428351"/>
          </a:xfrm>
          <a:prstGeom prst="roundRect">
            <a:avLst>
              <a:gd name="adj" fmla="val 16667"/>
            </a:avLst>
          </a:prstGeom>
          <a:solidFill>
            <a:srgbClr val="C00000"/>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rgbClr val="FFFFFF"/>
                </a:solidFill>
                <a:latin typeface="Calibri"/>
                <a:ea typeface="Calibri"/>
                <a:cs typeface="Calibri"/>
                <a:sym typeface="Calibri"/>
              </a:rPr>
              <a:t>COURAGE</a:t>
            </a:r>
            <a:endParaRPr/>
          </a:p>
        </p:txBody>
      </p:sp>
      <p:sp>
        <p:nvSpPr>
          <p:cNvPr id="1771" name="Google Shape;1771;p21"/>
          <p:cNvSpPr/>
          <p:nvPr/>
        </p:nvSpPr>
        <p:spPr>
          <a:xfrm>
            <a:off x="9137007" y="1406834"/>
            <a:ext cx="1135818" cy="428351"/>
          </a:xfrm>
          <a:prstGeom prst="roundRect">
            <a:avLst>
              <a:gd name="adj" fmla="val 16667"/>
            </a:avLst>
          </a:prstGeom>
          <a:solidFill>
            <a:srgbClr val="C00000"/>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dirty="0">
                <a:solidFill>
                  <a:srgbClr val="FFFFFF"/>
                </a:solidFill>
                <a:latin typeface="Calibri"/>
                <a:ea typeface="Calibri"/>
                <a:cs typeface="Calibri"/>
                <a:sym typeface="Calibri"/>
              </a:rPr>
              <a:t>AMBITION</a:t>
            </a:r>
            <a:endParaRPr dirty="0"/>
          </a:p>
        </p:txBody>
      </p:sp>
      <p:pic>
        <p:nvPicPr>
          <p:cNvPr id="1772" name="Google Shape;1772;p21"/>
          <p:cNvPicPr preferRelativeResize="0"/>
          <p:nvPr/>
        </p:nvPicPr>
        <p:blipFill rotWithShape="1">
          <a:blip r:embed="rId13">
            <a:alphaModFix/>
          </a:blip>
          <a:srcRect/>
          <a:stretch/>
        </p:blipFill>
        <p:spPr>
          <a:xfrm>
            <a:off x="9538634" y="5223979"/>
            <a:ext cx="2410161" cy="1479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08"/>
                                        </p:tgtEl>
                                        <p:attrNameLst>
                                          <p:attrName>style.visibility</p:attrName>
                                        </p:attrNameLst>
                                      </p:cBhvr>
                                      <p:to>
                                        <p:strVal val="visible"/>
                                      </p:to>
                                    </p:set>
                                    <p:anim calcmode="lin" valueType="num">
                                      <p:cBhvr additive="base">
                                        <p:cTn id="7" dur="500"/>
                                        <p:tgtEl>
                                          <p:spTgt spid="170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70"/>
                                        </p:tgtEl>
                                        <p:attrNameLst>
                                          <p:attrName>style.visibility</p:attrName>
                                        </p:attrNameLst>
                                      </p:cBhvr>
                                      <p:to>
                                        <p:strVal val="visible"/>
                                      </p:to>
                                    </p:set>
                                    <p:anim calcmode="lin" valueType="num">
                                      <p:cBhvr additive="base">
                                        <p:cTn id="10" dur="500"/>
                                        <p:tgtEl>
                                          <p:spTgt spid="177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771"/>
                                        </p:tgtEl>
                                        <p:attrNameLst>
                                          <p:attrName>style.visibility</p:attrName>
                                        </p:attrNameLst>
                                      </p:cBhvr>
                                      <p:to>
                                        <p:strVal val="visible"/>
                                      </p:to>
                                    </p:set>
                                    <p:anim calcmode="lin" valueType="num">
                                      <p:cBhvr additive="base">
                                        <p:cTn id="13" dur="500"/>
                                        <p:tgtEl>
                                          <p:spTgt spid="17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2"/>
        <p:cNvGrpSpPr/>
        <p:nvPr/>
      </p:nvGrpSpPr>
      <p:grpSpPr>
        <a:xfrm>
          <a:off x="0" y="0"/>
          <a:ext cx="0" cy="0"/>
          <a:chOff x="0" y="0"/>
          <a:chExt cx="0" cy="0"/>
        </a:xfrm>
      </p:grpSpPr>
      <p:sp>
        <p:nvSpPr>
          <p:cNvPr id="1283" name="Google Shape;1283;p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4" name="Google Shape;1284;p2"/>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85" name="Google Shape;1285;p2"/>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6" name="Google Shape;1286;p2"/>
          <p:cNvSpPr/>
          <p:nvPr/>
        </p:nvSpPr>
        <p:spPr>
          <a:xfrm>
            <a:off x="2815929" y="148929"/>
            <a:ext cx="6560142" cy="65601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7" name="Google Shape;1287;p2"/>
          <p:cNvSpPr txBox="1">
            <a:spLocks noGrp="1"/>
          </p:cNvSpPr>
          <p:nvPr>
            <p:ph type="ctrTitle"/>
          </p:nvPr>
        </p:nvSpPr>
        <p:spPr>
          <a:xfrm>
            <a:off x="2938184" y="1574330"/>
            <a:ext cx="6186321" cy="347363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600"/>
              <a:t>Future of Service Delivery</a:t>
            </a:r>
            <a:br>
              <a:rPr lang="en-GB" sz="5600"/>
            </a:br>
            <a:br>
              <a:rPr lang="en-GB" sz="5600"/>
            </a:br>
            <a:r>
              <a:rPr lang="en-GB" sz="5600" i="1"/>
              <a:t>Thinking Differently: Care in the Digital Age</a:t>
            </a:r>
            <a:endParaRPr sz="5600"/>
          </a:p>
        </p:txBody>
      </p:sp>
      <p:sp>
        <p:nvSpPr>
          <p:cNvPr id="1288" name="Google Shape;1288;p2"/>
          <p:cNvSpPr/>
          <p:nvPr/>
        </p:nvSpPr>
        <p:spPr>
          <a:xfrm rot="-1577571" flipH="1">
            <a:off x="2494119" y="6170"/>
            <a:ext cx="6816262" cy="6816262"/>
          </a:xfrm>
          <a:prstGeom prst="arc">
            <a:avLst>
              <a:gd name="adj1" fmla="val 16200000"/>
              <a:gd name="adj2" fmla="val 20093138"/>
            </a:avLst>
          </a:prstGeom>
          <a:noFill/>
          <a:ln w="127000" cap="rnd" cmpd="sng">
            <a:solidFill>
              <a:schemeClr val="accent4">
                <a:alpha val="9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89" name="Google Shape;1289;p2"/>
          <p:cNvSpPr/>
          <p:nvPr/>
        </p:nvSpPr>
        <p:spPr>
          <a:xfrm>
            <a:off x="8200995" y="5310973"/>
            <a:ext cx="705948" cy="68679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solidFill>
                  <a:srgbClr val="888888"/>
                </a:solidFill>
                <a:latin typeface="Calibri"/>
                <a:ea typeface="Calibri"/>
                <a:cs typeface="Calibri"/>
                <a:sym typeface="Calibri"/>
              </a:rPr>
              <a:t>20</a:t>
            </a:fld>
            <a:endParaRPr>
              <a:solidFill>
                <a:srgbClr val="888888"/>
              </a:solidFill>
              <a:latin typeface="Calibri"/>
              <a:ea typeface="Calibri"/>
              <a:cs typeface="Calibri"/>
              <a:sym typeface="Calibri"/>
            </a:endParaRPr>
          </a:p>
        </p:txBody>
      </p:sp>
      <p:sp>
        <p:nvSpPr>
          <p:cNvPr id="1778" name="Google Shape;1778;p22"/>
          <p:cNvSpPr/>
          <p:nvPr/>
        </p:nvSpPr>
        <p:spPr>
          <a:xfrm>
            <a:off x="-4064" y="-16256"/>
            <a:ext cx="12192000" cy="6858000"/>
          </a:xfrm>
          <a:prstGeom prst="rect">
            <a:avLst/>
          </a:prstGeom>
          <a:gradFill>
            <a:gsLst>
              <a:gs pos="0">
                <a:srgbClr val="1A232E"/>
              </a:gs>
              <a:gs pos="50000">
                <a:srgbClr val="273343"/>
              </a:gs>
              <a:gs pos="100000">
                <a:srgbClr val="2F3E51"/>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779" name="Google Shape;1779;p22"/>
          <p:cNvSpPr txBox="1"/>
          <p:nvPr/>
        </p:nvSpPr>
        <p:spPr>
          <a:xfrm>
            <a:off x="609600" y="1498601"/>
            <a:ext cx="11887200"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400" b="1">
                <a:solidFill>
                  <a:srgbClr val="FFFFFF"/>
                </a:solidFill>
                <a:latin typeface="Calibri"/>
                <a:ea typeface="Calibri"/>
                <a:cs typeface="Calibri"/>
                <a:sym typeface="Calibri"/>
              </a:rPr>
              <a:t>“The biggest part of digital transformation is changing the way we think.”</a:t>
            </a:r>
            <a:endParaRPr sz="5867" b="1">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23"/>
          <p:cNvSpPr txBox="1"/>
          <p:nvPr/>
        </p:nvSpPr>
        <p:spPr>
          <a:xfrm>
            <a:off x="406400" y="1699265"/>
            <a:ext cx="11480800" cy="203847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800"/>
              <a:buFont typeface="Arial"/>
              <a:buNone/>
            </a:pPr>
            <a:endParaRPr sz="4800" b="1" i="0" u="none" strike="noStrike" cap="none">
              <a:solidFill>
                <a:srgbClr val="1F497D"/>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600"/>
              <a:buFont typeface="Arial"/>
              <a:buNone/>
            </a:pPr>
            <a:endParaRPr sz="3600" b="1" i="1" u="none" strike="noStrike" cap="none">
              <a:solidFill>
                <a:srgbClr val="17365D"/>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600"/>
              <a:buFont typeface="Arial"/>
              <a:buNone/>
            </a:pPr>
            <a:endParaRPr sz="3600" b="1" i="1" u="none" strike="noStrike" cap="none">
              <a:solidFill>
                <a:srgbClr val="17365D"/>
              </a:solidFill>
              <a:latin typeface="Calibri"/>
              <a:ea typeface="Calibri"/>
              <a:cs typeface="Calibri"/>
              <a:sym typeface="Calibri"/>
            </a:endParaRPr>
          </a:p>
        </p:txBody>
      </p:sp>
      <p:sp>
        <p:nvSpPr>
          <p:cNvPr id="1786" name="Google Shape;1786;p23"/>
          <p:cNvSpPr txBox="1"/>
          <p:nvPr/>
        </p:nvSpPr>
        <p:spPr>
          <a:xfrm>
            <a:off x="2550048" y="3990335"/>
            <a:ext cx="7416800" cy="2336800"/>
          </a:xfrm>
          <a:prstGeom prst="rect">
            <a:avLst/>
          </a:prstGeom>
          <a:noFill/>
          <a:ln>
            <a:noFill/>
          </a:ln>
        </p:spPr>
        <p:txBody>
          <a:bodyPr spcFirstLastPara="1" wrap="square" lIns="121900" tIns="60950" rIns="121900" bIns="60950" anchor="ctr" anchorCtr="0">
            <a:normAutofit/>
          </a:bodyPr>
          <a:lstStyle/>
          <a:p>
            <a:pPr marL="0" marR="0" lvl="0" indent="0" algn="ctr" rtl="0">
              <a:lnSpc>
                <a:spcPct val="100000"/>
              </a:lnSpc>
              <a:spcBef>
                <a:spcPts val="0"/>
              </a:spcBef>
              <a:spcAft>
                <a:spcPts val="0"/>
              </a:spcAft>
              <a:buClr>
                <a:schemeClr val="dk1"/>
              </a:buClr>
              <a:buSzPts val="3200"/>
              <a:buFont typeface="Arial"/>
              <a:buNone/>
            </a:pPr>
            <a:endParaRPr sz="3200" b="1" i="0" u="none" strike="noStrike" cap="none">
              <a:solidFill>
                <a:srgbClr val="1F497D"/>
              </a:solidFill>
              <a:latin typeface="Calibri"/>
              <a:ea typeface="Calibri"/>
              <a:cs typeface="Calibri"/>
              <a:sym typeface="Calibri"/>
            </a:endParaRPr>
          </a:p>
        </p:txBody>
      </p:sp>
      <p:pic>
        <p:nvPicPr>
          <p:cNvPr id="1787" name="Google Shape;1787;p23"/>
          <p:cNvPicPr preferRelativeResize="0"/>
          <p:nvPr/>
        </p:nvPicPr>
        <p:blipFill rotWithShape="1">
          <a:blip r:embed="rId3">
            <a:alphaModFix/>
          </a:blip>
          <a:srcRect/>
          <a:stretch/>
        </p:blipFill>
        <p:spPr>
          <a:xfrm>
            <a:off x="8300173" y="391297"/>
            <a:ext cx="3504191" cy="640081"/>
          </a:xfrm>
          <a:prstGeom prst="rect">
            <a:avLst/>
          </a:prstGeom>
          <a:noFill/>
          <a:ln>
            <a:noFill/>
          </a:ln>
        </p:spPr>
      </p:pic>
      <p:pic>
        <p:nvPicPr>
          <p:cNvPr id="1788" name="Google Shape;1788;p23"/>
          <p:cNvPicPr preferRelativeResize="0"/>
          <p:nvPr/>
        </p:nvPicPr>
        <p:blipFill rotWithShape="1">
          <a:blip r:embed="rId4">
            <a:alphaModFix/>
          </a:blip>
          <a:srcRect/>
          <a:stretch/>
        </p:blipFill>
        <p:spPr>
          <a:xfrm>
            <a:off x="292210" y="192031"/>
            <a:ext cx="2618630" cy="1038613"/>
          </a:xfrm>
          <a:prstGeom prst="rect">
            <a:avLst/>
          </a:prstGeom>
          <a:noFill/>
          <a:ln>
            <a:noFill/>
          </a:ln>
        </p:spPr>
      </p:pic>
      <p:sp>
        <p:nvSpPr>
          <p:cNvPr id="1789" name="Google Shape;1789;p23"/>
          <p:cNvSpPr txBox="1">
            <a:spLocks noGrp="1"/>
          </p:cNvSpPr>
          <p:nvPr>
            <p:ph type="ctrTitle"/>
          </p:nvPr>
        </p:nvSpPr>
        <p:spPr>
          <a:xfrm>
            <a:off x="0" y="2709083"/>
            <a:ext cx="12192000" cy="203847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6000"/>
              <a:buFont typeface="Calibri"/>
              <a:buNone/>
            </a:pPr>
            <a:br>
              <a:rPr lang="en-GB" b="1">
                <a:solidFill>
                  <a:srgbClr val="1F3864"/>
                </a:solidFill>
              </a:rPr>
            </a:br>
            <a:r>
              <a:rPr lang="en-GB" b="1">
                <a:solidFill>
                  <a:srgbClr val="1F3864"/>
                </a:solidFill>
              </a:rPr>
              <a:t>Remote Monitoring Programme</a:t>
            </a:r>
            <a:br>
              <a:rPr lang="en-GB" b="1">
                <a:solidFill>
                  <a:srgbClr val="1F3864"/>
                </a:solidFill>
              </a:rPr>
            </a:br>
            <a:endParaRPr sz="2000" b="1"/>
          </a:p>
        </p:txBody>
      </p:sp>
      <p:sp>
        <p:nvSpPr>
          <p:cNvPr id="1790" name="Google Shape;1790;p23"/>
          <p:cNvSpPr txBox="1">
            <a:spLocks noGrp="1"/>
          </p:cNvSpPr>
          <p:nvPr>
            <p:ph type="subTitle" idx="1"/>
          </p:nvPr>
        </p:nvSpPr>
        <p:spPr>
          <a:xfrm>
            <a:off x="1524000" y="5565646"/>
            <a:ext cx="9144000" cy="103994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GB"/>
              <a:t>Morag Hearty </a:t>
            </a:r>
            <a:endParaRPr/>
          </a:p>
          <a:p>
            <a:pPr marL="0" lvl="0" indent="0" algn="ctr" rtl="0">
              <a:lnSpc>
                <a:spcPct val="90000"/>
              </a:lnSpc>
              <a:spcBef>
                <a:spcPts val="1000"/>
              </a:spcBef>
              <a:spcAft>
                <a:spcPts val="0"/>
              </a:spcAft>
              <a:buClr>
                <a:schemeClr val="dk1"/>
              </a:buClr>
              <a:buSzPts val="2400"/>
              <a:buNone/>
            </a:pPr>
            <a:r>
              <a:rPr lang="en-GB"/>
              <a:t>National Remote Monitoring/Connect Me lead </a:t>
            </a:r>
            <a:endParaRPr/>
          </a:p>
        </p:txBody>
      </p:sp>
      <p:pic>
        <p:nvPicPr>
          <p:cNvPr id="1791" name="Google Shape;1791;p23" descr="Graphical user interface, icon  Description automatically generated"/>
          <p:cNvPicPr preferRelativeResize="0"/>
          <p:nvPr/>
        </p:nvPicPr>
        <p:blipFill rotWithShape="1">
          <a:blip r:embed="rId5">
            <a:alphaModFix/>
          </a:blip>
          <a:srcRect/>
          <a:stretch/>
        </p:blipFill>
        <p:spPr>
          <a:xfrm>
            <a:off x="4971175" y="1031379"/>
            <a:ext cx="2249650" cy="217524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6"/>
        <p:cNvGrpSpPr/>
        <p:nvPr/>
      </p:nvGrpSpPr>
      <p:grpSpPr>
        <a:xfrm>
          <a:off x="0" y="0"/>
          <a:ext cx="0" cy="0"/>
          <a:chOff x="0" y="0"/>
          <a:chExt cx="0" cy="0"/>
        </a:xfrm>
      </p:grpSpPr>
      <p:sp>
        <p:nvSpPr>
          <p:cNvPr id="1797" name="Google Shape;1797;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98" name="Google Shape;1798;p24" descr="A blue and white flag&#10;&#10;Description automatically generated"/>
          <p:cNvPicPr preferRelativeResize="0"/>
          <p:nvPr/>
        </p:nvPicPr>
        <p:blipFill rotWithShape="1">
          <a:blip r:embed="rId3">
            <a:alphaModFix/>
          </a:blip>
          <a:srcRect l="28233" t="4865" r="4125"/>
          <a:stretch/>
        </p:blipFill>
        <p:spPr>
          <a:xfrm>
            <a:off x="-2" y="10"/>
            <a:ext cx="7668287" cy="6857990"/>
          </a:xfrm>
          <a:prstGeom prst="rect">
            <a:avLst/>
          </a:prstGeom>
          <a:noFill/>
          <a:ln>
            <a:noFill/>
          </a:ln>
        </p:spPr>
      </p:pic>
      <p:sp>
        <p:nvSpPr>
          <p:cNvPr id="1799" name="Google Shape;1799;p24"/>
          <p:cNvSpPr/>
          <p:nvPr/>
        </p:nvSpPr>
        <p:spPr>
          <a:xfrm flipH="1">
            <a:off x="2788244" y="0"/>
            <a:ext cx="9403756" cy="6858000"/>
          </a:xfrm>
          <a:prstGeom prst="rect">
            <a:avLst/>
          </a:prstGeom>
          <a:gradFill>
            <a:gsLst>
              <a:gs pos="0">
                <a:srgbClr val="000000">
                  <a:alpha val="0"/>
                </a:srgbClr>
              </a:gs>
              <a:gs pos="30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00" name="Google Shape;1800;p24"/>
          <p:cNvSpPr txBox="1"/>
          <p:nvPr/>
        </p:nvSpPr>
        <p:spPr>
          <a:xfrm>
            <a:off x="8010144" y="2220531"/>
            <a:ext cx="4023360" cy="32041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5400"/>
              <a:buFont typeface="Calibri"/>
              <a:buNone/>
            </a:pPr>
            <a:r>
              <a:rPr lang="en-GB" sz="5400" b="1" i="0" u="none" strike="noStrike" cap="none" dirty="0">
                <a:solidFill>
                  <a:srgbClr val="FFFFFF"/>
                </a:solidFill>
                <a:latin typeface="Calibri"/>
                <a:ea typeface="Calibri"/>
                <a:cs typeface="Calibri"/>
                <a:sym typeface="Calibri"/>
              </a:rPr>
              <a:t>The national Blood Pressure programme</a:t>
            </a:r>
            <a:endParaRPr dirty="0"/>
          </a:p>
          <a:p>
            <a:pPr marL="0" marR="0" lvl="0" indent="0" algn="l" rtl="0">
              <a:lnSpc>
                <a:spcPct val="90000"/>
              </a:lnSpc>
              <a:spcBef>
                <a:spcPts val="600"/>
              </a:spcBef>
              <a:spcAft>
                <a:spcPts val="0"/>
              </a:spcAft>
              <a:buClr>
                <a:srgbClr val="FFFFFF"/>
              </a:buClr>
              <a:buSzPts val="5400"/>
              <a:buFont typeface="Calibri"/>
              <a:buNone/>
            </a:pPr>
            <a:r>
              <a:rPr lang="en-GB" sz="5400" b="1" i="0" u="none" strike="noStrike" cap="none" dirty="0">
                <a:solidFill>
                  <a:srgbClr val="FFFFFF"/>
                </a:solidFill>
                <a:latin typeface="Calibri"/>
                <a:ea typeface="Calibri"/>
                <a:cs typeface="Calibri"/>
                <a:sym typeface="Calibri"/>
              </a:rPr>
              <a:t>can save lives in Scotland </a:t>
            </a:r>
            <a:endParaRPr dirty="0"/>
          </a:p>
        </p:txBody>
      </p:sp>
      <p:sp>
        <p:nvSpPr>
          <p:cNvPr id="1802" name="Google Shape;1802;p24"/>
          <p:cNvSpPr/>
          <p:nvPr/>
        </p:nvSpPr>
        <p:spPr>
          <a:xfrm>
            <a:off x="7851648" y="4546920"/>
            <a:ext cx="4023360" cy="182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3" name="Google Shape;1803;p24" descr="Graphical user interface, icon  Description automatically generated"/>
          <p:cNvPicPr preferRelativeResize="0"/>
          <p:nvPr/>
        </p:nvPicPr>
        <p:blipFill rotWithShape="1">
          <a:blip r:embed="rId4">
            <a:alphaModFix/>
          </a:blip>
          <a:srcRect/>
          <a:stretch/>
        </p:blipFill>
        <p:spPr>
          <a:xfrm>
            <a:off x="10805243" y="1162116"/>
            <a:ext cx="952650" cy="9006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pic>
        <p:nvPicPr>
          <p:cNvPr id="1809" name="Google Shape;1809;p25"/>
          <p:cNvPicPr preferRelativeResize="0"/>
          <p:nvPr/>
        </p:nvPicPr>
        <p:blipFill rotWithShape="1">
          <a:blip r:embed="rId3">
            <a:alphaModFix/>
          </a:blip>
          <a:srcRect/>
          <a:stretch/>
        </p:blipFill>
        <p:spPr>
          <a:xfrm>
            <a:off x="9835232" y="5923248"/>
            <a:ext cx="2356768" cy="934752"/>
          </a:xfrm>
          <a:prstGeom prst="rect">
            <a:avLst/>
          </a:prstGeom>
          <a:noFill/>
          <a:ln>
            <a:noFill/>
          </a:ln>
        </p:spPr>
      </p:pic>
      <p:sp>
        <p:nvSpPr>
          <p:cNvPr id="1810" name="Google Shape;1810;p25"/>
          <p:cNvSpPr txBox="1"/>
          <p:nvPr/>
        </p:nvSpPr>
        <p:spPr>
          <a:xfrm>
            <a:off x="387370" y="4321115"/>
            <a:ext cx="4868317" cy="1992828"/>
          </a:xfrm>
          <a:prstGeom prst="rect">
            <a:avLst/>
          </a:prstGeom>
          <a:noFill/>
          <a:ln>
            <a:noFill/>
          </a:ln>
        </p:spPr>
        <p:txBody>
          <a:bodyPr spcFirstLastPara="1" wrap="square" lIns="82275" tIns="82275" rIns="82275" bIns="82275" anchor="t" anchorCtr="0">
            <a:noAutofit/>
          </a:bodyPr>
          <a:lstStyle/>
          <a:p>
            <a:pPr marL="0" marR="0" lvl="0" indent="0" algn="ctr" rtl="0">
              <a:lnSpc>
                <a:spcPct val="100000"/>
              </a:lnSpc>
              <a:spcBef>
                <a:spcPts val="0"/>
              </a:spcBef>
              <a:spcAft>
                <a:spcPts val="0"/>
              </a:spcAft>
              <a:buClr>
                <a:srgbClr val="000000"/>
              </a:buClr>
              <a:buSzPts val="2160"/>
              <a:buFont typeface="Calibri"/>
              <a:buNone/>
            </a:pPr>
            <a:r>
              <a:rPr lang="en-GB" sz="2160" b="1" i="0" u="none" strike="noStrike" cap="none">
                <a:solidFill>
                  <a:srgbClr val="000000"/>
                </a:solidFill>
                <a:latin typeface="Calibri"/>
                <a:ea typeface="Calibri"/>
                <a:cs typeface="Calibri"/>
                <a:sym typeface="Calibri"/>
              </a:rPr>
              <a:t>For every </a:t>
            </a:r>
            <a:r>
              <a:rPr lang="en-GB" sz="2160" b="1" i="0" u="none" strike="noStrike" cap="none">
                <a:solidFill>
                  <a:srgbClr val="FF0000"/>
                </a:solidFill>
                <a:latin typeface="Calibri"/>
                <a:ea typeface="Calibri"/>
                <a:cs typeface="Calibri"/>
                <a:sym typeface="Calibri"/>
              </a:rPr>
              <a:t>50,000</a:t>
            </a:r>
            <a:r>
              <a:rPr lang="en-GB" sz="2160" b="1" i="0" u="none" strike="noStrike" cap="none">
                <a:solidFill>
                  <a:srgbClr val="000000"/>
                </a:solidFill>
                <a:latin typeface="Calibri"/>
                <a:ea typeface="Calibri"/>
                <a:cs typeface="Calibri"/>
                <a:sym typeface="Calibri"/>
              </a:rPr>
              <a:t> People who routinely monitor BP, up to </a:t>
            </a:r>
            <a:r>
              <a:rPr lang="en-GB" sz="2160" b="1" i="0" u="none" strike="noStrike" cap="none">
                <a:solidFill>
                  <a:srgbClr val="FF0000"/>
                </a:solidFill>
                <a:latin typeface="Calibri"/>
                <a:ea typeface="Calibri"/>
                <a:cs typeface="Calibri"/>
                <a:sym typeface="Calibri"/>
              </a:rPr>
              <a:t>745 strokes </a:t>
            </a:r>
            <a:r>
              <a:rPr lang="en-GB" sz="2160" b="1" i="0" u="none" strike="noStrike" cap="none">
                <a:solidFill>
                  <a:srgbClr val="000000"/>
                </a:solidFill>
                <a:latin typeface="Calibri"/>
                <a:ea typeface="Calibri"/>
                <a:cs typeface="Calibri"/>
                <a:sym typeface="Calibri"/>
              </a:rPr>
              <a:t>and </a:t>
            </a:r>
            <a:r>
              <a:rPr lang="en-GB" sz="2160" b="1" i="0" u="none" strike="noStrike" cap="none">
                <a:solidFill>
                  <a:srgbClr val="FF0000"/>
                </a:solidFill>
                <a:latin typeface="Calibri"/>
                <a:ea typeface="Calibri"/>
                <a:cs typeface="Calibri"/>
                <a:sym typeface="Calibri"/>
              </a:rPr>
              <a:t>500 heart attacks </a:t>
            </a:r>
            <a:r>
              <a:rPr lang="en-GB" sz="2160" b="1" i="0" u="none" strike="noStrike" cap="none">
                <a:solidFill>
                  <a:srgbClr val="000000"/>
                </a:solidFill>
                <a:latin typeface="Calibri"/>
                <a:ea typeface="Calibri"/>
                <a:cs typeface="Calibri"/>
                <a:sym typeface="Calibri"/>
              </a:rPr>
              <a:t>could be avoided over a 5-year period</a:t>
            </a:r>
            <a:endParaRPr/>
          </a:p>
          <a:p>
            <a:pPr marL="0" marR="0" lvl="0" indent="0" algn="r" rtl="0">
              <a:lnSpc>
                <a:spcPct val="100000"/>
              </a:lnSpc>
              <a:spcBef>
                <a:spcPts val="0"/>
              </a:spcBef>
              <a:spcAft>
                <a:spcPts val="0"/>
              </a:spcAft>
              <a:buClr>
                <a:srgbClr val="000000"/>
              </a:buClr>
              <a:buSzPts val="2160"/>
              <a:buFont typeface="Calibri"/>
              <a:buNone/>
            </a:pPr>
            <a:r>
              <a:rPr lang="en-GB" sz="2160" b="1" i="0" u="none" strike="noStrike" cap="none">
                <a:solidFill>
                  <a:srgbClr val="000000"/>
                </a:solidFill>
                <a:latin typeface="Calibri"/>
                <a:ea typeface="Calibri"/>
                <a:cs typeface="Calibri"/>
                <a:sym typeface="Calibri"/>
              </a:rPr>
              <a:t>(BHF)</a:t>
            </a:r>
            <a:endParaRPr/>
          </a:p>
          <a:p>
            <a:pPr marL="0" marR="0" lvl="0" indent="0" algn="ctr" rtl="0">
              <a:lnSpc>
                <a:spcPct val="100000"/>
              </a:lnSpc>
              <a:spcBef>
                <a:spcPts val="0"/>
              </a:spcBef>
              <a:spcAft>
                <a:spcPts val="0"/>
              </a:spcAft>
              <a:buClr>
                <a:schemeClr val="dk1"/>
              </a:buClr>
              <a:buSzPts val="2160"/>
              <a:buFont typeface="Calibri"/>
              <a:buNone/>
            </a:pPr>
            <a:endParaRPr sz="216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1440"/>
              </a:spcAft>
              <a:buClr>
                <a:srgbClr val="000000"/>
              </a:buClr>
              <a:buSzPts val="1080"/>
              <a:buFont typeface="Arial"/>
              <a:buNone/>
            </a:pPr>
            <a:endParaRPr sz="1080" b="0" i="0" u="none" strike="noStrike" cap="none">
              <a:solidFill>
                <a:srgbClr val="FFFFFF"/>
              </a:solidFill>
              <a:latin typeface="Roboto"/>
              <a:ea typeface="Roboto"/>
              <a:cs typeface="Roboto"/>
              <a:sym typeface="Roboto"/>
            </a:endParaRPr>
          </a:p>
        </p:txBody>
      </p:sp>
      <p:pic>
        <p:nvPicPr>
          <p:cNvPr id="1811" name="Google Shape;1811;p25" descr="Graphical user interface, icon  Description automatically generated"/>
          <p:cNvPicPr preferRelativeResize="0"/>
          <p:nvPr/>
        </p:nvPicPr>
        <p:blipFill rotWithShape="1">
          <a:blip r:embed="rId4">
            <a:alphaModFix/>
          </a:blip>
          <a:srcRect/>
          <a:stretch/>
        </p:blipFill>
        <p:spPr>
          <a:xfrm>
            <a:off x="10112518" y="222550"/>
            <a:ext cx="1081427" cy="1028299"/>
          </a:xfrm>
          <a:prstGeom prst="rect">
            <a:avLst/>
          </a:prstGeom>
          <a:noFill/>
          <a:ln>
            <a:noFill/>
          </a:ln>
        </p:spPr>
      </p:pic>
      <p:pic>
        <p:nvPicPr>
          <p:cNvPr id="1812" name="Google Shape;1812;p25" descr="A cartoon of a hand with a digital device&#10;&#10;Description automatically generated"/>
          <p:cNvPicPr preferRelativeResize="0"/>
          <p:nvPr/>
        </p:nvPicPr>
        <p:blipFill rotWithShape="1">
          <a:blip r:embed="rId5">
            <a:alphaModFix/>
          </a:blip>
          <a:srcRect/>
          <a:stretch/>
        </p:blipFill>
        <p:spPr>
          <a:xfrm>
            <a:off x="5454920" y="3678920"/>
            <a:ext cx="4390773" cy="2974063"/>
          </a:xfrm>
          <a:prstGeom prst="ellipse">
            <a:avLst/>
          </a:prstGeom>
          <a:noFill/>
          <a:ln>
            <a:noFill/>
          </a:ln>
        </p:spPr>
      </p:pic>
      <p:pic>
        <p:nvPicPr>
          <p:cNvPr id="1813" name="Google Shape;1813;p25" descr="A group of people in a circle&#10;&#10;Description automatically generated"/>
          <p:cNvPicPr preferRelativeResize="0"/>
          <p:nvPr/>
        </p:nvPicPr>
        <p:blipFill rotWithShape="1">
          <a:blip r:embed="rId6">
            <a:alphaModFix/>
          </a:blip>
          <a:srcRect/>
          <a:stretch/>
        </p:blipFill>
        <p:spPr>
          <a:xfrm>
            <a:off x="3826959" y="952902"/>
            <a:ext cx="2491273" cy="2491273"/>
          </a:xfrm>
          <a:prstGeom prst="rect">
            <a:avLst/>
          </a:prstGeom>
          <a:noFill/>
          <a:ln>
            <a:noFill/>
          </a:ln>
        </p:spPr>
      </p:pic>
      <p:sp>
        <p:nvSpPr>
          <p:cNvPr id="1814" name="Google Shape;1814;p25"/>
          <p:cNvSpPr txBox="1"/>
          <p:nvPr/>
        </p:nvSpPr>
        <p:spPr>
          <a:xfrm>
            <a:off x="6187374" y="1481075"/>
            <a:ext cx="4868317" cy="1992828"/>
          </a:xfrm>
          <a:prstGeom prst="rect">
            <a:avLst/>
          </a:prstGeom>
          <a:noFill/>
          <a:ln>
            <a:noFill/>
          </a:ln>
        </p:spPr>
        <p:txBody>
          <a:bodyPr spcFirstLastPara="1" wrap="square" lIns="82275" tIns="82275" rIns="82275" bIns="82275" anchor="t" anchorCtr="0">
            <a:noAutofit/>
          </a:bodyPr>
          <a:lstStyle/>
          <a:p>
            <a:pPr marL="0" marR="0" lvl="0" indent="0" algn="ctr" rtl="0">
              <a:lnSpc>
                <a:spcPct val="100000"/>
              </a:lnSpc>
              <a:spcBef>
                <a:spcPts val="0"/>
              </a:spcBef>
              <a:spcAft>
                <a:spcPts val="0"/>
              </a:spcAft>
              <a:buClr>
                <a:srgbClr val="FF0000"/>
              </a:buClr>
              <a:buSzPts val="2160"/>
              <a:buFont typeface="Calibri"/>
              <a:buNone/>
            </a:pPr>
            <a:r>
              <a:rPr lang="en-GB" sz="2160" b="1" i="0" u="none" strike="noStrike" cap="none">
                <a:solidFill>
                  <a:srgbClr val="FF0000"/>
                </a:solidFill>
                <a:latin typeface="Calibri"/>
                <a:ea typeface="Calibri"/>
                <a:cs typeface="Calibri"/>
                <a:sym typeface="Calibri"/>
              </a:rPr>
              <a:t>Over 98,000</a:t>
            </a:r>
            <a:r>
              <a:rPr lang="en-GB" sz="2160" b="1" i="0" u="none" strike="noStrike" cap="none">
                <a:solidFill>
                  <a:srgbClr val="000000"/>
                </a:solidFill>
                <a:latin typeface="Calibri"/>
                <a:ea typeface="Calibri"/>
                <a:cs typeface="Calibri"/>
                <a:sym typeface="Calibri"/>
              </a:rPr>
              <a:t> people in Scotland have used </a:t>
            </a:r>
            <a:r>
              <a:rPr lang="en-GB" sz="2160" b="1" i="0" u="none" strike="noStrike" cap="none">
                <a:solidFill>
                  <a:srgbClr val="385623"/>
                </a:solidFill>
                <a:latin typeface="Calibri"/>
                <a:ea typeface="Calibri"/>
                <a:cs typeface="Calibri"/>
                <a:sym typeface="Calibri"/>
              </a:rPr>
              <a:t>Connect Me </a:t>
            </a:r>
            <a:r>
              <a:rPr lang="en-GB" sz="2160" b="1" i="0" u="none" strike="noStrike" cap="none">
                <a:solidFill>
                  <a:srgbClr val="000000"/>
                </a:solidFill>
                <a:latin typeface="Calibri"/>
                <a:ea typeface="Calibri"/>
                <a:cs typeface="Calibri"/>
                <a:sym typeface="Calibri"/>
              </a:rPr>
              <a:t>to </a:t>
            </a:r>
            <a:r>
              <a:rPr lang="en-GB" sz="2160" b="1" i="0" u="none" strike="noStrike" cap="none">
                <a:solidFill>
                  <a:srgbClr val="FF0000"/>
                </a:solidFill>
                <a:latin typeface="Calibri"/>
                <a:ea typeface="Calibri"/>
                <a:cs typeface="Calibri"/>
                <a:sym typeface="Calibri"/>
              </a:rPr>
              <a:t>monitor their own </a:t>
            </a:r>
            <a:r>
              <a:rPr lang="en-GB" sz="2160" b="1" i="0" u="none" strike="noStrike" cap="none">
                <a:solidFill>
                  <a:srgbClr val="000000"/>
                </a:solidFill>
                <a:latin typeface="Calibri"/>
                <a:ea typeface="Calibri"/>
                <a:cs typeface="Calibri"/>
                <a:sym typeface="Calibri"/>
              </a:rPr>
              <a:t>Blood Pressure</a:t>
            </a:r>
            <a:endParaRPr/>
          </a:p>
          <a:p>
            <a:pPr marL="0" marR="0" lvl="0" indent="0" algn="ctr" rtl="0">
              <a:lnSpc>
                <a:spcPct val="100000"/>
              </a:lnSpc>
              <a:spcBef>
                <a:spcPts val="0"/>
              </a:spcBef>
              <a:spcAft>
                <a:spcPts val="0"/>
              </a:spcAft>
              <a:buClr>
                <a:schemeClr val="dk1"/>
              </a:buClr>
              <a:buSzPts val="2160"/>
              <a:buFont typeface="Calibri"/>
              <a:buNone/>
            </a:pPr>
            <a:endParaRPr sz="216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1440"/>
              </a:spcAft>
              <a:buClr>
                <a:srgbClr val="000000"/>
              </a:buClr>
              <a:buSzPts val="1080"/>
              <a:buFont typeface="Arial"/>
              <a:buNone/>
            </a:pPr>
            <a:endParaRPr sz="1080" b="0" i="0" u="none" strike="noStrike" cap="none">
              <a:solidFill>
                <a:srgbClr val="FFFFFF"/>
              </a:solidFill>
              <a:latin typeface="Roboto"/>
              <a:ea typeface="Roboto"/>
              <a:cs typeface="Roboto"/>
              <a:sym typeface="Roboto"/>
            </a:endParaRPr>
          </a:p>
        </p:txBody>
      </p:sp>
      <p:sp>
        <p:nvSpPr>
          <p:cNvPr id="1815" name="Google Shape;1815;p25"/>
          <p:cNvSpPr txBox="1"/>
          <p:nvPr/>
        </p:nvSpPr>
        <p:spPr>
          <a:xfrm>
            <a:off x="387370" y="69719"/>
            <a:ext cx="5486400" cy="923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5280"/>
              <a:buFont typeface="Calibri"/>
              <a:buNone/>
            </a:pPr>
            <a:r>
              <a:rPr lang="en-GB" sz="5280" b="1" i="0" u="none" strike="noStrike" cap="none">
                <a:solidFill>
                  <a:srgbClr val="1E4E79"/>
                </a:solidFill>
                <a:latin typeface="Calibri"/>
                <a:ea typeface="Calibri"/>
                <a:cs typeface="Calibri"/>
                <a:sym typeface="Calibri"/>
              </a:rPr>
              <a:t>The story so far….</a:t>
            </a:r>
            <a:r>
              <a:rPr lang="en-GB" sz="3959" b="1" i="0" u="none" strike="noStrike" cap="none">
                <a:solidFill>
                  <a:srgbClr val="000000"/>
                </a:solidFill>
                <a:latin typeface="Calibri"/>
                <a:ea typeface="Calibri"/>
                <a:cs typeface="Calibri"/>
                <a:sym typeface="Calibri"/>
              </a:rPr>
              <a:t> </a:t>
            </a:r>
            <a:endParaRPr sz="3959"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4"/>
                                        </p:tgtEl>
                                        <p:attrNameLst>
                                          <p:attrName>style.visibility</p:attrName>
                                        </p:attrNameLst>
                                      </p:cBhvr>
                                      <p:to>
                                        <p:strVal val="visible"/>
                                      </p:to>
                                    </p:set>
                                    <p:animEffect transition="in" filter="fade">
                                      <p:cBhvr>
                                        <p:cTn id="7" dur="500"/>
                                        <p:tgtEl>
                                          <p:spTgt spid="1814"/>
                                        </p:tgtEl>
                                      </p:cBhvr>
                                    </p:animEffect>
                                  </p:childTnLst>
                                </p:cTn>
                              </p:par>
                              <p:par>
                                <p:cTn id="8" presetID="10" presetClass="entr" presetSubtype="0" fill="hold" nodeType="withEffect">
                                  <p:stCondLst>
                                    <p:cond delay="0"/>
                                  </p:stCondLst>
                                  <p:childTnLst>
                                    <p:set>
                                      <p:cBhvr>
                                        <p:cTn id="9" dur="1" fill="hold">
                                          <p:stCondLst>
                                            <p:cond delay="0"/>
                                          </p:stCondLst>
                                        </p:cTn>
                                        <p:tgtEl>
                                          <p:spTgt spid="1813"/>
                                        </p:tgtEl>
                                        <p:attrNameLst>
                                          <p:attrName>style.visibility</p:attrName>
                                        </p:attrNameLst>
                                      </p:cBhvr>
                                      <p:to>
                                        <p:strVal val="visible"/>
                                      </p:to>
                                    </p:set>
                                    <p:animEffect transition="in" filter="fade">
                                      <p:cBhvr>
                                        <p:cTn id="10" dur="500"/>
                                        <p:tgtEl>
                                          <p:spTgt spid="18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0"/>
                                        </p:tgtEl>
                                        <p:attrNameLst>
                                          <p:attrName>style.visibility</p:attrName>
                                        </p:attrNameLst>
                                      </p:cBhvr>
                                      <p:to>
                                        <p:strVal val="visible"/>
                                      </p:to>
                                    </p:set>
                                    <p:animEffect transition="in" filter="fade">
                                      <p:cBhvr>
                                        <p:cTn id="15" dur="500"/>
                                        <p:tgtEl>
                                          <p:spTgt spid="1810"/>
                                        </p:tgtEl>
                                      </p:cBhvr>
                                    </p:animEffect>
                                  </p:childTnLst>
                                </p:cTn>
                              </p:par>
                              <p:par>
                                <p:cTn id="16" presetID="10" presetClass="entr" presetSubtype="0" fill="hold" nodeType="withEffect">
                                  <p:stCondLst>
                                    <p:cond delay="0"/>
                                  </p:stCondLst>
                                  <p:childTnLst>
                                    <p:set>
                                      <p:cBhvr>
                                        <p:cTn id="17" dur="1" fill="hold">
                                          <p:stCondLst>
                                            <p:cond delay="0"/>
                                          </p:stCondLst>
                                        </p:cTn>
                                        <p:tgtEl>
                                          <p:spTgt spid="1812"/>
                                        </p:tgtEl>
                                        <p:attrNameLst>
                                          <p:attrName>style.visibility</p:attrName>
                                        </p:attrNameLst>
                                      </p:cBhvr>
                                      <p:to>
                                        <p:strVal val="visible"/>
                                      </p:to>
                                    </p:set>
                                    <p:animEffect transition="in" filter="fade">
                                      <p:cBhvr>
                                        <p:cTn id="18" dur="500"/>
                                        <p:tgtEl>
                                          <p:spTgt spid="1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pic>
        <p:nvPicPr>
          <p:cNvPr id="1821" name="Google Shape;1821;p26" descr="A person with her hand on her chest&#10;&#10;Description automatically generated"/>
          <p:cNvPicPr preferRelativeResize="0"/>
          <p:nvPr/>
        </p:nvPicPr>
        <p:blipFill rotWithShape="1">
          <a:blip r:embed="rId3">
            <a:alphaModFix/>
          </a:blip>
          <a:srcRect/>
          <a:stretch/>
        </p:blipFill>
        <p:spPr>
          <a:xfrm rot="-401265">
            <a:off x="701271" y="2271277"/>
            <a:ext cx="3644948" cy="2162669"/>
          </a:xfrm>
          <a:prstGeom prst="rect">
            <a:avLst/>
          </a:prstGeom>
          <a:noFill/>
          <a:ln>
            <a:noFill/>
          </a:ln>
        </p:spPr>
      </p:pic>
      <p:pic>
        <p:nvPicPr>
          <p:cNvPr id="1822" name="Google Shape;1822;p26" descr="A person with a headache&#10;&#10;Description automatically generated"/>
          <p:cNvPicPr preferRelativeResize="0"/>
          <p:nvPr/>
        </p:nvPicPr>
        <p:blipFill rotWithShape="1">
          <a:blip r:embed="rId4">
            <a:alphaModFix/>
          </a:blip>
          <a:srcRect/>
          <a:stretch/>
        </p:blipFill>
        <p:spPr>
          <a:xfrm rot="403584">
            <a:off x="8006797" y="2080423"/>
            <a:ext cx="3174270" cy="2380703"/>
          </a:xfrm>
          <a:prstGeom prst="rect">
            <a:avLst/>
          </a:prstGeom>
          <a:noFill/>
          <a:ln>
            <a:noFill/>
          </a:ln>
        </p:spPr>
      </p:pic>
      <p:sp>
        <p:nvSpPr>
          <p:cNvPr id="1823" name="Google Shape;1823;p26"/>
          <p:cNvSpPr txBox="1"/>
          <p:nvPr/>
        </p:nvSpPr>
        <p:spPr>
          <a:xfrm>
            <a:off x="3692249" y="4305854"/>
            <a:ext cx="5311134"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GB" sz="1800" b="1" i="0" u="none" strike="noStrike" cap="none">
                <a:solidFill>
                  <a:srgbClr val="000000"/>
                </a:solidFill>
                <a:latin typeface="Calibri"/>
                <a:ea typeface="Calibri"/>
                <a:cs typeface="Calibri"/>
                <a:sym typeface="Calibri"/>
              </a:rPr>
              <a:t>50% heart attacks and strokes associated with HBP</a:t>
            </a:r>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GB" sz="1800" b="1" i="0" u="none" strike="noStrike" cap="none">
                <a:solidFill>
                  <a:srgbClr val="000000"/>
                </a:solidFill>
                <a:latin typeface="Calibri"/>
                <a:ea typeface="Calibri"/>
                <a:cs typeface="Calibri"/>
                <a:sym typeface="Calibri"/>
              </a:rPr>
              <a:t>29% adults in Scotland have HBP</a:t>
            </a:r>
            <a:endParaRPr/>
          </a:p>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GB" sz="1800" b="1" i="0" u="none" strike="noStrike" cap="none">
                <a:solidFill>
                  <a:srgbClr val="000000"/>
                </a:solidFill>
                <a:latin typeface="Calibri"/>
                <a:ea typeface="Calibri"/>
                <a:cs typeface="Calibri"/>
                <a:sym typeface="Calibri"/>
              </a:rPr>
              <a:t>500,000 adults with HBP undiagnosed </a:t>
            </a:r>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GB" sz="1800" b="1" i="0" u="none" strike="noStrike" cap="none">
                <a:solidFill>
                  <a:srgbClr val="000000"/>
                </a:solidFill>
                <a:latin typeface="Calibri"/>
                <a:ea typeface="Calibri"/>
                <a:cs typeface="Calibri"/>
                <a:sym typeface="Calibri"/>
              </a:rPr>
              <a:t>800k people with HBP are untreated</a:t>
            </a:r>
            <a:endParaRPr/>
          </a:p>
        </p:txBody>
      </p:sp>
      <p:sp>
        <p:nvSpPr>
          <p:cNvPr id="1824" name="Google Shape;1824;p26"/>
          <p:cNvSpPr txBox="1"/>
          <p:nvPr/>
        </p:nvSpPr>
        <p:spPr>
          <a:xfrm>
            <a:off x="251816" y="1275452"/>
            <a:ext cx="1219200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GB" sz="2800" b="1" i="0" u="none" strike="noStrike" cap="none">
                <a:solidFill>
                  <a:srgbClr val="000000"/>
                </a:solidFill>
                <a:latin typeface="Calibri"/>
                <a:ea typeface="Calibri"/>
                <a:cs typeface="Calibri"/>
                <a:sym typeface="Calibri"/>
              </a:rPr>
              <a:t>High blood pressure is the leading modifiable risk factor for Cardiovascular disease in Scotland</a:t>
            </a:r>
            <a:endParaRPr/>
          </a:p>
        </p:txBody>
      </p:sp>
      <p:sp>
        <p:nvSpPr>
          <p:cNvPr id="1825" name="Google Shape;1825;p26"/>
          <p:cNvSpPr txBox="1"/>
          <p:nvPr/>
        </p:nvSpPr>
        <p:spPr>
          <a:xfrm>
            <a:off x="608637" y="6337179"/>
            <a:ext cx="28065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BHF source </a:t>
            </a:r>
            <a:r>
              <a:rPr lang="en-GB" sz="12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BHF Scotland CVD Factsheet</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826" name="Google Shape;1826;p26"/>
          <p:cNvSpPr txBox="1"/>
          <p:nvPr/>
        </p:nvSpPr>
        <p:spPr>
          <a:xfrm>
            <a:off x="781050" y="216547"/>
            <a:ext cx="5486400" cy="923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5280"/>
              <a:buFont typeface="Calibri"/>
              <a:buNone/>
            </a:pPr>
            <a:r>
              <a:rPr lang="en-GB" sz="5280" b="1" i="0" u="none" strike="noStrike" cap="none">
                <a:solidFill>
                  <a:srgbClr val="1F3864"/>
                </a:solidFill>
                <a:latin typeface="Calibri"/>
                <a:ea typeface="Calibri"/>
                <a:cs typeface="Calibri"/>
                <a:sym typeface="Calibri"/>
              </a:rPr>
              <a:t>The context….</a:t>
            </a:r>
            <a:r>
              <a:rPr lang="en-GB" sz="3959" b="1" i="0" u="none" strike="noStrike" cap="none">
                <a:solidFill>
                  <a:srgbClr val="000000"/>
                </a:solidFill>
                <a:latin typeface="Calibri"/>
                <a:ea typeface="Calibri"/>
                <a:cs typeface="Calibri"/>
                <a:sym typeface="Calibri"/>
              </a:rPr>
              <a:t> </a:t>
            </a:r>
            <a:endParaRPr sz="3959" b="0" i="0" u="none" strike="noStrike" cap="none">
              <a:solidFill>
                <a:srgbClr val="000000"/>
              </a:solidFill>
              <a:latin typeface="Calibri"/>
              <a:ea typeface="Calibri"/>
              <a:cs typeface="Calibri"/>
              <a:sym typeface="Calibri"/>
            </a:endParaRPr>
          </a:p>
        </p:txBody>
      </p:sp>
      <p:pic>
        <p:nvPicPr>
          <p:cNvPr id="1827" name="Google Shape;1827;p26" descr="Graphical user interface, icon  Description automatically generated"/>
          <p:cNvPicPr preferRelativeResize="0"/>
          <p:nvPr/>
        </p:nvPicPr>
        <p:blipFill rotWithShape="1">
          <a:blip r:embed="rId6">
            <a:alphaModFix/>
          </a:blip>
          <a:srcRect/>
          <a:stretch/>
        </p:blipFill>
        <p:spPr>
          <a:xfrm>
            <a:off x="10927334" y="223328"/>
            <a:ext cx="942474" cy="919189"/>
          </a:xfrm>
          <a:prstGeom prst="rect">
            <a:avLst/>
          </a:prstGeom>
          <a:noFill/>
          <a:ln>
            <a:noFill/>
          </a:ln>
        </p:spPr>
      </p:pic>
      <p:pic>
        <p:nvPicPr>
          <p:cNvPr id="1828" name="Google Shape;1828;p26"/>
          <p:cNvPicPr preferRelativeResize="0"/>
          <p:nvPr/>
        </p:nvPicPr>
        <p:blipFill rotWithShape="1">
          <a:blip r:embed="rId7">
            <a:alphaModFix/>
          </a:blip>
          <a:srcRect/>
          <a:stretch/>
        </p:blipFill>
        <p:spPr>
          <a:xfrm>
            <a:off x="9593932" y="5864092"/>
            <a:ext cx="2356768" cy="9347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4"/>
                                        </p:tgtEl>
                                        <p:attrNameLst>
                                          <p:attrName>style.visibility</p:attrName>
                                        </p:attrNameLst>
                                      </p:cBhvr>
                                      <p:to>
                                        <p:strVal val="visible"/>
                                      </p:to>
                                    </p:set>
                                    <p:animEffect transition="in" filter="fade">
                                      <p:cBhvr>
                                        <p:cTn id="7" dur="500"/>
                                        <p:tgtEl>
                                          <p:spTgt spid="1824"/>
                                        </p:tgtEl>
                                      </p:cBhvr>
                                    </p:animEffect>
                                  </p:childTnLst>
                                </p:cTn>
                              </p:par>
                              <p:par>
                                <p:cTn id="8" presetID="10" presetClass="entr" presetSubtype="0" fill="hold" nodeType="withEffect">
                                  <p:stCondLst>
                                    <p:cond delay="0"/>
                                  </p:stCondLst>
                                  <p:childTnLst>
                                    <p:set>
                                      <p:cBhvr>
                                        <p:cTn id="9" dur="1" fill="hold">
                                          <p:stCondLst>
                                            <p:cond delay="0"/>
                                          </p:stCondLst>
                                        </p:cTn>
                                        <p:tgtEl>
                                          <p:spTgt spid="1821"/>
                                        </p:tgtEl>
                                        <p:attrNameLst>
                                          <p:attrName>style.visibility</p:attrName>
                                        </p:attrNameLst>
                                      </p:cBhvr>
                                      <p:to>
                                        <p:strVal val="visible"/>
                                      </p:to>
                                    </p:set>
                                    <p:animEffect transition="in" filter="fade">
                                      <p:cBhvr>
                                        <p:cTn id="10" dur="500"/>
                                        <p:tgtEl>
                                          <p:spTgt spid="1821"/>
                                        </p:tgtEl>
                                      </p:cBhvr>
                                    </p:animEffect>
                                  </p:childTnLst>
                                </p:cTn>
                              </p:par>
                              <p:par>
                                <p:cTn id="11" presetID="10" presetClass="entr" presetSubtype="0" fill="hold" nodeType="withEffect">
                                  <p:stCondLst>
                                    <p:cond delay="0"/>
                                  </p:stCondLst>
                                  <p:childTnLst>
                                    <p:set>
                                      <p:cBhvr>
                                        <p:cTn id="12" dur="1" fill="hold">
                                          <p:stCondLst>
                                            <p:cond delay="0"/>
                                          </p:stCondLst>
                                        </p:cTn>
                                        <p:tgtEl>
                                          <p:spTgt spid="1822"/>
                                        </p:tgtEl>
                                        <p:attrNameLst>
                                          <p:attrName>style.visibility</p:attrName>
                                        </p:attrNameLst>
                                      </p:cBhvr>
                                      <p:to>
                                        <p:strVal val="visible"/>
                                      </p:to>
                                    </p:set>
                                    <p:animEffect transition="in" filter="fade">
                                      <p:cBhvr>
                                        <p:cTn id="13" dur="500"/>
                                        <p:tgtEl>
                                          <p:spTgt spid="18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23">
                                            <p:txEl>
                                              <p:pRg st="0" end="0"/>
                                            </p:txEl>
                                          </p:spTgt>
                                        </p:tgtEl>
                                        <p:attrNameLst>
                                          <p:attrName>style.visibility</p:attrName>
                                        </p:attrNameLst>
                                      </p:cBhvr>
                                      <p:to>
                                        <p:strVal val="visible"/>
                                      </p:to>
                                    </p:set>
                                    <p:animEffect transition="in" filter="fade">
                                      <p:cBhvr>
                                        <p:cTn id="18" dur="500"/>
                                        <p:tgtEl>
                                          <p:spTgt spid="18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23">
                                            <p:txEl>
                                              <p:pRg st="1" end="1"/>
                                            </p:txEl>
                                          </p:spTgt>
                                        </p:tgtEl>
                                        <p:attrNameLst>
                                          <p:attrName>style.visibility</p:attrName>
                                        </p:attrNameLst>
                                      </p:cBhvr>
                                      <p:to>
                                        <p:strVal val="visible"/>
                                      </p:to>
                                    </p:set>
                                    <p:animEffect transition="in" filter="fade">
                                      <p:cBhvr>
                                        <p:cTn id="23" dur="500"/>
                                        <p:tgtEl>
                                          <p:spTgt spid="182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23">
                                            <p:txEl>
                                              <p:pRg st="2" end="2"/>
                                            </p:txEl>
                                          </p:spTgt>
                                        </p:tgtEl>
                                        <p:attrNameLst>
                                          <p:attrName>style.visibility</p:attrName>
                                        </p:attrNameLst>
                                      </p:cBhvr>
                                      <p:to>
                                        <p:strVal val="visible"/>
                                      </p:to>
                                    </p:set>
                                    <p:animEffect transition="in" filter="fade">
                                      <p:cBhvr>
                                        <p:cTn id="28" dur="500"/>
                                        <p:tgtEl>
                                          <p:spTgt spid="182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23">
                                            <p:txEl>
                                              <p:pRg st="3" end="3"/>
                                            </p:txEl>
                                          </p:spTgt>
                                        </p:tgtEl>
                                        <p:attrNameLst>
                                          <p:attrName>style.visibility</p:attrName>
                                        </p:attrNameLst>
                                      </p:cBhvr>
                                      <p:to>
                                        <p:strVal val="visible"/>
                                      </p:to>
                                    </p:set>
                                    <p:animEffect transition="in" filter="fade">
                                      <p:cBhvr>
                                        <p:cTn id="33" dur="500"/>
                                        <p:tgtEl>
                                          <p:spTgt spid="182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23">
                                            <p:txEl>
                                              <p:pRg st="4" end="4"/>
                                            </p:txEl>
                                          </p:spTgt>
                                        </p:tgtEl>
                                        <p:attrNameLst>
                                          <p:attrName>style.visibility</p:attrName>
                                        </p:attrNameLst>
                                      </p:cBhvr>
                                      <p:to>
                                        <p:strVal val="visible"/>
                                      </p:to>
                                    </p:set>
                                    <p:animEffect transition="in" filter="fade">
                                      <p:cBhvr>
                                        <p:cTn id="38" dur="500"/>
                                        <p:tgtEl>
                                          <p:spTgt spid="182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23">
                                            <p:txEl>
                                              <p:pRg st="5" end="5"/>
                                            </p:txEl>
                                          </p:spTgt>
                                        </p:tgtEl>
                                        <p:attrNameLst>
                                          <p:attrName>style.visibility</p:attrName>
                                        </p:attrNameLst>
                                      </p:cBhvr>
                                      <p:to>
                                        <p:strVal val="visible"/>
                                      </p:to>
                                    </p:set>
                                    <p:animEffect transition="in" filter="fade">
                                      <p:cBhvr>
                                        <p:cTn id="43" dur="500"/>
                                        <p:tgtEl>
                                          <p:spTgt spid="182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23">
                                            <p:txEl>
                                              <p:pRg st="6" end="6"/>
                                            </p:txEl>
                                          </p:spTgt>
                                        </p:tgtEl>
                                        <p:attrNameLst>
                                          <p:attrName>style.visibility</p:attrName>
                                        </p:attrNameLst>
                                      </p:cBhvr>
                                      <p:to>
                                        <p:strVal val="visible"/>
                                      </p:to>
                                    </p:set>
                                    <p:animEffect transition="in" filter="fade">
                                      <p:cBhvr>
                                        <p:cTn id="48" dur="500"/>
                                        <p:tgtEl>
                                          <p:spTgt spid="18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27"/>
          <p:cNvPicPr preferRelativeResize="0"/>
          <p:nvPr/>
        </p:nvPicPr>
        <p:blipFill rotWithShape="1">
          <a:blip r:embed="rId3">
            <a:alphaModFix/>
          </a:blip>
          <a:srcRect/>
          <a:stretch/>
        </p:blipFill>
        <p:spPr>
          <a:xfrm>
            <a:off x="9835232" y="5923248"/>
            <a:ext cx="2356768" cy="934752"/>
          </a:xfrm>
          <a:prstGeom prst="rect">
            <a:avLst/>
          </a:prstGeom>
          <a:noFill/>
          <a:ln>
            <a:noFill/>
          </a:ln>
        </p:spPr>
      </p:pic>
      <p:pic>
        <p:nvPicPr>
          <p:cNvPr id="1835" name="Google Shape;1835;p27" descr="Graphical user interface, icon  Description automatically generated"/>
          <p:cNvPicPr preferRelativeResize="0"/>
          <p:nvPr/>
        </p:nvPicPr>
        <p:blipFill rotWithShape="1">
          <a:blip r:embed="rId4">
            <a:alphaModFix/>
          </a:blip>
          <a:srcRect/>
          <a:stretch/>
        </p:blipFill>
        <p:spPr>
          <a:xfrm>
            <a:off x="874406" y="4274676"/>
            <a:ext cx="942474" cy="919189"/>
          </a:xfrm>
          <a:prstGeom prst="rect">
            <a:avLst/>
          </a:prstGeom>
          <a:noFill/>
          <a:ln>
            <a:noFill/>
          </a:ln>
        </p:spPr>
      </p:pic>
      <p:sp>
        <p:nvSpPr>
          <p:cNvPr id="1836" name="Google Shape;1836;p27"/>
          <p:cNvSpPr/>
          <p:nvPr/>
        </p:nvSpPr>
        <p:spPr>
          <a:xfrm rot="435754">
            <a:off x="6760234" y="645868"/>
            <a:ext cx="4492431" cy="3052308"/>
          </a:xfrm>
          <a:prstGeom prst="ellipse">
            <a:avLst/>
          </a:prstGeom>
          <a:solidFill>
            <a:schemeClr val="accent1"/>
          </a:solidFill>
          <a:ln w="12700" cap="flat" cmpd="sng">
            <a:solidFill>
              <a:srgbClr val="31538F"/>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GB" sz="2800" b="1" i="0" u="none" strike="noStrike" cap="none">
                <a:solidFill>
                  <a:srgbClr val="FFFFFF"/>
                </a:solidFill>
                <a:latin typeface="Calibri"/>
                <a:ea typeface="Calibri"/>
                <a:cs typeface="Calibri"/>
                <a:sym typeface="Calibri"/>
              </a:rPr>
              <a:t>1.2 Million appointments every year for blood pressure only </a:t>
            </a:r>
            <a:endParaRPr/>
          </a:p>
        </p:txBody>
      </p:sp>
      <p:pic>
        <p:nvPicPr>
          <p:cNvPr id="1837" name="Google Shape;1837;p27" descr="A group of people sitting in a waiting room&#10;&#10;Description automatically generated"/>
          <p:cNvPicPr preferRelativeResize="0"/>
          <p:nvPr/>
        </p:nvPicPr>
        <p:blipFill rotWithShape="1">
          <a:blip r:embed="rId5">
            <a:alphaModFix/>
          </a:blip>
          <a:srcRect/>
          <a:stretch/>
        </p:blipFill>
        <p:spPr>
          <a:xfrm>
            <a:off x="1470765" y="1077796"/>
            <a:ext cx="4241994" cy="2512481"/>
          </a:xfrm>
          <a:prstGeom prst="rect">
            <a:avLst/>
          </a:prstGeom>
          <a:noFill/>
          <a:ln>
            <a:noFill/>
          </a:ln>
        </p:spPr>
      </p:pic>
      <p:sp>
        <p:nvSpPr>
          <p:cNvPr id="1838" name="Google Shape;1838;p27"/>
          <p:cNvSpPr txBox="1"/>
          <p:nvPr/>
        </p:nvSpPr>
        <p:spPr>
          <a:xfrm>
            <a:off x="954852" y="6955316"/>
            <a:ext cx="589008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GB" sz="9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This Photo</a:t>
            </a:r>
            <a:r>
              <a:rPr lang="en-GB" sz="900" b="0" i="0" u="none" strike="noStrike" cap="none">
                <a:solidFill>
                  <a:srgbClr val="000000"/>
                </a:solidFill>
                <a:latin typeface="Calibri"/>
                <a:ea typeface="Calibri"/>
                <a:cs typeface="Calibri"/>
                <a:sym typeface="Calibri"/>
              </a:rPr>
              <a:t> by Unknown Author is licensed under </a:t>
            </a:r>
            <a:r>
              <a:rPr lang="en-GB" sz="9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Calibri"/>
              <a:ea typeface="Calibri"/>
              <a:cs typeface="Calibri"/>
              <a:sym typeface="Calibri"/>
            </a:endParaRPr>
          </a:p>
        </p:txBody>
      </p:sp>
      <p:sp>
        <p:nvSpPr>
          <p:cNvPr id="1839" name="Google Shape;1839;p27"/>
          <p:cNvSpPr txBox="1"/>
          <p:nvPr/>
        </p:nvSpPr>
        <p:spPr>
          <a:xfrm>
            <a:off x="2417110" y="4391960"/>
            <a:ext cx="277973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GB" sz="2400" b="1" i="0" u="none" strike="noStrike" cap="none">
                <a:solidFill>
                  <a:srgbClr val="000000"/>
                </a:solidFill>
                <a:latin typeface="Calibri"/>
                <a:ea typeface="Calibri"/>
                <a:cs typeface="Calibri"/>
                <a:sym typeface="Calibri"/>
              </a:rPr>
              <a:t>Over 385,000 </a:t>
            </a:r>
            <a:endParaRPr/>
          </a:p>
          <a:p>
            <a:pPr marL="0" marR="0" lvl="0" indent="0" algn="ctr" rtl="0">
              <a:lnSpc>
                <a:spcPct val="100000"/>
              </a:lnSpc>
              <a:spcBef>
                <a:spcPts val="0"/>
              </a:spcBef>
              <a:spcAft>
                <a:spcPts val="0"/>
              </a:spcAft>
              <a:buClr>
                <a:srgbClr val="000000"/>
              </a:buClr>
              <a:buSzPts val="2400"/>
              <a:buFont typeface="Calibri"/>
              <a:buNone/>
            </a:pPr>
            <a:r>
              <a:rPr lang="en-GB" sz="2400" b="1" i="0" u="none" strike="noStrike" cap="none">
                <a:solidFill>
                  <a:srgbClr val="000000"/>
                </a:solidFill>
                <a:latin typeface="Calibri"/>
                <a:ea typeface="Calibri"/>
                <a:cs typeface="Calibri"/>
                <a:sym typeface="Calibri"/>
              </a:rPr>
              <a:t>appointments saved</a:t>
            </a:r>
            <a:endParaRPr/>
          </a:p>
        </p:txBody>
      </p:sp>
      <p:grpSp>
        <p:nvGrpSpPr>
          <p:cNvPr id="1840" name="Google Shape;1840;p27"/>
          <p:cNvGrpSpPr/>
          <p:nvPr/>
        </p:nvGrpSpPr>
        <p:grpSpPr>
          <a:xfrm>
            <a:off x="6056189" y="4134107"/>
            <a:ext cx="3021904" cy="1253084"/>
            <a:chOff x="1851428" y="4425869"/>
            <a:chExt cx="3021904" cy="1253084"/>
          </a:xfrm>
        </p:grpSpPr>
        <p:pic>
          <p:nvPicPr>
            <p:cNvPr id="1841" name="Google Shape;1841;p27" descr="Coins outline"/>
            <p:cNvPicPr preferRelativeResize="0"/>
            <p:nvPr/>
          </p:nvPicPr>
          <p:blipFill rotWithShape="1">
            <a:blip r:embed="rId8">
              <a:alphaModFix/>
            </a:blip>
            <a:srcRect/>
            <a:stretch/>
          </p:blipFill>
          <p:spPr>
            <a:xfrm>
              <a:off x="1851428" y="4525334"/>
              <a:ext cx="1153619" cy="1153619"/>
            </a:xfrm>
            <a:prstGeom prst="rect">
              <a:avLst/>
            </a:prstGeom>
            <a:noFill/>
            <a:ln>
              <a:noFill/>
            </a:ln>
          </p:spPr>
        </p:pic>
        <p:sp>
          <p:nvSpPr>
            <p:cNvPr id="1842" name="Google Shape;1842;p27"/>
            <p:cNvSpPr txBox="1"/>
            <p:nvPr/>
          </p:nvSpPr>
          <p:spPr>
            <a:xfrm>
              <a:off x="2754821" y="4425869"/>
              <a:ext cx="211851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GB" sz="2400" b="1" i="0" u="none" strike="noStrike" cap="none">
                  <a:solidFill>
                    <a:srgbClr val="000000"/>
                  </a:solidFill>
                  <a:latin typeface="Calibri"/>
                  <a:ea typeface="Calibri"/>
                  <a:cs typeface="Calibri"/>
                  <a:sym typeface="Calibri"/>
                </a:rPr>
                <a:t>Cost savings of £14.5m over 10 years</a:t>
              </a:r>
              <a:endParaRPr/>
            </a:p>
          </p:txBody>
        </p:sp>
      </p:grpSp>
      <p:cxnSp>
        <p:nvCxnSpPr>
          <p:cNvPr id="1843" name="Google Shape;1843;p27"/>
          <p:cNvCxnSpPr/>
          <p:nvPr/>
        </p:nvCxnSpPr>
        <p:spPr>
          <a:xfrm>
            <a:off x="954852" y="3740730"/>
            <a:ext cx="10202675" cy="0"/>
          </a:xfrm>
          <a:prstGeom prst="straightConnector1">
            <a:avLst/>
          </a:prstGeom>
          <a:noFill/>
          <a:ln w="28575" cap="flat" cmpd="sng">
            <a:solidFill>
              <a:srgbClr val="548135"/>
            </a:solidFill>
            <a:prstDash val="solid"/>
            <a:miter lim="800000"/>
            <a:headEnd type="none" w="sm" len="sm"/>
            <a:tailEnd type="none" w="sm" len="sm"/>
          </a:ln>
        </p:spPr>
      </p:cxnSp>
      <p:grpSp>
        <p:nvGrpSpPr>
          <p:cNvPr id="1844" name="Google Shape;1844;p27"/>
          <p:cNvGrpSpPr/>
          <p:nvPr/>
        </p:nvGrpSpPr>
        <p:grpSpPr>
          <a:xfrm>
            <a:off x="1240135" y="5577183"/>
            <a:ext cx="7041331" cy="1077228"/>
            <a:chOff x="1240135" y="5577183"/>
            <a:chExt cx="7041331" cy="1077228"/>
          </a:xfrm>
        </p:grpSpPr>
        <p:pic>
          <p:nvPicPr>
            <p:cNvPr id="1845" name="Google Shape;1845;p27" descr="Car with solid fill"/>
            <p:cNvPicPr preferRelativeResize="0"/>
            <p:nvPr/>
          </p:nvPicPr>
          <p:blipFill rotWithShape="1">
            <a:blip r:embed="rId9">
              <a:alphaModFix/>
            </a:blip>
            <a:srcRect/>
            <a:stretch/>
          </p:blipFill>
          <p:spPr>
            <a:xfrm>
              <a:off x="5983997" y="5577183"/>
              <a:ext cx="1202654" cy="1077228"/>
            </a:xfrm>
            <a:prstGeom prst="rect">
              <a:avLst/>
            </a:prstGeom>
            <a:noFill/>
            <a:ln>
              <a:noFill/>
            </a:ln>
          </p:spPr>
        </p:pic>
        <p:pic>
          <p:nvPicPr>
            <p:cNvPr id="1846" name="Google Shape;1846;p27" descr="Key with solid fill"/>
            <p:cNvPicPr preferRelativeResize="0"/>
            <p:nvPr/>
          </p:nvPicPr>
          <p:blipFill rotWithShape="1">
            <a:blip r:embed="rId10">
              <a:alphaModFix/>
            </a:blip>
            <a:srcRect/>
            <a:stretch/>
          </p:blipFill>
          <p:spPr>
            <a:xfrm>
              <a:off x="1240135" y="5702377"/>
              <a:ext cx="945337" cy="846747"/>
            </a:xfrm>
            <a:prstGeom prst="rect">
              <a:avLst/>
            </a:prstGeom>
            <a:noFill/>
            <a:ln>
              <a:noFill/>
            </a:ln>
          </p:spPr>
        </p:pic>
        <p:pic>
          <p:nvPicPr>
            <p:cNvPr id="1847" name="Google Shape;1847;p27" descr="Clock with solid fill"/>
            <p:cNvPicPr preferRelativeResize="0"/>
            <p:nvPr/>
          </p:nvPicPr>
          <p:blipFill rotWithShape="1">
            <a:blip r:embed="rId11">
              <a:alphaModFix/>
            </a:blip>
            <a:srcRect/>
            <a:stretch/>
          </p:blipFill>
          <p:spPr>
            <a:xfrm>
              <a:off x="7395160" y="5728814"/>
              <a:ext cx="886306" cy="793872"/>
            </a:xfrm>
            <a:prstGeom prst="rect">
              <a:avLst/>
            </a:prstGeom>
            <a:noFill/>
            <a:ln>
              <a:noFill/>
            </a:ln>
          </p:spPr>
        </p:pic>
        <p:pic>
          <p:nvPicPr>
            <p:cNvPr id="1848" name="Google Shape;1848;p27" descr="Shield Tick with solid fill"/>
            <p:cNvPicPr preferRelativeResize="0"/>
            <p:nvPr/>
          </p:nvPicPr>
          <p:blipFill rotWithShape="1">
            <a:blip r:embed="rId12">
              <a:alphaModFix/>
            </a:blip>
            <a:srcRect/>
            <a:stretch/>
          </p:blipFill>
          <p:spPr>
            <a:xfrm>
              <a:off x="2496325" y="5702377"/>
              <a:ext cx="945337" cy="846747"/>
            </a:xfrm>
            <a:prstGeom prst="rect">
              <a:avLst/>
            </a:prstGeom>
            <a:noFill/>
            <a:ln>
              <a:noFill/>
            </a:ln>
          </p:spPr>
        </p:pic>
        <p:pic>
          <p:nvPicPr>
            <p:cNvPr id="1849" name="Google Shape;1849;p27" descr="Germ with solid fill"/>
            <p:cNvPicPr preferRelativeResize="0"/>
            <p:nvPr/>
          </p:nvPicPr>
          <p:blipFill rotWithShape="1">
            <a:blip r:embed="rId13">
              <a:alphaModFix/>
            </a:blip>
            <a:srcRect/>
            <a:stretch/>
          </p:blipFill>
          <p:spPr>
            <a:xfrm>
              <a:off x="4971412" y="5793735"/>
              <a:ext cx="741347" cy="664031"/>
            </a:xfrm>
            <a:prstGeom prst="rect">
              <a:avLst/>
            </a:prstGeom>
            <a:noFill/>
            <a:ln>
              <a:noFill/>
            </a:ln>
          </p:spPr>
        </p:pic>
        <p:pic>
          <p:nvPicPr>
            <p:cNvPr id="1850" name="Google Shape;1850;p27" descr="Smiling face outline with solid fill"/>
            <p:cNvPicPr preferRelativeResize="0"/>
            <p:nvPr/>
          </p:nvPicPr>
          <p:blipFill rotWithShape="1">
            <a:blip r:embed="rId14">
              <a:alphaModFix/>
            </a:blip>
            <a:srcRect/>
            <a:stretch/>
          </p:blipFill>
          <p:spPr>
            <a:xfrm>
              <a:off x="3636002" y="5648581"/>
              <a:ext cx="1008359" cy="936007"/>
            </a:xfrm>
            <a:prstGeom prst="rect">
              <a:avLst/>
            </a:prstGeom>
            <a:noFill/>
            <a:ln>
              <a:noFill/>
            </a:ln>
          </p:spPr>
        </p:pic>
      </p:grpSp>
      <p:sp>
        <p:nvSpPr>
          <p:cNvPr id="1851" name="Google Shape;1851;p27"/>
          <p:cNvSpPr txBox="1"/>
          <p:nvPr/>
        </p:nvSpPr>
        <p:spPr>
          <a:xfrm>
            <a:off x="646676" y="38398"/>
            <a:ext cx="6198259" cy="9048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5280"/>
              <a:buFont typeface="Calibri"/>
              <a:buNone/>
            </a:pPr>
            <a:r>
              <a:rPr lang="en-GB" sz="5280" b="1" i="0" u="none" strike="noStrike" cap="none">
                <a:solidFill>
                  <a:srgbClr val="1E4E79"/>
                </a:solidFill>
                <a:latin typeface="Calibri"/>
                <a:ea typeface="Calibri"/>
                <a:cs typeface="Calibri"/>
                <a:sym typeface="Calibri"/>
              </a:rPr>
              <a:t>Benefit Realisation….</a:t>
            </a:r>
            <a:r>
              <a:rPr lang="en-GB" sz="3959" b="1" i="0" u="none" strike="noStrike" cap="none">
                <a:solidFill>
                  <a:srgbClr val="000000"/>
                </a:solidFill>
                <a:latin typeface="Calibri"/>
                <a:ea typeface="Calibri"/>
                <a:cs typeface="Calibri"/>
                <a:sym typeface="Calibri"/>
              </a:rPr>
              <a:t> </a:t>
            </a:r>
            <a:endParaRPr sz="3959"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7"/>
                                        </p:tgtEl>
                                        <p:attrNameLst>
                                          <p:attrName>style.visibility</p:attrName>
                                        </p:attrNameLst>
                                      </p:cBhvr>
                                      <p:to>
                                        <p:strVal val="visible"/>
                                      </p:to>
                                    </p:set>
                                    <p:animEffect transition="in" filter="fade">
                                      <p:cBhvr>
                                        <p:cTn id="7" dur="500"/>
                                        <p:tgtEl>
                                          <p:spTgt spid="1837"/>
                                        </p:tgtEl>
                                      </p:cBhvr>
                                    </p:animEffect>
                                  </p:childTnLst>
                                </p:cTn>
                              </p:par>
                              <p:par>
                                <p:cTn id="8" presetID="10" presetClass="entr" presetSubtype="0" fill="hold" nodeType="withEffect">
                                  <p:stCondLst>
                                    <p:cond delay="0"/>
                                  </p:stCondLst>
                                  <p:childTnLst>
                                    <p:set>
                                      <p:cBhvr>
                                        <p:cTn id="9" dur="1" fill="hold">
                                          <p:stCondLst>
                                            <p:cond delay="0"/>
                                          </p:stCondLst>
                                        </p:cTn>
                                        <p:tgtEl>
                                          <p:spTgt spid="1836"/>
                                        </p:tgtEl>
                                        <p:attrNameLst>
                                          <p:attrName>style.visibility</p:attrName>
                                        </p:attrNameLst>
                                      </p:cBhvr>
                                      <p:to>
                                        <p:strVal val="visible"/>
                                      </p:to>
                                    </p:set>
                                    <p:animEffect transition="in" filter="fade">
                                      <p:cBhvr>
                                        <p:cTn id="10" dur="500"/>
                                        <p:tgtEl>
                                          <p:spTgt spid="18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43"/>
                                        </p:tgtEl>
                                        <p:attrNameLst>
                                          <p:attrName>style.visibility</p:attrName>
                                        </p:attrNameLst>
                                      </p:cBhvr>
                                      <p:to>
                                        <p:strVal val="visible"/>
                                      </p:to>
                                    </p:set>
                                    <p:animEffect transition="in" filter="fade">
                                      <p:cBhvr>
                                        <p:cTn id="15" dur="500"/>
                                        <p:tgtEl>
                                          <p:spTgt spid="1843"/>
                                        </p:tgtEl>
                                      </p:cBhvr>
                                    </p:animEffect>
                                  </p:childTnLst>
                                </p:cTn>
                              </p:par>
                              <p:par>
                                <p:cTn id="16" presetID="10" presetClass="entr" presetSubtype="0" fill="hold" nodeType="withEffect">
                                  <p:stCondLst>
                                    <p:cond delay="0"/>
                                  </p:stCondLst>
                                  <p:childTnLst>
                                    <p:set>
                                      <p:cBhvr>
                                        <p:cTn id="17" dur="1" fill="hold">
                                          <p:stCondLst>
                                            <p:cond delay="0"/>
                                          </p:stCondLst>
                                        </p:cTn>
                                        <p:tgtEl>
                                          <p:spTgt spid="1835"/>
                                        </p:tgtEl>
                                        <p:attrNameLst>
                                          <p:attrName>style.visibility</p:attrName>
                                        </p:attrNameLst>
                                      </p:cBhvr>
                                      <p:to>
                                        <p:strVal val="visible"/>
                                      </p:to>
                                    </p:set>
                                    <p:animEffect transition="in" filter="fade">
                                      <p:cBhvr>
                                        <p:cTn id="18" dur="500"/>
                                        <p:tgtEl>
                                          <p:spTgt spid="1835"/>
                                        </p:tgtEl>
                                      </p:cBhvr>
                                    </p:animEffect>
                                  </p:childTnLst>
                                </p:cTn>
                              </p:par>
                              <p:par>
                                <p:cTn id="19" presetID="10" presetClass="entr" presetSubtype="0" fill="hold" nodeType="withEffect">
                                  <p:stCondLst>
                                    <p:cond delay="0"/>
                                  </p:stCondLst>
                                  <p:childTnLst>
                                    <p:set>
                                      <p:cBhvr>
                                        <p:cTn id="20" dur="1" fill="hold">
                                          <p:stCondLst>
                                            <p:cond delay="0"/>
                                          </p:stCondLst>
                                        </p:cTn>
                                        <p:tgtEl>
                                          <p:spTgt spid="1839"/>
                                        </p:tgtEl>
                                        <p:attrNameLst>
                                          <p:attrName>style.visibility</p:attrName>
                                        </p:attrNameLst>
                                      </p:cBhvr>
                                      <p:to>
                                        <p:strVal val="visible"/>
                                      </p:to>
                                    </p:set>
                                    <p:animEffect transition="in" filter="fade">
                                      <p:cBhvr>
                                        <p:cTn id="21" dur="500"/>
                                        <p:tgtEl>
                                          <p:spTgt spid="18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40"/>
                                        </p:tgtEl>
                                        <p:attrNameLst>
                                          <p:attrName>style.visibility</p:attrName>
                                        </p:attrNameLst>
                                      </p:cBhvr>
                                      <p:to>
                                        <p:strVal val="visible"/>
                                      </p:to>
                                    </p:set>
                                    <p:animEffect transition="in" filter="fade">
                                      <p:cBhvr>
                                        <p:cTn id="26" dur="500"/>
                                        <p:tgtEl>
                                          <p:spTgt spid="18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44"/>
                                        </p:tgtEl>
                                        <p:attrNameLst>
                                          <p:attrName>style.visibility</p:attrName>
                                        </p:attrNameLst>
                                      </p:cBhvr>
                                      <p:to>
                                        <p:strVal val="visible"/>
                                      </p:to>
                                    </p:set>
                                    <p:animEffect transition="in" filter="fade">
                                      <p:cBhvr>
                                        <p:cTn id="31" dur="500"/>
                                        <p:tgtEl>
                                          <p:spTgt spid="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856"/>
        <p:cNvGrpSpPr/>
        <p:nvPr/>
      </p:nvGrpSpPr>
      <p:grpSpPr>
        <a:xfrm>
          <a:off x="0" y="0"/>
          <a:ext cx="0" cy="0"/>
          <a:chOff x="0" y="0"/>
          <a:chExt cx="0" cy="0"/>
        </a:xfrm>
      </p:grpSpPr>
      <p:sp>
        <p:nvSpPr>
          <p:cNvPr id="1857" name="Google Shape;1857;p28"/>
          <p:cNvSpPr/>
          <p:nvPr/>
        </p:nvSpPr>
        <p:spPr>
          <a:xfrm rot="-878906">
            <a:off x="624859" y="2727950"/>
            <a:ext cx="3133811" cy="2714665"/>
          </a:xfrm>
          <a:prstGeom prst="roundRect">
            <a:avLst>
              <a:gd name="adj" fmla="val 4593"/>
            </a:avLst>
          </a:prstGeom>
          <a:solidFill>
            <a:srgbClr val="1F3864"/>
          </a:solidFill>
          <a:ln>
            <a:noFill/>
          </a:ln>
          <a:effectLst>
            <a:outerShdw dist="38100" dir="2700000" algn="ctr">
              <a:srgbClr val="000000">
                <a:alpha val="29803"/>
              </a:srgbClr>
            </a:outerShdw>
          </a:effectLst>
        </p:spPr>
        <p:txBody>
          <a:bodyPr spcFirstLastPara="1" wrap="square" lIns="91425" tIns="45700" rIns="91425" bIns="45700" anchor="ctr" anchorCtr="0">
            <a:noAutofit/>
          </a:bodyPr>
          <a:lstStyle/>
          <a:p>
            <a:pPr marL="285750" marR="0" lvl="0" indent="-107950" algn="l" rtl="0">
              <a:lnSpc>
                <a:spcPct val="100000"/>
              </a:lnSpc>
              <a:spcBef>
                <a:spcPts val="0"/>
              </a:spcBef>
              <a:spcAft>
                <a:spcPts val="0"/>
              </a:spcAft>
              <a:buClr>
                <a:schemeClr val="lt1"/>
              </a:buClr>
              <a:buSzPts val="2800"/>
              <a:buFont typeface="Arial"/>
              <a:buNone/>
            </a:pPr>
            <a:endParaRPr sz="2800" b="1" i="0" u="none" strike="noStrike" cap="none">
              <a:solidFill>
                <a:srgbClr val="FFFFFF"/>
              </a:solidFill>
              <a:latin typeface="Calibri"/>
              <a:ea typeface="Calibri"/>
              <a:cs typeface="Calibri"/>
              <a:sym typeface="Calibri"/>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Nationally Funded</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Multi-Channel </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Highly configurable</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Good interoperability</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Additional functionality</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Range of pathways </a:t>
            </a:r>
            <a:endParaRPr/>
          </a:p>
          <a:p>
            <a:pPr marL="285750" marR="0" lvl="0" indent="-285750" algn="l" rtl="0">
              <a:lnSpc>
                <a:spcPct val="100000"/>
              </a:lnSpc>
              <a:spcBef>
                <a:spcPts val="0"/>
              </a:spcBef>
              <a:spcAft>
                <a:spcPts val="0"/>
              </a:spcAft>
              <a:buClr>
                <a:srgbClr val="FFFFFF"/>
              </a:buClr>
              <a:buSzPts val="2000"/>
              <a:buFont typeface="Arial"/>
              <a:buChar char="•"/>
            </a:pPr>
            <a:r>
              <a:rPr lang="en-GB" sz="2000" b="1" i="0" u="none" strike="noStrike" cap="none">
                <a:solidFill>
                  <a:srgbClr val="FFFFFF"/>
                </a:solidFill>
                <a:latin typeface="Calibri"/>
                <a:ea typeface="Calibri"/>
                <a:cs typeface="Calibri"/>
                <a:sym typeface="Calibri"/>
              </a:rPr>
              <a:t>5-year contract ( 3+1+1) </a:t>
            </a:r>
            <a:endParaRPr/>
          </a:p>
          <a:p>
            <a:pPr marL="285750" marR="0" lvl="0" indent="-17145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a:p>
            <a:pPr marL="285750" marR="0" lvl="0" indent="-17145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8" name="Google Shape;1858;p28"/>
          <p:cNvSpPr/>
          <p:nvPr/>
        </p:nvSpPr>
        <p:spPr>
          <a:xfrm>
            <a:off x="8065361" y="1443373"/>
            <a:ext cx="1368600" cy="1368600"/>
          </a:xfrm>
          <a:prstGeom prst="roundRect">
            <a:avLst>
              <a:gd name="adj" fmla="val 7368"/>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28"/>
          <p:cNvSpPr/>
          <p:nvPr/>
        </p:nvSpPr>
        <p:spPr>
          <a:xfrm>
            <a:off x="6191686" y="1459836"/>
            <a:ext cx="1368600" cy="1368600"/>
          </a:xfrm>
          <a:prstGeom prst="roundRect">
            <a:avLst>
              <a:gd name="adj" fmla="val 7368"/>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28"/>
          <p:cNvSpPr/>
          <p:nvPr/>
        </p:nvSpPr>
        <p:spPr>
          <a:xfrm>
            <a:off x="6191686" y="3359873"/>
            <a:ext cx="1368600" cy="1368600"/>
          </a:xfrm>
          <a:prstGeom prst="roundRect">
            <a:avLst>
              <a:gd name="adj" fmla="val 7368"/>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1" name="Google Shape;1861;p28" descr="\\n24prdfsh01.nhs24.net\LaptopUser\usershare\wrightc1\Desktop\map_.gif"/>
          <p:cNvPicPr preferRelativeResize="0"/>
          <p:nvPr/>
        </p:nvPicPr>
        <p:blipFill rotWithShape="1">
          <a:blip r:embed="rId3">
            <a:alphaModFix/>
          </a:blip>
          <a:srcRect/>
          <a:stretch/>
        </p:blipFill>
        <p:spPr>
          <a:xfrm>
            <a:off x="5281114" y="1067258"/>
            <a:ext cx="6069701" cy="4937289"/>
          </a:xfrm>
          <a:prstGeom prst="rect">
            <a:avLst/>
          </a:prstGeom>
          <a:noFill/>
          <a:ln>
            <a:noFill/>
          </a:ln>
        </p:spPr>
      </p:pic>
      <p:sp>
        <p:nvSpPr>
          <p:cNvPr id="1862" name="Google Shape;1862;p28"/>
          <p:cNvSpPr txBox="1"/>
          <p:nvPr/>
        </p:nvSpPr>
        <p:spPr>
          <a:xfrm>
            <a:off x="4167235" y="1826836"/>
            <a:ext cx="806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200"/>
              <a:buFont typeface="Calibri"/>
              <a:buNone/>
            </a:pPr>
            <a:r>
              <a:rPr lang="en-GB" sz="1200" b="1" i="0" u="none" strike="noStrike" cap="none">
                <a:solidFill>
                  <a:srgbClr val="0070C0"/>
                </a:solidFill>
                <a:latin typeface="Calibri"/>
                <a:ea typeface="Calibri"/>
                <a:cs typeface="Calibri"/>
                <a:sym typeface="Calibri"/>
              </a:rPr>
              <a:t>NHS Western Isles </a:t>
            </a:r>
            <a:endParaRPr/>
          </a:p>
        </p:txBody>
      </p:sp>
      <p:cxnSp>
        <p:nvCxnSpPr>
          <p:cNvPr id="1863" name="Google Shape;1863;p28"/>
          <p:cNvCxnSpPr>
            <a:stCxn id="1862" idx="3"/>
          </p:cNvCxnSpPr>
          <p:nvPr/>
        </p:nvCxnSpPr>
        <p:spPr>
          <a:xfrm rot="10800000" flipH="1">
            <a:off x="4974086" y="1826902"/>
            <a:ext cx="1192200" cy="323100"/>
          </a:xfrm>
          <a:prstGeom prst="straightConnector1">
            <a:avLst/>
          </a:prstGeom>
          <a:noFill/>
          <a:ln w="9525" cap="flat" cmpd="sng">
            <a:solidFill>
              <a:schemeClr val="accent1"/>
            </a:solidFill>
            <a:prstDash val="solid"/>
            <a:miter lim="800000"/>
            <a:headEnd type="none" w="sm" len="sm"/>
            <a:tailEnd type="triangle" w="med" len="med"/>
          </a:ln>
        </p:spPr>
      </p:cxnSp>
      <p:sp>
        <p:nvSpPr>
          <p:cNvPr id="1864" name="Google Shape;1864;p28"/>
          <p:cNvSpPr txBox="1"/>
          <p:nvPr/>
        </p:nvSpPr>
        <p:spPr>
          <a:xfrm>
            <a:off x="4075091" y="3296460"/>
            <a:ext cx="105189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a:t>
            </a:r>
            <a:r>
              <a:rPr lang="en-GB" sz="1400" b="1" i="0" u="none" strike="noStrike" cap="none">
                <a:solidFill>
                  <a:srgbClr val="3A6DB1"/>
                </a:solidFill>
                <a:latin typeface="Calibri"/>
                <a:ea typeface="Calibri"/>
                <a:cs typeface="Calibri"/>
                <a:sym typeface="Calibri"/>
              </a:rPr>
              <a:t> </a:t>
            </a:r>
            <a:r>
              <a:rPr lang="en-GB" sz="1200" b="1" i="0" u="none" strike="noStrike" cap="none">
                <a:solidFill>
                  <a:srgbClr val="3A6DB1"/>
                </a:solidFill>
                <a:latin typeface="Calibri"/>
                <a:ea typeface="Calibri"/>
                <a:cs typeface="Calibri"/>
                <a:sym typeface="Calibri"/>
              </a:rPr>
              <a:t>Highland</a:t>
            </a:r>
            <a:r>
              <a:rPr lang="en-GB" sz="1400" b="1" i="0" u="none" strike="noStrike" cap="none">
                <a:solidFill>
                  <a:srgbClr val="3A6DB1"/>
                </a:solidFill>
                <a:latin typeface="Calibri"/>
                <a:ea typeface="Calibri"/>
                <a:cs typeface="Calibri"/>
                <a:sym typeface="Calibri"/>
              </a:rPr>
              <a:t> </a:t>
            </a:r>
            <a:endParaRPr/>
          </a:p>
        </p:txBody>
      </p:sp>
      <p:cxnSp>
        <p:nvCxnSpPr>
          <p:cNvPr id="1865" name="Google Shape;1865;p28"/>
          <p:cNvCxnSpPr>
            <a:stCxn id="1864" idx="3"/>
          </p:cNvCxnSpPr>
          <p:nvPr/>
        </p:nvCxnSpPr>
        <p:spPr>
          <a:xfrm rot="10800000" flipH="1">
            <a:off x="5126989" y="2628670"/>
            <a:ext cx="2027400" cy="929400"/>
          </a:xfrm>
          <a:prstGeom prst="straightConnector1">
            <a:avLst/>
          </a:prstGeom>
          <a:noFill/>
          <a:ln w="9525" cap="flat" cmpd="sng">
            <a:solidFill>
              <a:schemeClr val="accent1"/>
            </a:solidFill>
            <a:prstDash val="solid"/>
            <a:miter lim="800000"/>
            <a:headEnd type="none" w="sm" len="sm"/>
            <a:tailEnd type="triangle" w="med" len="med"/>
          </a:ln>
        </p:spPr>
      </p:cxnSp>
      <p:pic>
        <p:nvPicPr>
          <p:cNvPr id="1866" name="Google Shape;1866;p28" descr="File:Pin red left.png">
            <a:hlinkClick r:id="rId4"/>
          </p:cNvPr>
          <p:cNvPicPr preferRelativeResize="0"/>
          <p:nvPr/>
        </p:nvPicPr>
        <p:blipFill rotWithShape="1">
          <a:blip r:embed="rId5">
            <a:alphaModFix/>
          </a:blip>
          <a:srcRect/>
          <a:stretch/>
        </p:blipFill>
        <p:spPr>
          <a:xfrm rot="1302042">
            <a:off x="6990703" y="2131278"/>
            <a:ext cx="276960" cy="557401"/>
          </a:xfrm>
          <a:prstGeom prst="rect">
            <a:avLst/>
          </a:prstGeom>
          <a:noFill/>
          <a:ln>
            <a:noFill/>
          </a:ln>
        </p:spPr>
      </p:pic>
      <p:sp>
        <p:nvSpPr>
          <p:cNvPr id="1867" name="Google Shape;1867;p28"/>
          <p:cNvSpPr txBox="1"/>
          <p:nvPr/>
        </p:nvSpPr>
        <p:spPr>
          <a:xfrm>
            <a:off x="4021073" y="4496433"/>
            <a:ext cx="105189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Greater Glasgow &amp; Clyde </a:t>
            </a:r>
            <a:endParaRPr sz="1200" b="1" i="1" u="none" strike="noStrike" cap="none">
              <a:solidFill>
                <a:srgbClr val="000000"/>
              </a:solidFill>
              <a:latin typeface="Calibri"/>
              <a:ea typeface="Calibri"/>
              <a:cs typeface="Calibri"/>
              <a:sym typeface="Calibri"/>
            </a:endParaRPr>
          </a:p>
        </p:txBody>
      </p:sp>
      <p:cxnSp>
        <p:nvCxnSpPr>
          <p:cNvPr id="1868" name="Google Shape;1868;p28"/>
          <p:cNvCxnSpPr>
            <a:stCxn id="1867" idx="3"/>
          </p:cNvCxnSpPr>
          <p:nvPr/>
        </p:nvCxnSpPr>
        <p:spPr>
          <a:xfrm rot="10800000" flipH="1">
            <a:off x="5072971" y="4542399"/>
            <a:ext cx="2543100" cy="277200"/>
          </a:xfrm>
          <a:prstGeom prst="straightConnector1">
            <a:avLst/>
          </a:prstGeom>
          <a:noFill/>
          <a:ln w="9525" cap="flat" cmpd="sng">
            <a:solidFill>
              <a:schemeClr val="accent1"/>
            </a:solidFill>
            <a:prstDash val="solid"/>
            <a:miter lim="800000"/>
            <a:headEnd type="none" w="sm" len="sm"/>
            <a:tailEnd type="triangle" w="med" len="med"/>
          </a:ln>
        </p:spPr>
      </p:cxnSp>
      <p:sp>
        <p:nvSpPr>
          <p:cNvPr id="1869" name="Google Shape;1869;p28"/>
          <p:cNvSpPr txBox="1"/>
          <p:nvPr/>
        </p:nvSpPr>
        <p:spPr>
          <a:xfrm>
            <a:off x="7663094" y="6141839"/>
            <a:ext cx="11389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Dumfries &amp; Galloway</a:t>
            </a:r>
            <a:endParaRPr/>
          </a:p>
        </p:txBody>
      </p:sp>
      <p:cxnSp>
        <p:nvCxnSpPr>
          <p:cNvPr id="1870" name="Google Shape;1870;p28"/>
          <p:cNvCxnSpPr>
            <a:stCxn id="1869" idx="0"/>
          </p:cNvCxnSpPr>
          <p:nvPr/>
        </p:nvCxnSpPr>
        <p:spPr>
          <a:xfrm rot="10800000">
            <a:off x="8151262" y="5504339"/>
            <a:ext cx="81300" cy="637500"/>
          </a:xfrm>
          <a:prstGeom prst="straightConnector1">
            <a:avLst/>
          </a:prstGeom>
          <a:noFill/>
          <a:ln w="9525" cap="flat" cmpd="sng">
            <a:solidFill>
              <a:schemeClr val="accent1"/>
            </a:solidFill>
            <a:prstDash val="solid"/>
            <a:miter lim="800000"/>
            <a:headEnd type="none" w="sm" len="sm"/>
            <a:tailEnd type="triangle" w="med" len="med"/>
          </a:ln>
        </p:spPr>
      </p:cxnSp>
      <p:sp>
        <p:nvSpPr>
          <p:cNvPr id="1871" name="Google Shape;1871;p28"/>
          <p:cNvSpPr txBox="1"/>
          <p:nvPr/>
        </p:nvSpPr>
        <p:spPr>
          <a:xfrm>
            <a:off x="8938189" y="5790742"/>
            <a:ext cx="9826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Borders</a:t>
            </a:r>
            <a:endParaRPr sz="1200" b="0" i="0" u="none" strike="noStrike" cap="none">
              <a:solidFill>
                <a:srgbClr val="3A6DB1"/>
              </a:solidFill>
              <a:latin typeface="Calibri"/>
              <a:ea typeface="Calibri"/>
              <a:cs typeface="Calibri"/>
              <a:sym typeface="Calibri"/>
            </a:endParaRPr>
          </a:p>
        </p:txBody>
      </p:sp>
      <p:cxnSp>
        <p:nvCxnSpPr>
          <p:cNvPr id="1872" name="Google Shape;1872;p28"/>
          <p:cNvCxnSpPr>
            <a:stCxn id="1871" idx="0"/>
          </p:cNvCxnSpPr>
          <p:nvPr/>
        </p:nvCxnSpPr>
        <p:spPr>
          <a:xfrm rot="10800000">
            <a:off x="9040713" y="5032942"/>
            <a:ext cx="388800" cy="757800"/>
          </a:xfrm>
          <a:prstGeom prst="straightConnector1">
            <a:avLst/>
          </a:prstGeom>
          <a:noFill/>
          <a:ln w="9525" cap="flat" cmpd="sng">
            <a:solidFill>
              <a:schemeClr val="accent1"/>
            </a:solidFill>
            <a:prstDash val="solid"/>
            <a:miter lim="800000"/>
            <a:headEnd type="none" w="sm" len="sm"/>
            <a:tailEnd type="triangle" w="med" len="med"/>
          </a:ln>
        </p:spPr>
      </p:cxnSp>
      <p:sp>
        <p:nvSpPr>
          <p:cNvPr id="1873" name="Google Shape;1873;p28"/>
          <p:cNvSpPr txBox="1"/>
          <p:nvPr/>
        </p:nvSpPr>
        <p:spPr>
          <a:xfrm>
            <a:off x="8102031" y="682293"/>
            <a:ext cx="139999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Orkney </a:t>
            </a:r>
            <a:endParaRPr/>
          </a:p>
        </p:txBody>
      </p:sp>
      <p:cxnSp>
        <p:nvCxnSpPr>
          <p:cNvPr id="1874" name="Google Shape;1874;p28"/>
          <p:cNvCxnSpPr>
            <a:stCxn id="1873" idx="2"/>
          </p:cNvCxnSpPr>
          <p:nvPr/>
        </p:nvCxnSpPr>
        <p:spPr>
          <a:xfrm>
            <a:off x="8802029" y="959292"/>
            <a:ext cx="533400" cy="771000"/>
          </a:xfrm>
          <a:prstGeom prst="straightConnector1">
            <a:avLst/>
          </a:prstGeom>
          <a:noFill/>
          <a:ln w="9525" cap="flat" cmpd="sng">
            <a:solidFill>
              <a:schemeClr val="accent1"/>
            </a:solidFill>
            <a:prstDash val="solid"/>
            <a:miter lim="800000"/>
            <a:headEnd type="none" w="sm" len="sm"/>
            <a:tailEnd type="triangle" w="med" len="med"/>
          </a:ln>
        </p:spPr>
      </p:cxnSp>
      <p:sp>
        <p:nvSpPr>
          <p:cNvPr id="1875" name="Google Shape;1875;p28"/>
          <p:cNvSpPr txBox="1"/>
          <p:nvPr/>
        </p:nvSpPr>
        <p:spPr>
          <a:xfrm>
            <a:off x="10867622" y="647350"/>
            <a:ext cx="8352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Shetland </a:t>
            </a:r>
            <a:endParaRPr/>
          </a:p>
        </p:txBody>
      </p:sp>
      <p:cxnSp>
        <p:nvCxnSpPr>
          <p:cNvPr id="1876" name="Google Shape;1876;p28"/>
          <p:cNvCxnSpPr/>
          <p:nvPr/>
        </p:nvCxnSpPr>
        <p:spPr>
          <a:xfrm flipH="1">
            <a:off x="10426376" y="1104678"/>
            <a:ext cx="924439" cy="766689"/>
          </a:xfrm>
          <a:prstGeom prst="straightConnector1">
            <a:avLst/>
          </a:prstGeom>
          <a:noFill/>
          <a:ln w="9525" cap="flat" cmpd="sng">
            <a:solidFill>
              <a:schemeClr val="accent1"/>
            </a:solidFill>
            <a:prstDash val="solid"/>
            <a:miter lim="800000"/>
            <a:headEnd type="none" w="sm" len="sm"/>
            <a:tailEnd type="triangle" w="med" len="med"/>
          </a:ln>
        </p:spPr>
      </p:cxnSp>
      <p:sp>
        <p:nvSpPr>
          <p:cNvPr id="1877" name="Google Shape;1877;p28"/>
          <p:cNvSpPr txBox="1"/>
          <p:nvPr/>
        </p:nvSpPr>
        <p:spPr>
          <a:xfrm>
            <a:off x="10268237" y="2631727"/>
            <a:ext cx="9745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Grampian</a:t>
            </a:r>
            <a:endParaRPr/>
          </a:p>
        </p:txBody>
      </p:sp>
      <p:cxnSp>
        <p:nvCxnSpPr>
          <p:cNvPr id="1878" name="Google Shape;1878;p28"/>
          <p:cNvCxnSpPr/>
          <p:nvPr/>
        </p:nvCxnSpPr>
        <p:spPr>
          <a:xfrm rot="10800000">
            <a:off x="9161896" y="2902125"/>
            <a:ext cx="1098385" cy="0"/>
          </a:xfrm>
          <a:prstGeom prst="straightConnector1">
            <a:avLst/>
          </a:prstGeom>
          <a:noFill/>
          <a:ln w="9525" cap="flat" cmpd="sng">
            <a:solidFill>
              <a:schemeClr val="accent1"/>
            </a:solidFill>
            <a:prstDash val="solid"/>
            <a:miter lim="800000"/>
            <a:headEnd type="none" w="sm" len="sm"/>
            <a:tailEnd type="triangle" w="med" len="med"/>
          </a:ln>
        </p:spPr>
      </p:cxnSp>
      <p:sp>
        <p:nvSpPr>
          <p:cNvPr id="1879" name="Google Shape;1879;p28"/>
          <p:cNvSpPr txBox="1"/>
          <p:nvPr/>
        </p:nvSpPr>
        <p:spPr>
          <a:xfrm>
            <a:off x="10268237" y="3422839"/>
            <a:ext cx="86568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Tayside</a:t>
            </a:r>
            <a:endParaRPr/>
          </a:p>
        </p:txBody>
      </p:sp>
      <p:cxnSp>
        <p:nvCxnSpPr>
          <p:cNvPr id="1880" name="Google Shape;1880;p28"/>
          <p:cNvCxnSpPr/>
          <p:nvPr/>
        </p:nvCxnSpPr>
        <p:spPr>
          <a:xfrm rot="10800000">
            <a:off x="8925882" y="3677436"/>
            <a:ext cx="1334399" cy="0"/>
          </a:xfrm>
          <a:prstGeom prst="straightConnector1">
            <a:avLst/>
          </a:prstGeom>
          <a:noFill/>
          <a:ln w="9525" cap="flat" cmpd="sng">
            <a:solidFill>
              <a:schemeClr val="accent1"/>
            </a:solidFill>
            <a:prstDash val="solid"/>
            <a:miter lim="800000"/>
            <a:headEnd type="none" w="sm" len="sm"/>
            <a:tailEnd type="triangle" w="med" len="med"/>
          </a:ln>
        </p:spPr>
      </p:cxnSp>
      <p:sp>
        <p:nvSpPr>
          <p:cNvPr id="1881" name="Google Shape;1881;p28"/>
          <p:cNvSpPr txBox="1"/>
          <p:nvPr/>
        </p:nvSpPr>
        <p:spPr>
          <a:xfrm>
            <a:off x="10240968" y="3988384"/>
            <a:ext cx="92957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Fife</a:t>
            </a:r>
            <a:endParaRPr/>
          </a:p>
        </p:txBody>
      </p:sp>
      <p:cxnSp>
        <p:nvCxnSpPr>
          <p:cNvPr id="1882" name="Google Shape;1882;p28"/>
          <p:cNvCxnSpPr>
            <a:stCxn id="1881" idx="1"/>
          </p:cNvCxnSpPr>
          <p:nvPr/>
        </p:nvCxnSpPr>
        <p:spPr>
          <a:xfrm rot="10800000">
            <a:off x="8626368" y="4085184"/>
            <a:ext cx="1614600" cy="41700"/>
          </a:xfrm>
          <a:prstGeom prst="straightConnector1">
            <a:avLst/>
          </a:prstGeom>
          <a:noFill/>
          <a:ln w="9525" cap="flat" cmpd="sng">
            <a:solidFill>
              <a:schemeClr val="accent1"/>
            </a:solidFill>
            <a:prstDash val="solid"/>
            <a:miter lim="800000"/>
            <a:headEnd type="none" w="sm" len="sm"/>
            <a:tailEnd type="triangle" w="med" len="med"/>
          </a:ln>
        </p:spPr>
      </p:cxnSp>
      <p:sp>
        <p:nvSpPr>
          <p:cNvPr id="1883" name="Google Shape;1883;p28"/>
          <p:cNvSpPr txBox="1"/>
          <p:nvPr/>
        </p:nvSpPr>
        <p:spPr>
          <a:xfrm>
            <a:off x="10282516" y="4279701"/>
            <a:ext cx="8775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Forth Valley</a:t>
            </a:r>
            <a:endParaRPr/>
          </a:p>
        </p:txBody>
      </p:sp>
      <p:cxnSp>
        <p:nvCxnSpPr>
          <p:cNvPr id="1884" name="Google Shape;1884;p28"/>
          <p:cNvCxnSpPr/>
          <p:nvPr/>
        </p:nvCxnSpPr>
        <p:spPr>
          <a:xfrm rot="10800000">
            <a:off x="7897008" y="4143700"/>
            <a:ext cx="2359672" cy="358702"/>
          </a:xfrm>
          <a:prstGeom prst="straightConnector1">
            <a:avLst/>
          </a:prstGeom>
          <a:noFill/>
          <a:ln w="9525" cap="flat" cmpd="sng">
            <a:solidFill>
              <a:schemeClr val="accent1"/>
            </a:solidFill>
            <a:prstDash val="solid"/>
            <a:miter lim="800000"/>
            <a:headEnd type="none" w="sm" len="sm"/>
            <a:tailEnd type="triangle" w="med" len="med"/>
          </a:ln>
        </p:spPr>
      </p:cxnSp>
      <p:pic>
        <p:nvPicPr>
          <p:cNvPr id="1885" name="Google Shape;1885;p28" descr="File:Pin red left.png">
            <a:hlinkClick r:id="rId4"/>
          </p:cNvPr>
          <p:cNvPicPr preferRelativeResize="0"/>
          <p:nvPr/>
        </p:nvPicPr>
        <p:blipFill rotWithShape="1">
          <a:blip r:embed="rId5">
            <a:alphaModFix/>
          </a:blip>
          <a:srcRect/>
          <a:stretch/>
        </p:blipFill>
        <p:spPr>
          <a:xfrm rot="1302042">
            <a:off x="7489485" y="3958428"/>
            <a:ext cx="276960" cy="557401"/>
          </a:xfrm>
          <a:prstGeom prst="rect">
            <a:avLst/>
          </a:prstGeom>
          <a:noFill/>
          <a:ln>
            <a:noFill/>
          </a:ln>
        </p:spPr>
      </p:pic>
      <p:sp>
        <p:nvSpPr>
          <p:cNvPr id="1886" name="Google Shape;1886;p28"/>
          <p:cNvSpPr txBox="1"/>
          <p:nvPr/>
        </p:nvSpPr>
        <p:spPr>
          <a:xfrm>
            <a:off x="10165126" y="5160375"/>
            <a:ext cx="94853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Lanarkshire</a:t>
            </a:r>
            <a:r>
              <a:rPr lang="en-GB" sz="1800" b="0" i="0" u="none" strike="noStrike" cap="none">
                <a:solidFill>
                  <a:srgbClr val="3A6DB1"/>
                </a:solidFill>
                <a:latin typeface="Calibri"/>
                <a:ea typeface="Calibri"/>
                <a:cs typeface="Calibri"/>
                <a:sym typeface="Calibri"/>
              </a:rPr>
              <a:t> </a:t>
            </a:r>
            <a:endParaRPr/>
          </a:p>
        </p:txBody>
      </p:sp>
      <p:cxnSp>
        <p:nvCxnSpPr>
          <p:cNvPr id="1887" name="Google Shape;1887;p28"/>
          <p:cNvCxnSpPr/>
          <p:nvPr/>
        </p:nvCxnSpPr>
        <p:spPr>
          <a:xfrm rot="10800000">
            <a:off x="8213052" y="4714331"/>
            <a:ext cx="1952074" cy="697498"/>
          </a:xfrm>
          <a:prstGeom prst="straightConnector1">
            <a:avLst/>
          </a:prstGeom>
          <a:noFill/>
          <a:ln w="9525" cap="flat" cmpd="sng">
            <a:solidFill>
              <a:schemeClr val="accent1"/>
            </a:solidFill>
            <a:prstDash val="solid"/>
            <a:miter lim="800000"/>
            <a:headEnd type="none" w="sm" len="sm"/>
            <a:tailEnd type="triangle" w="med" len="med"/>
          </a:ln>
        </p:spPr>
      </p:cxnSp>
      <p:pic>
        <p:nvPicPr>
          <p:cNvPr id="1888" name="Google Shape;1888;p28" descr="File:Pin red left.png">
            <a:hlinkClick r:id="rId4"/>
          </p:cNvPr>
          <p:cNvPicPr preferRelativeResize="0"/>
          <p:nvPr/>
        </p:nvPicPr>
        <p:blipFill rotWithShape="1">
          <a:blip r:embed="rId5">
            <a:alphaModFix/>
          </a:blip>
          <a:srcRect/>
          <a:stretch/>
        </p:blipFill>
        <p:spPr>
          <a:xfrm rot="1302042">
            <a:off x="7974166" y="4139098"/>
            <a:ext cx="276960" cy="557401"/>
          </a:xfrm>
          <a:prstGeom prst="rect">
            <a:avLst/>
          </a:prstGeom>
          <a:noFill/>
          <a:ln>
            <a:noFill/>
          </a:ln>
        </p:spPr>
      </p:pic>
      <p:sp>
        <p:nvSpPr>
          <p:cNvPr id="1889" name="Google Shape;1889;p28"/>
          <p:cNvSpPr txBox="1"/>
          <p:nvPr/>
        </p:nvSpPr>
        <p:spPr>
          <a:xfrm>
            <a:off x="10697951" y="4746921"/>
            <a:ext cx="7778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Lothian</a:t>
            </a:r>
            <a:endParaRPr/>
          </a:p>
        </p:txBody>
      </p:sp>
      <p:cxnSp>
        <p:nvCxnSpPr>
          <p:cNvPr id="1890" name="Google Shape;1890;p28"/>
          <p:cNvCxnSpPr>
            <a:stCxn id="1889" idx="1"/>
          </p:cNvCxnSpPr>
          <p:nvPr/>
        </p:nvCxnSpPr>
        <p:spPr>
          <a:xfrm rot="10800000">
            <a:off x="8875151" y="4510654"/>
            <a:ext cx="1822800" cy="467100"/>
          </a:xfrm>
          <a:prstGeom prst="straightConnector1">
            <a:avLst/>
          </a:prstGeom>
          <a:noFill/>
          <a:ln w="9525" cap="flat" cmpd="sng">
            <a:solidFill>
              <a:schemeClr val="accent1"/>
            </a:solidFill>
            <a:prstDash val="solid"/>
            <a:miter lim="800000"/>
            <a:headEnd type="none" w="sm" len="sm"/>
            <a:tailEnd type="triangle" w="med" len="med"/>
          </a:ln>
        </p:spPr>
      </p:cxnSp>
      <p:pic>
        <p:nvPicPr>
          <p:cNvPr id="1891" name="Google Shape;1891;p28" descr="File:Pin red left.png">
            <a:hlinkClick r:id="rId4"/>
          </p:cNvPr>
          <p:cNvPicPr preferRelativeResize="0"/>
          <p:nvPr/>
        </p:nvPicPr>
        <p:blipFill rotWithShape="1">
          <a:blip r:embed="rId5">
            <a:alphaModFix/>
          </a:blip>
          <a:srcRect/>
          <a:stretch/>
        </p:blipFill>
        <p:spPr>
          <a:xfrm rot="1302042">
            <a:off x="8653183" y="3988230"/>
            <a:ext cx="276960" cy="557401"/>
          </a:xfrm>
          <a:prstGeom prst="rect">
            <a:avLst/>
          </a:prstGeom>
          <a:noFill/>
          <a:ln>
            <a:noFill/>
          </a:ln>
        </p:spPr>
      </p:pic>
      <p:pic>
        <p:nvPicPr>
          <p:cNvPr id="1892" name="Google Shape;1892;p28" descr="File:Pin red left.png">
            <a:hlinkClick r:id="rId4"/>
          </p:cNvPr>
          <p:cNvPicPr preferRelativeResize="0"/>
          <p:nvPr/>
        </p:nvPicPr>
        <p:blipFill rotWithShape="1">
          <a:blip r:embed="rId5">
            <a:alphaModFix/>
          </a:blip>
          <a:srcRect/>
          <a:stretch/>
        </p:blipFill>
        <p:spPr>
          <a:xfrm rot="1302042">
            <a:off x="8881185" y="4517066"/>
            <a:ext cx="276960" cy="557401"/>
          </a:xfrm>
          <a:prstGeom prst="rect">
            <a:avLst/>
          </a:prstGeom>
          <a:noFill/>
          <a:ln>
            <a:noFill/>
          </a:ln>
        </p:spPr>
      </p:pic>
      <p:sp>
        <p:nvSpPr>
          <p:cNvPr id="1893" name="Google Shape;1893;p28"/>
          <p:cNvSpPr txBox="1"/>
          <p:nvPr/>
        </p:nvSpPr>
        <p:spPr>
          <a:xfrm>
            <a:off x="5242116" y="5282438"/>
            <a:ext cx="97422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6DB1"/>
              </a:buClr>
              <a:buSzPts val="1200"/>
              <a:buFont typeface="Calibri"/>
              <a:buNone/>
            </a:pPr>
            <a:r>
              <a:rPr lang="en-GB" sz="1200" b="1" i="0" u="none" strike="noStrike" cap="none">
                <a:solidFill>
                  <a:srgbClr val="3A6DB1"/>
                </a:solidFill>
                <a:latin typeface="Calibri"/>
                <a:ea typeface="Calibri"/>
                <a:cs typeface="Calibri"/>
                <a:sym typeface="Calibri"/>
              </a:rPr>
              <a:t>NHS Ayrshire &amp; Arran </a:t>
            </a:r>
            <a:endParaRPr/>
          </a:p>
        </p:txBody>
      </p:sp>
      <p:cxnSp>
        <p:nvCxnSpPr>
          <p:cNvPr id="1894" name="Google Shape;1894;p28"/>
          <p:cNvCxnSpPr/>
          <p:nvPr/>
        </p:nvCxnSpPr>
        <p:spPr>
          <a:xfrm rot="10800000" flipH="1">
            <a:off x="6216343" y="4935596"/>
            <a:ext cx="1396587" cy="715874"/>
          </a:xfrm>
          <a:prstGeom prst="straightConnector1">
            <a:avLst/>
          </a:prstGeom>
          <a:noFill/>
          <a:ln w="9525" cap="flat" cmpd="sng">
            <a:solidFill>
              <a:schemeClr val="accent1"/>
            </a:solidFill>
            <a:prstDash val="solid"/>
            <a:miter lim="800000"/>
            <a:headEnd type="none" w="sm" len="sm"/>
            <a:tailEnd type="triangle" w="med" len="med"/>
          </a:ln>
        </p:spPr>
      </p:cxnSp>
      <p:pic>
        <p:nvPicPr>
          <p:cNvPr id="1895" name="Google Shape;1895;p28" descr="File:Pin red left.png">
            <a:hlinkClick r:id="rId4"/>
          </p:cNvPr>
          <p:cNvPicPr preferRelativeResize="0"/>
          <p:nvPr/>
        </p:nvPicPr>
        <p:blipFill rotWithShape="1">
          <a:blip r:embed="rId5">
            <a:alphaModFix/>
          </a:blip>
          <a:srcRect/>
          <a:stretch/>
        </p:blipFill>
        <p:spPr>
          <a:xfrm rot="1302042">
            <a:off x="7465485" y="4412387"/>
            <a:ext cx="276960" cy="557401"/>
          </a:xfrm>
          <a:prstGeom prst="rect">
            <a:avLst/>
          </a:prstGeom>
          <a:noFill/>
          <a:ln>
            <a:noFill/>
          </a:ln>
        </p:spPr>
      </p:pic>
      <p:sp>
        <p:nvSpPr>
          <p:cNvPr id="1896" name="Google Shape;1896;p28"/>
          <p:cNvSpPr/>
          <p:nvPr/>
        </p:nvSpPr>
        <p:spPr>
          <a:xfrm>
            <a:off x="4135314" y="216188"/>
            <a:ext cx="1948754" cy="1014908"/>
          </a:xfrm>
          <a:prstGeom prst="roundRect">
            <a:avLst>
              <a:gd name="adj" fmla="val 16667"/>
            </a:avLst>
          </a:prstGeom>
          <a:solidFill>
            <a:srgbClr val="D5DBE5"/>
          </a:solid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97" name="Google Shape;1897;p28"/>
          <p:cNvSpPr txBox="1"/>
          <p:nvPr/>
        </p:nvSpPr>
        <p:spPr>
          <a:xfrm>
            <a:off x="4420459" y="591104"/>
            <a:ext cx="16987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Calibri"/>
              <a:buNone/>
            </a:pPr>
            <a:r>
              <a:rPr lang="en-GB" sz="1050" b="0" i="0" u="none" strike="noStrike" cap="none">
                <a:solidFill>
                  <a:srgbClr val="000000"/>
                </a:solidFill>
                <a:latin typeface="Calibri"/>
                <a:ea typeface="Calibri"/>
                <a:cs typeface="Calibri"/>
                <a:sym typeface="Calibri"/>
              </a:rPr>
              <a:t>Live</a:t>
            </a:r>
            <a:endParaRPr/>
          </a:p>
        </p:txBody>
      </p:sp>
      <p:sp>
        <p:nvSpPr>
          <p:cNvPr id="1898" name="Google Shape;1898;p28"/>
          <p:cNvSpPr txBox="1"/>
          <p:nvPr/>
        </p:nvSpPr>
        <p:spPr>
          <a:xfrm>
            <a:off x="4126450" y="316733"/>
            <a:ext cx="200107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546A"/>
              </a:buClr>
              <a:buSzPts val="1000"/>
              <a:buFont typeface="Calibri"/>
              <a:buNone/>
            </a:pPr>
            <a:r>
              <a:rPr lang="en-GB" sz="1000" b="1" i="0" u="none" strike="noStrike" cap="none">
                <a:solidFill>
                  <a:srgbClr val="44546A"/>
                </a:solidFill>
                <a:latin typeface="Calibri"/>
                <a:ea typeface="Calibri"/>
                <a:cs typeface="Calibri"/>
                <a:sym typeface="Calibri"/>
              </a:rPr>
              <a:t>Key:</a:t>
            </a:r>
            <a:endParaRPr/>
          </a:p>
        </p:txBody>
      </p:sp>
      <p:pic>
        <p:nvPicPr>
          <p:cNvPr id="1899" name="Google Shape;1899;p28" descr="File:Pin red left.png">
            <a:hlinkClick r:id="rId4"/>
          </p:cNvPr>
          <p:cNvPicPr preferRelativeResize="0"/>
          <p:nvPr/>
        </p:nvPicPr>
        <p:blipFill rotWithShape="1">
          <a:blip r:embed="rId5">
            <a:alphaModFix/>
          </a:blip>
          <a:srcRect/>
          <a:stretch/>
        </p:blipFill>
        <p:spPr>
          <a:xfrm rot="1302042">
            <a:off x="4307536" y="619083"/>
            <a:ext cx="123961" cy="249480"/>
          </a:xfrm>
          <a:prstGeom prst="rect">
            <a:avLst/>
          </a:prstGeom>
          <a:noFill/>
          <a:ln>
            <a:noFill/>
          </a:ln>
        </p:spPr>
      </p:pic>
      <p:pic>
        <p:nvPicPr>
          <p:cNvPr id="1900" name="Google Shape;1900;p28" descr="File:Pin red left.png">
            <a:hlinkClick r:id="rId4"/>
          </p:cNvPr>
          <p:cNvPicPr preferRelativeResize="0"/>
          <p:nvPr/>
        </p:nvPicPr>
        <p:blipFill rotWithShape="1">
          <a:blip r:embed="rId6">
            <a:alphaModFix/>
          </a:blip>
          <a:srcRect/>
          <a:stretch/>
        </p:blipFill>
        <p:spPr>
          <a:xfrm rot="1302042">
            <a:off x="4280955" y="892320"/>
            <a:ext cx="124495" cy="250554"/>
          </a:xfrm>
          <a:prstGeom prst="rect">
            <a:avLst/>
          </a:prstGeom>
          <a:noFill/>
          <a:ln>
            <a:noFill/>
          </a:ln>
        </p:spPr>
      </p:pic>
      <p:pic>
        <p:nvPicPr>
          <p:cNvPr id="1901" name="Google Shape;1901;p28" descr="File:Pin red left.png">
            <a:hlinkClick r:id="rId4"/>
          </p:cNvPr>
          <p:cNvPicPr preferRelativeResize="0"/>
          <p:nvPr/>
        </p:nvPicPr>
        <p:blipFill rotWithShape="1">
          <a:blip r:embed="rId5">
            <a:alphaModFix/>
          </a:blip>
          <a:srcRect/>
          <a:stretch/>
        </p:blipFill>
        <p:spPr>
          <a:xfrm rot="1302042">
            <a:off x="8732482" y="3144138"/>
            <a:ext cx="276960" cy="557401"/>
          </a:xfrm>
          <a:prstGeom prst="rect">
            <a:avLst/>
          </a:prstGeom>
          <a:noFill/>
          <a:ln>
            <a:noFill/>
          </a:ln>
        </p:spPr>
      </p:pic>
      <p:pic>
        <p:nvPicPr>
          <p:cNvPr id="1902" name="Google Shape;1902;p28" descr="File:Pin red left.png">
            <a:hlinkClick r:id="rId4"/>
          </p:cNvPr>
          <p:cNvPicPr preferRelativeResize="0"/>
          <p:nvPr/>
        </p:nvPicPr>
        <p:blipFill rotWithShape="1">
          <a:blip r:embed="rId5">
            <a:alphaModFix/>
          </a:blip>
          <a:srcRect/>
          <a:stretch/>
        </p:blipFill>
        <p:spPr>
          <a:xfrm rot="1302042">
            <a:off x="7956578" y="4881859"/>
            <a:ext cx="276960" cy="557401"/>
          </a:xfrm>
          <a:prstGeom prst="rect">
            <a:avLst/>
          </a:prstGeom>
          <a:noFill/>
          <a:ln>
            <a:noFill/>
          </a:ln>
        </p:spPr>
      </p:pic>
      <p:pic>
        <p:nvPicPr>
          <p:cNvPr id="1903" name="Google Shape;1903;p28"/>
          <p:cNvPicPr preferRelativeResize="0"/>
          <p:nvPr/>
        </p:nvPicPr>
        <p:blipFill rotWithShape="1">
          <a:blip r:embed="rId7">
            <a:alphaModFix/>
          </a:blip>
          <a:srcRect/>
          <a:stretch/>
        </p:blipFill>
        <p:spPr>
          <a:xfrm>
            <a:off x="7515067" y="3353874"/>
            <a:ext cx="469433" cy="621846"/>
          </a:xfrm>
          <a:prstGeom prst="rect">
            <a:avLst/>
          </a:prstGeom>
          <a:noFill/>
          <a:ln>
            <a:noFill/>
          </a:ln>
        </p:spPr>
      </p:pic>
      <p:pic>
        <p:nvPicPr>
          <p:cNvPr id="1904" name="Google Shape;1904;p28" descr="File:Pin red left.png">
            <a:hlinkClick r:id="rId4"/>
          </p:cNvPr>
          <p:cNvPicPr preferRelativeResize="0"/>
          <p:nvPr/>
        </p:nvPicPr>
        <p:blipFill rotWithShape="1">
          <a:blip r:embed="rId5">
            <a:alphaModFix/>
          </a:blip>
          <a:srcRect/>
          <a:stretch/>
        </p:blipFill>
        <p:spPr>
          <a:xfrm rot="1302042">
            <a:off x="6084412" y="1232074"/>
            <a:ext cx="276960" cy="557401"/>
          </a:xfrm>
          <a:prstGeom prst="rect">
            <a:avLst/>
          </a:prstGeom>
          <a:noFill/>
          <a:ln>
            <a:noFill/>
          </a:ln>
        </p:spPr>
      </p:pic>
      <p:pic>
        <p:nvPicPr>
          <p:cNvPr id="1905" name="Google Shape;1905;p28"/>
          <p:cNvPicPr preferRelativeResize="0"/>
          <p:nvPr/>
        </p:nvPicPr>
        <p:blipFill rotWithShape="1">
          <a:blip r:embed="rId7">
            <a:alphaModFix/>
          </a:blip>
          <a:srcRect/>
          <a:stretch/>
        </p:blipFill>
        <p:spPr>
          <a:xfrm>
            <a:off x="10178044" y="1231096"/>
            <a:ext cx="469433" cy="621846"/>
          </a:xfrm>
          <a:prstGeom prst="rect">
            <a:avLst/>
          </a:prstGeom>
          <a:noFill/>
          <a:ln>
            <a:noFill/>
          </a:ln>
        </p:spPr>
      </p:pic>
      <p:pic>
        <p:nvPicPr>
          <p:cNvPr id="1906" name="Google Shape;1906;p28"/>
          <p:cNvPicPr preferRelativeResize="0"/>
          <p:nvPr/>
        </p:nvPicPr>
        <p:blipFill rotWithShape="1">
          <a:blip r:embed="rId7">
            <a:alphaModFix/>
          </a:blip>
          <a:srcRect/>
          <a:stretch/>
        </p:blipFill>
        <p:spPr>
          <a:xfrm>
            <a:off x="8857310" y="2243677"/>
            <a:ext cx="469433" cy="621846"/>
          </a:xfrm>
          <a:prstGeom prst="rect">
            <a:avLst/>
          </a:prstGeom>
          <a:noFill/>
          <a:ln>
            <a:noFill/>
          </a:ln>
        </p:spPr>
      </p:pic>
      <p:pic>
        <p:nvPicPr>
          <p:cNvPr id="1907" name="Google Shape;1907;p28" descr="File:Pin red left.png">
            <a:hlinkClick r:id="rId4"/>
          </p:cNvPr>
          <p:cNvPicPr preferRelativeResize="0"/>
          <p:nvPr/>
        </p:nvPicPr>
        <p:blipFill rotWithShape="1">
          <a:blip r:embed="rId6">
            <a:alphaModFix/>
          </a:blip>
          <a:srcRect/>
          <a:stretch/>
        </p:blipFill>
        <p:spPr>
          <a:xfrm rot="1302042">
            <a:off x="8485552" y="3572640"/>
            <a:ext cx="276229" cy="555927"/>
          </a:xfrm>
          <a:prstGeom prst="rect">
            <a:avLst/>
          </a:prstGeom>
          <a:noFill/>
          <a:ln>
            <a:noFill/>
          </a:ln>
        </p:spPr>
      </p:pic>
      <p:sp>
        <p:nvSpPr>
          <p:cNvPr id="1908" name="Google Shape;1908;p28"/>
          <p:cNvSpPr txBox="1"/>
          <p:nvPr/>
        </p:nvSpPr>
        <p:spPr>
          <a:xfrm>
            <a:off x="4380224" y="900131"/>
            <a:ext cx="143273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Calibri"/>
              <a:buNone/>
            </a:pPr>
            <a:r>
              <a:rPr lang="en-GB" sz="1050" b="0" i="0" u="none" strike="noStrike" cap="none">
                <a:solidFill>
                  <a:srgbClr val="000000"/>
                </a:solidFill>
                <a:latin typeface="Calibri"/>
                <a:ea typeface="Calibri"/>
                <a:cs typeface="Calibri"/>
                <a:sym typeface="Calibri"/>
              </a:rPr>
              <a:t>Engagement </a:t>
            </a:r>
            <a:endParaRPr/>
          </a:p>
        </p:txBody>
      </p:sp>
      <p:sp>
        <p:nvSpPr>
          <p:cNvPr id="1909" name="Google Shape;1909;p28"/>
          <p:cNvSpPr txBox="1">
            <a:spLocks noGrp="1"/>
          </p:cNvSpPr>
          <p:nvPr>
            <p:ph type="title"/>
          </p:nvPr>
        </p:nvSpPr>
        <p:spPr>
          <a:xfrm>
            <a:off x="524916" y="568314"/>
            <a:ext cx="284428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3200"/>
              <a:buFont typeface="Arial"/>
              <a:buNone/>
            </a:pPr>
            <a:r>
              <a:rPr lang="en-GB" sz="3200" b="1">
                <a:solidFill>
                  <a:srgbClr val="1F3864"/>
                </a:solidFill>
                <a:latin typeface="Arial"/>
                <a:ea typeface="Arial"/>
                <a:cs typeface="Arial"/>
                <a:sym typeface="Arial"/>
              </a:rPr>
              <a:t>A National Solution </a:t>
            </a:r>
            <a:endParaRPr/>
          </a:p>
        </p:txBody>
      </p:sp>
      <p:pic>
        <p:nvPicPr>
          <p:cNvPr id="1910" name="Google Shape;1910;p28" descr="File:Pin red left.png">
            <a:hlinkClick r:id="rId4"/>
          </p:cNvPr>
          <p:cNvPicPr preferRelativeResize="0"/>
          <p:nvPr/>
        </p:nvPicPr>
        <p:blipFill rotWithShape="1">
          <a:blip r:embed="rId6">
            <a:alphaModFix/>
          </a:blip>
          <a:srcRect/>
          <a:stretch/>
        </p:blipFill>
        <p:spPr>
          <a:xfrm rot="1302042">
            <a:off x="9288782" y="1108780"/>
            <a:ext cx="276229" cy="555927"/>
          </a:xfrm>
          <a:prstGeom prst="rect">
            <a:avLst/>
          </a:prstGeom>
          <a:noFill/>
          <a:ln>
            <a:noFill/>
          </a:ln>
        </p:spPr>
      </p:pic>
      <p:pic>
        <p:nvPicPr>
          <p:cNvPr id="1911" name="Google Shape;1911;p28"/>
          <p:cNvPicPr preferRelativeResize="0"/>
          <p:nvPr/>
        </p:nvPicPr>
        <p:blipFill rotWithShape="1">
          <a:blip r:embed="rId8">
            <a:alphaModFix/>
          </a:blip>
          <a:srcRect/>
          <a:stretch/>
        </p:blipFill>
        <p:spPr>
          <a:xfrm>
            <a:off x="9753541" y="5854743"/>
            <a:ext cx="2356768" cy="9347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66"/>
                                        </p:tgtEl>
                                        <p:attrNameLst>
                                          <p:attrName>style.visibility</p:attrName>
                                        </p:attrNameLst>
                                      </p:cBhvr>
                                      <p:to>
                                        <p:strVal val="visible"/>
                                      </p:to>
                                    </p:set>
                                    <p:anim calcmode="lin" valueType="num">
                                      <p:cBhvr additive="base">
                                        <p:cTn id="7" dur="500"/>
                                        <p:tgtEl>
                                          <p:spTgt spid="186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899"/>
                                        </p:tgtEl>
                                        <p:attrNameLst>
                                          <p:attrName>style.visibility</p:attrName>
                                        </p:attrNameLst>
                                      </p:cBhvr>
                                      <p:to>
                                        <p:strVal val="visible"/>
                                      </p:to>
                                    </p:set>
                                    <p:anim calcmode="lin" valueType="num">
                                      <p:cBhvr additive="base">
                                        <p:cTn id="10" dur="500"/>
                                        <p:tgtEl>
                                          <p:spTgt spid="1899"/>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900"/>
                                        </p:tgtEl>
                                        <p:attrNameLst>
                                          <p:attrName>style.visibility</p:attrName>
                                        </p:attrNameLst>
                                      </p:cBhvr>
                                      <p:to>
                                        <p:strVal val="visible"/>
                                      </p:to>
                                    </p:set>
                                    <p:anim calcmode="lin" valueType="num">
                                      <p:cBhvr additive="base">
                                        <p:cTn id="13" dur="500"/>
                                        <p:tgtEl>
                                          <p:spTgt spid="1900"/>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885"/>
                                        </p:tgtEl>
                                        <p:attrNameLst>
                                          <p:attrName>style.visibility</p:attrName>
                                        </p:attrNameLst>
                                      </p:cBhvr>
                                      <p:to>
                                        <p:strVal val="visible"/>
                                      </p:to>
                                    </p:set>
                                    <p:anim calcmode="lin" valueType="num">
                                      <p:cBhvr additive="base">
                                        <p:cTn id="16" dur="500"/>
                                        <p:tgtEl>
                                          <p:spTgt spid="188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888"/>
                                        </p:tgtEl>
                                        <p:attrNameLst>
                                          <p:attrName>style.visibility</p:attrName>
                                        </p:attrNameLst>
                                      </p:cBhvr>
                                      <p:to>
                                        <p:strVal val="visible"/>
                                      </p:to>
                                    </p:set>
                                    <p:anim calcmode="lin" valueType="num">
                                      <p:cBhvr additive="base">
                                        <p:cTn id="19" dur="500"/>
                                        <p:tgtEl>
                                          <p:spTgt spid="1888"/>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891"/>
                                        </p:tgtEl>
                                        <p:attrNameLst>
                                          <p:attrName>style.visibility</p:attrName>
                                        </p:attrNameLst>
                                      </p:cBhvr>
                                      <p:to>
                                        <p:strVal val="visible"/>
                                      </p:to>
                                    </p:set>
                                    <p:anim calcmode="lin" valueType="num">
                                      <p:cBhvr additive="base">
                                        <p:cTn id="22" dur="500"/>
                                        <p:tgtEl>
                                          <p:spTgt spid="1891"/>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892"/>
                                        </p:tgtEl>
                                        <p:attrNameLst>
                                          <p:attrName>style.visibility</p:attrName>
                                        </p:attrNameLst>
                                      </p:cBhvr>
                                      <p:to>
                                        <p:strVal val="visible"/>
                                      </p:to>
                                    </p:set>
                                    <p:anim calcmode="lin" valueType="num">
                                      <p:cBhvr additive="base">
                                        <p:cTn id="25" dur="500"/>
                                        <p:tgtEl>
                                          <p:spTgt spid="1892"/>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895"/>
                                        </p:tgtEl>
                                        <p:attrNameLst>
                                          <p:attrName>style.visibility</p:attrName>
                                        </p:attrNameLst>
                                      </p:cBhvr>
                                      <p:to>
                                        <p:strVal val="visible"/>
                                      </p:to>
                                    </p:set>
                                    <p:anim calcmode="lin" valueType="num">
                                      <p:cBhvr additive="base">
                                        <p:cTn id="28" dur="500"/>
                                        <p:tgtEl>
                                          <p:spTgt spid="1895"/>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901"/>
                                        </p:tgtEl>
                                        <p:attrNameLst>
                                          <p:attrName>style.visibility</p:attrName>
                                        </p:attrNameLst>
                                      </p:cBhvr>
                                      <p:to>
                                        <p:strVal val="visible"/>
                                      </p:to>
                                    </p:set>
                                    <p:anim calcmode="lin" valueType="num">
                                      <p:cBhvr additive="base">
                                        <p:cTn id="31" dur="500"/>
                                        <p:tgtEl>
                                          <p:spTgt spid="1901"/>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1902"/>
                                        </p:tgtEl>
                                        <p:attrNameLst>
                                          <p:attrName>style.visibility</p:attrName>
                                        </p:attrNameLst>
                                      </p:cBhvr>
                                      <p:to>
                                        <p:strVal val="visible"/>
                                      </p:to>
                                    </p:set>
                                    <p:anim calcmode="lin" valueType="num">
                                      <p:cBhvr additive="base">
                                        <p:cTn id="34" dur="500"/>
                                        <p:tgtEl>
                                          <p:spTgt spid="1902"/>
                                        </p:tgtEl>
                                        <p:attrNameLst>
                                          <p:attrName>ppt_y</p:attrName>
                                        </p:attrNameLst>
                                      </p:cBhvr>
                                      <p:tavLst>
                                        <p:tav tm="0">
                                          <p:val>
                                            <p:strVal val="#ppt_y-1"/>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904"/>
                                        </p:tgtEl>
                                        <p:attrNameLst>
                                          <p:attrName>style.visibility</p:attrName>
                                        </p:attrNameLst>
                                      </p:cBhvr>
                                      <p:to>
                                        <p:strVal val="visible"/>
                                      </p:to>
                                    </p:set>
                                    <p:anim calcmode="lin" valueType="num">
                                      <p:cBhvr additive="base">
                                        <p:cTn id="37" dur="500"/>
                                        <p:tgtEl>
                                          <p:spTgt spid="1904"/>
                                        </p:tgtEl>
                                        <p:attrNameLst>
                                          <p:attrName>ppt_y</p:attrName>
                                        </p:attrNameLst>
                                      </p:cBhvr>
                                      <p:tavLst>
                                        <p:tav tm="0">
                                          <p:val>
                                            <p:strVal val="#ppt_y-1"/>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907"/>
                                        </p:tgtEl>
                                        <p:attrNameLst>
                                          <p:attrName>style.visibility</p:attrName>
                                        </p:attrNameLst>
                                      </p:cBhvr>
                                      <p:to>
                                        <p:strVal val="visible"/>
                                      </p:to>
                                    </p:set>
                                    <p:anim calcmode="lin" valueType="num">
                                      <p:cBhvr additive="base">
                                        <p:cTn id="40" dur="500"/>
                                        <p:tgtEl>
                                          <p:spTgt spid="1907"/>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910"/>
                                        </p:tgtEl>
                                        <p:attrNameLst>
                                          <p:attrName>style.visibility</p:attrName>
                                        </p:attrNameLst>
                                      </p:cBhvr>
                                      <p:to>
                                        <p:strVal val="visible"/>
                                      </p:to>
                                    </p:set>
                                    <p:anim calcmode="lin" valueType="num">
                                      <p:cBhvr additive="base">
                                        <p:cTn id="43" dur="500"/>
                                        <p:tgtEl>
                                          <p:spTgt spid="19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29"/>
          <p:cNvSpPr txBox="1">
            <a:spLocks noGrp="1"/>
          </p:cNvSpPr>
          <p:nvPr>
            <p:ph type="title"/>
          </p:nvPr>
        </p:nvSpPr>
        <p:spPr>
          <a:xfrm>
            <a:off x="442274" y="2775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Arial"/>
              <a:buNone/>
            </a:pPr>
            <a:r>
              <a:rPr lang="en-GB" sz="3200" b="1">
                <a:solidFill>
                  <a:srgbClr val="1F3864"/>
                </a:solidFill>
                <a:latin typeface="Arial"/>
                <a:ea typeface="Arial"/>
                <a:cs typeface="Arial"/>
                <a:sym typeface="Arial"/>
              </a:rPr>
              <a:t>What is Connect Me?</a:t>
            </a:r>
            <a:endParaRPr/>
          </a:p>
        </p:txBody>
      </p:sp>
      <p:pic>
        <p:nvPicPr>
          <p:cNvPr id="1918" name="Google Shape;1918;p29"/>
          <p:cNvPicPr preferRelativeResize="0"/>
          <p:nvPr/>
        </p:nvPicPr>
        <p:blipFill rotWithShape="1">
          <a:blip r:embed="rId3">
            <a:alphaModFix/>
          </a:blip>
          <a:srcRect/>
          <a:stretch/>
        </p:blipFill>
        <p:spPr>
          <a:xfrm>
            <a:off x="851471" y="1508409"/>
            <a:ext cx="3109229" cy="2311892"/>
          </a:xfrm>
          <a:prstGeom prst="rect">
            <a:avLst/>
          </a:prstGeom>
          <a:noFill/>
          <a:ln>
            <a:noFill/>
          </a:ln>
        </p:spPr>
      </p:pic>
      <p:pic>
        <p:nvPicPr>
          <p:cNvPr id="1919" name="Google Shape;1919;p29"/>
          <p:cNvPicPr preferRelativeResize="0"/>
          <p:nvPr/>
        </p:nvPicPr>
        <p:blipFill rotWithShape="1">
          <a:blip r:embed="rId4">
            <a:alphaModFix/>
          </a:blip>
          <a:srcRect/>
          <a:stretch/>
        </p:blipFill>
        <p:spPr>
          <a:xfrm>
            <a:off x="7786820" y="1603161"/>
            <a:ext cx="3421974" cy="2348881"/>
          </a:xfrm>
          <a:prstGeom prst="rect">
            <a:avLst/>
          </a:prstGeom>
          <a:noFill/>
          <a:ln>
            <a:noFill/>
          </a:ln>
        </p:spPr>
      </p:pic>
      <p:pic>
        <p:nvPicPr>
          <p:cNvPr id="1920" name="Google Shape;1920;p29"/>
          <p:cNvPicPr preferRelativeResize="0"/>
          <p:nvPr/>
        </p:nvPicPr>
        <p:blipFill rotWithShape="1">
          <a:blip r:embed="rId5">
            <a:alphaModFix/>
          </a:blip>
          <a:srcRect/>
          <a:stretch/>
        </p:blipFill>
        <p:spPr>
          <a:xfrm rot="-319140">
            <a:off x="739733" y="4092915"/>
            <a:ext cx="3133616" cy="2030144"/>
          </a:xfrm>
          <a:prstGeom prst="rect">
            <a:avLst/>
          </a:prstGeom>
          <a:noFill/>
          <a:ln>
            <a:noFill/>
          </a:ln>
        </p:spPr>
      </p:pic>
      <p:pic>
        <p:nvPicPr>
          <p:cNvPr id="1921" name="Google Shape;1921;p29"/>
          <p:cNvPicPr preferRelativeResize="0"/>
          <p:nvPr/>
        </p:nvPicPr>
        <p:blipFill rotWithShape="1">
          <a:blip r:embed="rId6">
            <a:alphaModFix/>
          </a:blip>
          <a:srcRect/>
          <a:stretch/>
        </p:blipFill>
        <p:spPr>
          <a:xfrm>
            <a:off x="7639919" y="3971252"/>
            <a:ext cx="3317955" cy="2348881"/>
          </a:xfrm>
          <a:prstGeom prst="rect">
            <a:avLst/>
          </a:prstGeom>
          <a:noFill/>
          <a:ln>
            <a:noFill/>
          </a:ln>
        </p:spPr>
      </p:pic>
      <p:pic>
        <p:nvPicPr>
          <p:cNvPr id="1922" name="Google Shape;1922;p29" descr="Graphical user interface, icon  Description automatically generated"/>
          <p:cNvPicPr preferRelativeResize="0"/>
          <p:nvPr/>
        </p:nvPicPr>
        <p:blipFill rotWithShape="1">
          <a:blip r:embed="rId7">
            <a:alphaModFix/>
          </a:blip>
          <a:srcRect/>
          <a:stretch/>
        </p:blipFill>
        <p:spPr>
          <a:xfrm>
            <a:off x="10038623" y="409510"/>
            <a:ext cx="1652251" cy="1534814"/>
          </a:xfrm>
          <a:prstGeom prst="rect">
            <a:avLst/>
          </a:prstGeom>
          <a:noFill/>
          <a:ln>
            <a:noFill/>
          </a:ln>
        </p:spPr>
      </p:pic>
      <p:pic>
        <p:nvPicPr>
          <p:cNvPr id="1923" name="Google Shape;1923;p29"/>
          <p:cNvPicPr preferRelativeResize="0"/>
          <p:nvPr/>
        </p:nvPicPr>
        <p:blipFill rotWithShape="1">
          <a:blip r:embed="rId8">
            <a:alphaModFix/>
          </a:blip>
          <a:srcRect/>
          <a:stretch/>
        </p:blipFill>
        <p:spPr>
          <a:xfrm>
            <a:off x="4198848" y="6086583"/>
            <a:ext cx="3182388" cy="493819"/>
          </a:xfrm>
          <a:prstGeom prst="rect">
            <a:avLst/>
          </a:prstGeom>
          <a:noFill/>
          <a:ln>
            <a:noFill/>
          </a:ln>
        </p:spPr>
      </p:pic>
      <p:pic>
        <p:nvPicPr>
          <p:cNvPr id="1924" name="Google Shape;1924;p29"/>
          <p:cNvPicPr preferRelativeResize="0"/>
          <p:nvPr/>
        </p:nvPicPr>
        <p:blipFill rotWithShape="1">
          <a:blip r:embed="rId9">
            <a:alphaModFix/>
          </a:blip>
          <a:srcRect/>
          <a:stretch/>
        </p:blipFill>
        <p:spPr>
          <a:xfrm>
            <a:off x="9459070" y="5657656"/>
            <a:ext cx="2618630" cy="1038613"/>
          </a:xfrm>
          <a:prstGeom prst="rect">
            <a:avLst/>
          </a:prstGeom>
          <a:noFill/>
          <a:ln>
            <a:noFill/>
          </a:ln>
        </p:spPr>
      </p:pic>
      <p:pic>
        <p:nvPicPr>
          <p:cNvPr id="1925" name="Google Shape;1925;p29"/>
          <p:cNvPicPr preferRelativeResize="0"/>
          <p:nvPr/>
        </p:nvPicPr>
        <p:blipFill rotWithShape="1">
          <a:blip r:embed="rId10">
            <a:alphaModFix/>
          </a:blip>
          <a:srcRect/>
          <a:stretch/>
        </p:blipFill>
        <p:spPr>
          <a:xfrm>
            <a:off x="4386244" y="1431215"/>
            <a:ext cx="2994992" cy="42983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1" name="Google Shape;1931;p30"/>
          <p:cNvPicPr preferRelativeResize="0"/>
          <p:nvPr/>
        </p:nvPicPr>
        <p:blipFill rotWithShape="1">
          <a:blip r:embed="rId3">
            <a:alphaModFix/>
          </a:blip>
          <a:srcRect/>
          <a:stretch/>
        </p:blipFill>
        <p:spPr>
          <a:xfrm>
            <a:off x="9459070" y="5657656"/>
            <a:ext cx="2618630" cy="1038613"/>
          </a:xfrm>
          <a:prstGeom prst="rect">
            <a:avLst/>
          </a:prstGeom>
          <a:noFill/>
          <a:ln>
            <a:noFill/>
          </a:ln>
        </p:spPr>
      </p:pic>
      <p:pic>
        <p:nvPicPr>
          <p:cNvPr id="1932" name="Google Shape;1932;p30" descr="A light bulb on a blackboard&#10;&#10;Description automatically generated"/>
          <p:cNvPicPr preferRelativeResize="0"/>
          <p:nvPr/>
        </p:nvPicPr>
        <p:blipFill rotWithShape="1">
          <a:blip r:embed="rId4">
            <a:alphaModFix/>
          </a:blip>
          <a:srcRect/>
          <a:stretch/>
        </p:blipFill>
        <p:spPr>
          <a:xfrm>
            <a:off x="0" y="-83127"/>
            <a:ext cx="12192000" cy="6858000"/>
          </a:xfrm>
          <a:prstGeom prst="rect">
            <a:avLst/>
          </a:prstGeom>
          <a:noFill/>
          <a:ln>
            <a:noFill/>
          </a:ln>
        </p:spPr>
      </p:pic>
      <p:pic>
        <p:nvPicPr>
          <p:cNvPr id="1933" name="Google Shape;1933;p30" descr="Graphical user interface, icon  Description automatically generated"/>
          <p:cNvPicPr preferRelativeResize="0"/>
          <p:nvPr/>
        </p:nvPicPr>
        <p:blipFill rotWithShape="1">
          <a:blip r:embed="rId5">
            <a:alphaModFix/>
          </a:blip>
          <a:srcRect/>
          <a:stretch/>
        </p:blipFill>
        <p:spPr>
          <a:xfrm>
            <a:off x="5704554" y="113048"/>
            <a:ext cx="1575426" cy="1384222"/>
          </a:xfrm>
          <a:prstGeom prst="rect">
            <a:avLst/>
          </a:prstGeom>
          <a:noFill/>
          <a:ln>
            <a:noFill/>
          </a:ln>
        </p:spPr>
      </p:pic>
      <p:sp>
        <p:nvSpPr>
          <p:cNvPr id="1934" name="Google Shape;1934;p30"/>
          <p:cNvSpPr txBox="1"/>
          <p:nvPr/>
        </p:nvSpPr>
        <p:spPr>
          <a:xfrm>
            <a:off x="1024297" y="617744"/>
            <a:ext cx="137794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Waiting list</a:t>
            </a:r>
            <a:endParaRPr/>
          </a:p>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 triage </a:t>
            </a:r>
            <a:endParaRPr/>
          </a:p>
        </p:txBody>
      </p:sp>
      <p:sp>
        <p:nvSpPr>
          <p:cNvPr id="1935" name="Google Shape;1935;p30"/>
          <p:cNvSpPr txBox="1"/>
          <p:nvPr/>
        </p:nvSpPr>
        <p:spPr>
          <a:xfrm>
            <a:off x="1181367" y="3429000"/>
            <a:ext cx="96282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PROMs</a:t>
            </a:r>
            <a:endParaRPr sz="2000" b="1" i="0" u="none" strike="noStrike" cap="none">
              <a:solidFill>
                <a:srgbClr val="FFFFFF"/>
              </a:solidFill>
              <a:latin typeface="Calibri"/>
              <a:ea typeface="Calibri"/>
              <a:cs typeface="Calibri"/>
              <a:sym typeface="Calibri"/>
            </a:endParaRPr>
          </a:p>
        </p:txBody>
      </p:sp>
      <p:sp>
        <p:nvSpPr>
          <p:cNvPr id="1936" name="Google Shape;1936;p30"/>
          <p:cNvSpPr txBox="1"/>
          <p:nvPr/>
        </p:nvSpPr>
        <p:spPr>
          <a:xfrm>
            <a:off x="1710381" y="5404991"/>
            <a:ext cx="138371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Long term </a:t>
            </a:r>
            <a:endParaRPr/>
          </a:p>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Conditions </a:t>
            </a:r>
            <a:endParaRPr/>
          </a:p>
        </p:txBody>
      </p:sp>
      <p:sp>
        <p:nvSpPr>
          <p:cNvPr id="1937" name="Google Shape;1937;p30"/>
          <p:cNvSpPr txBox="1"/>
          <p:nvPr/>
        </p:nvSpPr>
        <p:spPr>
          <a:xfrm>
            <a:off x="9366384" y="729734"/>
            <a:ext cx="199227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Core Monitoring </a:t>
            </a:r>
            <a:endParaRPr/>
          </a:p>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Inc BP</a:t>
            </a:r>
            <a:endParaRPr/>
          </a:p>
        </p:txBody>
      </p:sp>
      <p:sp>
        <p:nvSpPr>
          <p:cNvPr id="1938" name="Google Shape;1938;p30"/>
          <p:cNvSpPr txBox="1"/>
          <p:nvPr/>
        </p:nvSpPr>
        <p:spPr>
          <a:xfrm>
            <a:off x="9954324" y="3110307"/>
            <a:ext cx="12326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Women’s </a:t>
            </a:r>
            <a:endParaRPr/>
          </a:p>
          <a:p>
            <a:pPr marL="0" marR="0" lvl="0" indent="0" algn="ctr"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Health</a:t>
            </a:r>
            <a:endParaRPr/>
          </a:p>
        </p:txBody>
      </p:sp>
      <p:sp>
        <p:nvSpPr>
          <p:cNvPr id="1939" name="Google Shape;1939;p30"/>
          <p:cNvSpPr txBox="1"/>
          <p:nvPr/>
        </p:nvSpPr>
        <p:spPr>
          <a:xfrm>
            <a:off x="9312597" y="5574268"/>
            <a:ext cx="16324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GB" sz="2000" b="1" i="0" u="none" strike="noStrike" cap="none">
                <a:solidFill>
                  <a:srgbClr val="FFFFFF"/>
                </a:solidFill>
                <a:latin typeface="Calibri"/>
                <a:ea typeface="Calibri"/>
                <a:cs typeface="Calibri"/>
                <a:sym typeface="Calibri"/>
              </a:rPr>
              <a:t>Blood results </a:t>
            </a:r>
            <a:endParaRPr/>
          </a:p>
        </p:txBody>
      </p:sp>
      <p:sp>
        <p:nvSpPr>
          <p:cNvPr id="1940" name="Google Shape;1940;p30"/>
          <p:cNvSpPr txBox="1"/>
          <p:nvPr/>
        </p:nvSpPr>
        <p:spPr>
          <a:xfrm>
            <a:off x="5041001" y="5549487"/>
            <a:ext cx="269048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D966"/>
              </a:buClr>
              <a:buSzPts val="3600"/>
              <a:buFont typeface="Calibri"/>
              <a:buNone/>
            </a:pPr>
            <a:r>
              <a:rPr lang="en-GB" sz="3600" b="1" i="0" u="none" strike="noStrike" cap="none">
                <a:solidFill>
                  <a:srgbClr val="FFD966"/>
                </a:solidFill>
                <a:latin typeface="Calibri"/>
                <a:ea typeface="Calibri"/>
                <a:cs typeface="Calibri"/>
                <a:sym typeface="Calibri"/>
              </a:rPr>
              <a:t>Think Digital </a:t>
            </a:r>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A3838"/>
        </a:solidFill>
        <a:effectLst/>
      </p:bgPr>
    </p:bg>
    <p:spTree>
      <p:nvGrpSpPr>
        <p:cNvPr id="1" name="Shape 1945"/>
        <p:cNvGrpSpPr/>
        <p:nvPr/>
      </p:nvGrpSpPr>
      <p:grpSpPr>
        <a:xfrm>
          <a:off x="0" y="0"/>
          <a:ext cx="0" cy="0"/>
          <a:chOff x="0" y="0"/>
          <a:chExt cx="0" cy="0"/>
        </a:xfrm>
      </p:grpSpPr>
      <p:pic>
        <p:nvPicPr>
          <p:cNvPr id="1946" name="Google Shape;1946;p31" descr="A painting of elephants walking on a hill&#10;&#10;Description automatically generated"/>
          <p:cNvPicPr preferRelativeResize="0"/>
          <p:nvPr/>
        </p:nvPicPr>
        <p:blipFill rotWithShape="1">
          <a:blip r:embed="rId3">
            <a:alphaModFix/>
          </a:blip>
          <a:srcRect l="4124" t="7260" r="4290" b="4422"/>
          <a:stretch/>
        </p:blipFill>
        <p:spPr>
          <a:xfrm>
            <a:off x="1901228" y="497941"/>
            <a:ext cx="8374455" cy="60567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4"/>
        <p:cNvGrpSpPr/>
        <p:nvPr/>
      </p:nvGrpSpPr>
      <p:grpSpPr>
        <a:xfrm>
          <a:off x="0" y="0"/>
          <a:ext cx="0" cy="0"/>
          <a:chOff x="0" y="0"/>
          <a:chExt cx="0" cy="0"/>
        </a:xfrm>
      </p:grpSpPr>
      <p:sp>
        <p:nvSpPr>
          <p:cNvPr id="1295" name="Google Shape;1295;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6" name="Google Shape;1296;p3"/>
          <p:cNvSpPr/>
          <p:nvPr/>
        </p:nvSpPr>
        <p:spPr>
          <a:xfrm rot="-853893">
            <a:off x="8175088" y="457951"/>
            <a:ext cx="2987899" cy="2987899"/>
          </a:xfrm>
          <a:prstGeom prst="arc">
            <a:avLst>
              <a:gd name="adj1" fmla="val 14612914"/>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97" name="Google Shape;129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Key Points</a:t>
            </a:r>
            <a:endParaRPr/>
          </a:p>
        </p:txBody>
      </p:sp>
      <p:pic>
        <p:nvPicPr>
          <p:cNvPr id="1298" name="Google Shape;1298;p3"/>
          <p:cNvPicPr preferRelativeResize="0"/>
          <p:nvPr/>
        </p:nvPicPr>
        <p:blipFill rotWithShape="1">
          <a:blip r:embed="rId3">
            <a:alphaModFix/>
          </a:blip>
          <a:srcRect/>
          <a:stretch/>
        </p:blipFill>
        <p:spPr>
          <a:xfrm>
            <a:off x="9820275" y="6126164"/>
            <a:ext cx="2371725" cy="619125"/>
          </a:xfrm>
          <a:prstGeom prst="rect">
            <a:avLst/>
          </a:prstGeom>
          <a:noFill/>
          <a:ln>
            <a:noFill/>
          </a:ln>
        </p:spPr>
      </p:pic>
      <p:grpSp>
        <p:nvGrpSpPr>
          <p:cNvPr id="1299" name="Google Shape;1299;p3"/>
          <p:cNvGrpSpPr/>
          <p:nvPr/>
        </p:nvGrpSpPr>
        <p:grpSpPr>
          <a:xfrm>
            <a:off x="838200" y="1839222"/>
            <a:ext cx="10515600" cy="4324142"/>
            <a:chOff x="0" y="13597"/>
            <a:chExt cx="10515600" cy="4324142"/>
          </a:xfrm>
        </p:grpSpPr>
        <p:sp>
          <p:nvSpPr>
            <p:cNvPr id="1300" name="Google Shape;1300;p3"/>
            <p:cNvSpPr/>
            <p:nvPr/>
          </p:nvSpPr>
          <p:spPr>
            <a:xfrm>
              <a:off x="0" y="13597"/>
              <a:ext cx="10515600" cy="1998895"/>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a:off x="604666" y="463349"/>
              <a:ext cx="1099392" cy="109939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
            <p:cNvSpPr/>
            <p:nvPr/>
          </p:nvSpPr>
          <p:spPr>
            <a:xfrm>
              <a:off x="2308724" y="13597"/>
              <a:ext cx="8206875" cy="19988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
            <p:cNvSpPr txBox="1"/>
            <p:nvPr/>
          </p:nvSpPr>
          <p:spPr>
            <a:xfrm>
              <a:off x="2308724" y="13597"/>
              <a:ext cx="8206875" cy="1998895"/>
            </a:xfrm>
            <a:prstGeom prst="rect">
              <a:avLst/>
            </a:prstGeom>
            <a:noFill/>
            <a:ln>
              <a:noFill/>
            </a:ln>
          </p:spPr>
          <p:txBody>
            <a:bodyPr spcFirstLastPara="1" wrap="square" lIns="211550" tIns="211550" rIns="211550" bIns="21155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GB" sz="2000" b="1" i="0" u="none" strike="noStrike" cap="none">
                  <a:solidFill>
                    <a:schemeClr val="dk1"/>
                  </a:solidFill>
                  <a:latin typeface="Calibri"/>
                  <a:ea typeface="Calibri"/>
                  <a:cs typeface="Calibri"/>
                  <a:sym typeface="Calibri"/>
                </a:rPr>
                <a:t>We already live in the digital age.  There is no part of the health &amp; social care system that does not already rely on digital &amp; data to function – but we are still barely scratching the surface in terms of public/patient access/interactions through digital or in using digital &amp; data to drive system and/or behavioural change.</a:t>
              </a:r>
              <a:endParaRPr sz="2000" b="0" i="0" u="none" strike="noStrike" cap="none">
                <a:solidFill>
                  <a:schemeClr val="dk1"/>
                </a:solidFill>
                <a:latin typeface="Calibri"/>
                <a:ea typeface="Calibri"/>
                <a:cs typeface="Calibri"/>
                <a:sym typeface="Calibri"/>
              </a:endParaRPr>
            </a:p>
          </p:txBody>
        </p:sp>
        <p:sp>
          <p:nvSpPr>
            <p:cNvPr id="1304" name="Google Shape;1304;p3"/>
            <p:cNvSpPr/>
            <p:nvPr/>
          </p:nvSpPr>
          <p:spPr>
            <a:xfrm>
              <a:off x="0" y="2338844"/>
              <a:ext cx="10515600" cy="1998895"/>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
            <p:cNvSpPr/>
            <p:nvPr/>
          </p:nvSpPr>
          <p:spPr>
            <a:xfrm>
              <a:off x="604666" y="2788595"/>
              <a:ext cx="1099392" cy="109939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
            <p:cNvSpPr/>
            <p:nvPr/>
          </p:nvSpPr>
          <p:spPr>
            <a:xfrm>
              <a:off x="2308724" y="2338844"/>
              <a:ext cx="8206875" cy="19988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txBox="1"/>
            <p:nvPr/>
          </p:nvSpPr>
          <p:spPr>
            <a:xfrm>
              <a:off x="2308724" y="2338844"/>
              <a:ext cx="8206875" cy="1998895"/>
            </a:xfrm>
            <a:prstGeom prst="rect">
              <a:avLst/>
            </a:prstGeom>
            <a:noFill/>
            <a:ln>
              <a:noFill/>
            </a:ln>
          </p:spPr>
          <p:txBody>
            <a:bodyPr spcFirstLastPara="1" wrap="square" lIns="211550" tIns="211550" rIns="211550" bIns="21155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b="1" i="0" u="none" strike="noStrike" cap="none">
                  <a:solidFill>
                    <a:schemeClr val="dk1"/>
                  </a:solidFill>
                  <a:latin typeface="Calibri"/>
                  <a:ea typeface="Calibri"/>
                  <a:cs typeface="Calibri"/>
                  <a:sym typeface="Calibri"/>
                </a:rPr>
                <a:t>Digital is not a ‘thing’, but rather a way of ‘doing things’: requires rethinking how to use new capabilities to improve how services are delivered.  This includes being open to re-examining our entire way of ‘doing things’.</a:t>
              </a:r>
              <a:endParaRPr sz="24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pic>
        <p:nvPicPr>
          <p:cNvPr id="1952" name="Google Shape;1952;p32" descr="Scottish Highlands Landscape image - Free stock photo ..."/>
          <p:cNvPicPr preferRelativeResize="0">
            <a:picLocks noGrp="1"/>
          </p:cNvPicPr>
          <p:nvPr>
            <p:ph type="pic" idx="2"/>
          </p:nvPr>
        </p:nvPicPr>
        <p:blipFill rotWithShape="1">
          <a:blip r:embed="rId3">
            <a:alphaModFix/>
          </a:blip>
          <a:srcRect l="12068" r="12067"/>
          <a:stretch/>
        </p:blipFill>
        <p:spPr>
          <a:xfrm>
            <a:off x="551909" y="0"/>
            <a:ext cx="6722849" cy="6858000"/>
          </a:xfrm>
          <a:prstGeom prst="rect">
            <a:avLst/>
          </a:prstGeom>
          <a:solidFill>
            <a:srgbClr val="F2F2F2"/>
          </a:solidFill>
          <a:ln>
            <a:noFill/>
          </a:ln>
        </p:spPr>
      </p:pic>
      <p:sp>
        <p:nvSpPr>
          <p:cNvPr id="1953" name="Google Shape;1953;p32"/>
          <p:cNvSpPr txBox="1"/>
          <p:nvPr/>
        </p:nvSpPr>
        <p:spPr>
          <a:xfrm>
            <a:off x="7298368" y="4020620"/>
            <a:ext cx="3686286" cy="332399"/>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363E48"/>
              </a:buClr>
              <a:buSzPts val="1620"/>
              <a:buFont typeface="Calibri"/>
              <a:buNone/>
            </a:pPr>
            <a:r>
              <a:rPr lang="en-GB" sz="1620" b="0" i="0" u="sng" strike="noStrike" cap="none">
                <a:solidFill>
                  <a:srgbClr val="363E4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Remote Health Pathways | TEC Scotland</a:t>
            </a:r>
            <a:endParaRPr sz="1620" b="0" i="0" u="none" strike="noStrike" cap="none">
              <a:solidFill>
                <a:srgbClr val="363E48"/>
              </a:solidFill>
              <a:latin typeface="Calibri"/>
              <a:ea typeface="Calibri"/>
              <a:cs typeface="Calibri"/>
              <a:sym typeface="Calibri"/>
            </a:endParaRPr>
          </a:p>
        </p:txBody>
      </p:sp>
      <p:sp>
        <p:nvSpPr>
          <p:cNvPr id="1954" name="Google Shape;1954;p32"/>
          <p:cNvSpPr/>
          <p:nvPr/>
        </p:nvSpPr>
        <p:spPr>
          <a:xfrm>
            <a:off x="7298368" y="4509400"/>
            <a:ext cx="4569964" cy="3416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9999"/>
              </a:buClr>
              <a:buSzPts val="1620"/>
              <a:buFont typeface="Calibri"/>
              <a:buNone/>
            </a:pPr>
            <a:r>
              <a:rPr lang="en-GB" sz="1620" b="0" i="0" u="sng" strike="noStrike" cap="none">
                <a:solidFill>
                  <a:srgbClr val="99999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Remote health monitoring | Turas | Learn (nhs.scot)</a:t>
            </a:r>
            <a:endParaRPr sz="1620" b="0" i="0" u="none" strike="noStrike" cap="none">
              <a:solidFill>
                <a:srgbClr val="999999"/>
              </a:solidFill>
              <a:latin typeface="Calibri"/>
              <a:ea typeface="Calibri"/>
              <a:cs typeface="Calibri"/>
              <a:sym typeface="Calibri"/>
            </a:endParaRPr>
          </a:p>
        </p:txBody>
      </p:sp>
      <p:sp>
        <p:nvSpPr>
          <p:cNvPr id="1955" name="Google Shape;1955;p32"/>
          <p:cNvSpPr txBox="1"/>
          <p:nvPr/>
        </p:nvSpPr>
        <p:spPr>
          <a:xfrm>
            <a:off x="7480968" y="3318902"/>
            <a:ext cx="3012160" cy="470898"/>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363E48"/>
              </a:buClr>
              <a:buSzPts val="2520"/>
              <a:buFont typeface="Calibri"/>
              <a:buNone/>
            </a:pPr>
            <a:r>
              <a:rPr lang="en-GB" sz="2520" b="1" i="0" u="none" strike="noStrike" cap="none">
                <a:solidFill>
                  <a:srgbClr val="363E48"/>
                </a:solidFill>
                <a:latin typeface="Calibri"/>
                <a:ea typeface="Calibri"/>
                <a:cs typeface="Calibri"/>
                <a:sym typeface="Calibri"/>
              </a:rPr>
              <a:t>NSS.TEC@nhs.scot</a:t>
            </a:r>
            <a:endParaRPr sz="2520" b="1" i="0" u="none" strike="noStrike" cap="none">
              <a:solidFill>
                <a:srgbClr val="363E48"/>
              </a:solidFill>
              <a:latin typeface="Calibri"/>
              <a:ea typeface="Calibri"/>
              <a:cs typeface="Calibri"/>
              <a:sym typeface="Calibri"/>
            </a:endParaRPr>
          </a:p>
        </p:txBody>
      </p:sp>
      <p:sp>
        <p:nvSpPr>
          <p:cNvPr id="1956" name="Google Shape;1956;p32"/>
          <p:cNvSpPr txBox="1"/>
          <p:nvPr/>
        </p:nvSpPr>
        <p:spPr>
          <a:xfrm>
            <a:off x="7540052" y="873058"/>
            <a:ext cx="2497342" cy="687300"/>
          </a:xfrm>
          <a:prstGeom prst="rect">
            <a:avLst/>
          </a:prstGeom>
          <a:noFill/>
          <a:ln>
            <a:noFill/>
          </a:ln>
        </p:spPr>
        <p:txBody>
          <a:bodyPr spcFirstLastPara="1" wrap="square" lIns="82275" tIns="41125" rIns="82275" bIns="41125" anchor="t" anchorCtr="0">
            <a:spAutoFit/>
          </a:bodyPr>
          <a:lstStyle/>
          <a:p>
            <a:pPr marL="0" marR="0" lvl="0" indent="0" algn="l" rtl="0">
              <a:lnSpc>
                <a:spcPct val="100000"/>
              </a:lnSpc>
              <a:spcBef>
                <a:spcPts val="0"/>
              </a:spcBef>
              <a:spcAft>
                <a:spcPts val="0"/>
              </a:spcAft>
              <a:buClr>
                <a:srgbClr val="1E4E79"/>
              </a:buClr>
              <a:buSzPts val="3959"/>
              <a:buFont typeface="Calibri"/>
              <a:buNone/>
            </a:pPr>
            <a:r>
              <a:rPr lang="en-GB" sz="3959" b="1" i="0" u="none" strike="noStrike" cap="none">
                <a:solidFill>
                  <a:srgbClr val="1E4E79"/>
                </a:solidFill>
                <a:latin typeface="Calibri"/>
                <a:ea typeface="Calibri"/>
                <a:cs typeface="Calibri"/>
                <a:sym typeface="Calibri"/>
              </a:rPr>
              <a:t>Thank You </a:t>
            </a:r>
            <a:endParaRPr sz="3959" b="1" i="0" u="none" strike="noStrike" cap="none">
              <a:solidFill>
                <a:srgbClr val="1E4E79"/>
              </a:solidFill>
              <a:latin typeface="Calibri"/>
              <a:ea typeface="Calibri"/>
              <a:cs typeface="Calibri"/>
              <a:sym typeface="Calibri"/>
            </a:endParaRPr>
          </a:p>
        </p:txBody>
      </p:sp>
      <p:pic>
        <p:nvPicPr>
          <p:cNvPr id="1957" name="Google Shape;1957;p32" descr="A red and white award&#10;&#10;Description automatically generated"/>
          <p:cNvPicPr preferRelativeResize="0"/>
          <p:nvPr/>
        </p:nvPicPr>
        <p:blipFill rotWithShape="1">
          <a:blip r:embed="rId6">
            <a:alphaModFix/>
          </a:blip>
          <a:srcRect/>
          <a:stretch/>
        </p:blipFill>
        <p:spPr>
          <a:xfrm>
            <a:off x="1794965" y="1570917"/>
            <a:ext cx="2432387" cy="3243182"/>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1958" name="Google Shape;1958;p32" descr="A qr code with a green circle&#10;&#10;Description automatically generated"/>
          <p:cNvPicPr preferRelativeResize="0"/>
          <p:nvPr/>
        </p:nvPicPr>
        <p:blipFill rotWithShape="1">
          <a:blip r:embed="rId7">
            <a:alphaModFix/>
          </a:blip>
          <a:srcRect/>
          <a:stretch/>
        </p:blipFill>
        <p:spPr>
          <a:xfrm>
            <a:off x="7928859" y="1590496"/>
            <a:ext cx="1739203" cy="1739203"/>
          </a:xfrm>
          <a:prstGeom prst="rect">
            <a:avLst/>
          </a:prstGeom>
          <a:noFill/>
          <a:ln>
            <a:noFill/>
          </a:ln>
        </p:spPr>
      </p:pic>
      <p:pic>
        <p:nvPicPr>
          <p:cNvPr id="1959" name="Google Shape;1959;p32"/>
          <p:cNvPicPr preferRelativeResize="0"/>
          <p:nvPr/>
        </p:nvPicPr>
        <p:blipFill rotWithShape="1">
          <a:blip r:embed="rId8">
            <a:alphaModFix/>
          </a:blip>
          <a:srcRect/>
          <a:stretch/>
        </p:blipFill>
        <p:spPr>
          <a:xfrm>
            <a:off x="9821227" y="5863981"/>
            <a:ext cx="2356768" cy="9347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3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98858"/>
              <a:buFont typeface="Calibri"/>
              <a:buNone/>
            </a:pPr>
            <a:r>
              <a:rPr lang="en-GB"/>
              <a:t>Digital Health: update from psychiatry </a:t>
            </a:r>
            <a:endParaRPr/>
          </a:p>
        </p:txBody>
      </p:sp>
      <p:sp>
        <p:nvSpPr>
          <p:cNvPr id="1965" name="Google Shape;1965;p3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4200"/>
              <a:buNone/>
            </a:pPr>
            <a:r>
              <a:rPr lang="en-GB"/>
              <a:t>Dr Jim Crabb June 2024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9"/>
        <p:cNvGrpSpPr/>
        <p:nvPr/>
      </p:nvGrpSpPr>
      <p:grpSpPr>
        <a:xfrm>
          <a:off x="0" y="0"/>
          <a:ext cx="0" cy="0"/>
          <a:chOff x="0" y="0"/>
          <a:chExt cx="0" cy="0"/>
        </a:xfrm>
      </p:grpSpPr>
      <p:sp>
        <p:nvSpPr>
          <p:cNvPr id="1970" name="Google Shape;1970;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67"/>
              <a:buFont typeface="Calibri"/>
              <a:buNone/>
            </a:pPr>
            <a:endParaRPr/>
          </a:p>
        </p:txBody>
      </p:sp>
      <p:sp>
        <p:nvSpPr>
          <p:cNvPr id="1971" name="Google Shape;1971;p3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p>
            <a:pPr marL="457189" lvl="0" indent="-457189" algn="l" rtl="0">
              <a:spcBef>
                <a:spcPts val="0"/>
              </a:spcBef>
              <a:spcAft>
                <a:spcPts val="0"/>
              </a:spcAft>
              <a:buClr>
                <a:schemeClr val="lt1"/>
              </a:buClr>
              <a:buSzPts val="4200"/>
              <a:buChar char="•"/>
            </a:pPr>
            <a:r>
              <a:rPr lang="en-GB">
                <a:solidFill>
                  <a:schemeClr val="lt1"/>
                </a:solidFill>
              </a:rPr>
              <a:t>Positives</a:t>
            </a:r>
            <a:endParaRPr/>
          </a:p>
          <a:p>
            <a:pPr marL="457189" lvl="0" indent="-457189" algn="l" rtl="0">
              <a:spcBef>
                <a:spcPts val="840"/>
              </a:spcBef>
              <a:spcAft>
                <a:spcPts val="0"/>
              </a:spcAft>
              <a:buClr>
                <a:schemeClr val="lt1"/>
              </a:buClr>
              <a:buSzPts val="4200"/>
              <a:buChar char="•"/>
            </a:pPr>
            <a:r>
              <a:rPr lang="en-GB">
                <a:solidFill>
                  <a:schemeClr val="lt1"/>
                </a:solidFill>
              </a:rPr>
              <a:t>Challenges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35" descr="https://www.thebusinessdesk.com/_files/images/corona-covid-cartoon-digital-transformation-e1603305973335.png"/>
          <p:cNvPicPr preferRelativeResize="0"/>
          <p:nvPr/>
        </p:nvPicPr>
        <p:blipFill rotWithShape="1">
          <a:blip r:embed="rId3">
            <a:alphaModFix/>
          </a:blip>
          <a:srcRect b="7499"/>
          <a:stretch/>
        </p:blipFill>
        <p:spPr>
          <a:xfrm>
            <a:off x="216384" y="548680"/>
            <a:ext cx="11817893" cy="54726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80"/>
        <p:cNvGrpSpPr/>
        <p:nvPr/>
      </p:nvGrpSpPr>
      <p:grpSpPr>
        <a:xfrm>
          <a:off x="0" y="0"/>
          <a:ext cx="0" cy="0"/>
          <a:chOff x="0" y="0"/>
          <a:chExt cx="0" cy="0"/>
        </a:xfrm>
      </p:grpSpPr>
      <p:sp>
        <p:nvSpPr>
          <p:cNvPr id="1981" name="Google Shape;1981;p3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00"/>
              <a:buFont typeface="Calibri"/>
              <a:buNone/>
            </a:pPr>
            <a:r>
              <a:rPr lang="en-GB">
                <a:solidFill>
                  <a:schemeClr val="lt1"/>
                </a:solidFill>
              </a:rPr>
              <a:t>NearMe</a:t>
            </a:r>
            <a:r>
              <a:rPr lang="en-GB"/>
              <a:t> </a:t>
            </a:r>
            <a:endParaRPr/>
          </a:p>
        </p:txBody>
      </p:sp>
      <p:sp>
        <p:nvSpPr>
          <p:cNvPr id="1982" name="Google Shape;1982;p3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p>
            <a:pPr marL="457189" lvl="0" indent="-186234" algn="l" rtl="0">
              <a:spcBef>
                <a:spcPts val="0"/>
              </a:spcBef>
              <a:spcAft>
                <a:spcPts val="0"/>
              </a:spcAft>
              <a:buClr>
                <a:schemeClr val="dk1"/>
              </a:buClr>
              <a:buSzPts val="4267"/>
              <a:buNone/>
            </a:pPr>
            <a:endParaRPr/>
          </a:p>
        </p:txBody>
      </p:sp>
      <p:pic>
        <p:nvPicPr>
          <p:cNvPr id="1983" name="Google Shape;1983;p36"/>
          <p:cNvPicPr preferRelativeResize="0"/>
          <p:nvPr/>
        </p:nvPicPr>
        <p:blipFill rotWithShape="1">
          <a:blip r:embed="rId3">
            <a:alphaModFix/>
          </a:blip>
          <a:srcRect/>
          <a:stretch/>
        </p:blipFill>
        <p:spPr>
          <a:xfrm>
            <a:off x="1583499" y="1844824"/>
            <a:ext cx="9361040" cy="46805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GB"/>
              <a:t>Online group therapy</a:t>
            </a:r>
            <a:endParaRPr/>
          </a:p>
        </p:txBody>
      </p:sp>
      <p:sp>
        <p:nvSpPr>
          <p:cNvPr id="1989" name="Google Shape;1989;p37" descr="Just a third as many people who turned up for Pope John Paul expected to  come out to see Pope Francis - Dublin Live"/>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0" name="Google Shape;1990;p37" descr="Just a third as many people who turned up for Pope John Paul expected to  come out to see Pope Francis - Dublin Live"/>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1" name="Google Shape;1991;p37" descr="Just a third as many people who turned up for Pope John Paul expected to  come out to see Pope Francis - Dublin Live"/>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2" name="Google Shape;1992;p37" descr="https://i2-prod.dublinlive.ie/incoming/article13300191.ece/ALTERNATES/s615b/1_main-Pope-John-Paul-II-Phoenix-Park.jpg"/>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993" name="Google Shape;1993;p37" descr="AdobeStock_87925509"/>
          <p:cNvPicPr preferRelativeResize="0"/>
          <p:nvPr/>
        </p:nvPicPr>
        <p:blipFill rotWithShape="1">
          <a:blip r:embed="rId3">
            <a:alphaModFix/>
          </a:blip>
          <a:srcRect/>
          <a:stretch/>
        </p:blipFill>
        <p:spPr>
          <a:xfrm>
            <a:off x="1487488" y="1340768"/>
            <a:ext cx="8832981" cy="496855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97"/>
        <p:cNvGrpSpPr/>
        <p:nvPr/>
      </p:nvGrpSpPr>
      <p:grpSpPr>
        <a:xfrm>
          <a:off x="0" y="0"/>
          <a:ext cx="0" cy="0"/>
          <a:chOff x="0" y="0"/>
          <a:chExt cx="0" cy="0"/>
        </a:xfrm>
      </p:grpSpPr>
      <p:sp>
        <p:nvSpPr>
          <p:cNvPr id="1998" name="Google Shape;1998;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00"/>
              <a:buFont typeface="Calibri"/>
              <a:buNone/>
            </a:pPr>
            <a:r>
              <a:rPr lang="en-GB">
                <a:solidFill>
                  <a:schemeClr val="lt1"/>
                </a:solidFill>
              </a:rPr>
              <a:t>Agoraphobia</a:t>
            </a:r>
            <a:r>
              <a:rPr lang="en-GB"/>
              <a:t> </a:t>
            </a:r>
            <a:endParaRPr/>
          </a:p>
        </p:txBody>
      </p:sp>
      <p:pic>
        <p:nvPicPr>
          <p:cNvPr id="1999" name="Google Shape;1999;p38" descr="Agoraphobia Inpatient Treatment"/>
          <p:cNvPicPr preferRelativeResize="0"/>
          <p:nvPr/>
        </p:nvPicPr>
        <p:blipFill rotWithShape="1">
          <a:blip r:embed="rId3">
            <a:alphaModFix/>
          </a:blip>
          <a:srcRect l="2676"/>
          <a:stretch/>
        </p:blipFill>
        <p:spPr>
          <a:xfrm>
            <a:off x="2255573" y="1916833"/>
            <a:ext cx="6983480" cy="38671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3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GB"/>
              <a:t>Home assessments</a:t>
            </a:r>
            <a:endParaRPr/>
          </a:p>
        </p:txBody>
      </p:sp>
      <p:pic>
        <p:nvPicPr>
          <p:cNvPr id="2005" name="Google Shape;2005;p39" descr="C:\Users\Jim.Crabb\Desktop\video-kitchen(1).jpg"/>
          <p:cNvPicPr preferRelativeResize="0"/>
          <p:nvPr/>
        </p:nvPicPr>
        <p:blipFill rotWithShape="1">
          <a:blip r:embed="rId3">
            <a:alphaModFix/>
          </a:blip>
          <a:srcRect/>
          <a:stretch/>
        </p:blipFill>
        <p:spPr>
          <a:xfrm>
            <a:off x="911426" y="1700808"/>
            <a:ext cx="10514684" cy="48965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4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GB"/>
              <a:t>Evidenced based therapy- at last!</a:t>
            </a:r>
            <a:endParaRPr/>
          </a:p>
        </p:txBody>
      </p:sp>
      <p:pic>
        <p:nvPicPr>
          <p:cNvPr id="2011" name="Google Shape;2011;p40" descr="https://nhsforthvalley.com/wp-content/uploads/2021/03/Daylight-ft.jpg"/>
          <p:cNvPicPr preferRelativeResize="0"/>
          <p:nvPr/>
        </p:nvPicPr>
        <p:blipFill rotWithShape="1">
          <a:blip r:embed="rId3">
            <a:alphaModFix/>
          </a:blip>
          <a:srcRect t="26126"/>
          <a:stretch/>
        </p:blipFill>
        <p:spPr>
          <a:xfrm>
            <a:off x="3023659" y="1700809"/>
            <a:ext cx="5577155" cy="2216233"/>
          </a:xfrm>
          <a:prstGeom prst="rect">
            <a:avLst/>
          </a:prstGeom>
          <a:noFill/>
          <a:ln>
            <a:noFill/>
          </a:ln>
        </p:spPr>
      </p:pic>
      <p:pic>
        <p:nvPicPr>
          <p:cNvPr id="2012" name="Google Shape;2012;p40" descr="Sleepio from Big Health | Health Service Discounts"/>
          <p:cNvPicPr preferRelativeResize="0"/>
          <p:nvPr/>
        </p:nvPicPr>
        <p:blipFill rotWithShape="1">
          <a:blip r:embed="rId4">
            <a:alphaModFix/>
          </a:blip>
          <a:srcRect l="10687" t="18991" r="752"/>
          <a:stretch/>
        </p:blipFill>
        <p:spPr>
          <a:xfrm>
            <a:off x="3008791" y="4255256"/>
            <a:ext cx="5568619" cy="2150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GB"/>
              <a:t>Feedback </a:t>
            </a:r>
            <a:endParaRPr/>
          </a:p>
        </p:txBody>
      </p:sp>
      <p:pic>
        <p:nvPicPr>
          <p:cNvPr id="2018" name="Google Shape;2018;p41" descr="Feedback form hi-res stock photography and images - Alamy"/>
          <p:cNvPicPr preferRelativeResize="0"/>
          <p:nvPr/>
        </p:nvPicPr>
        <p:blipFill rotWithShape="1">
          <a:blip r:embed="rId3">
            <a:alphaModFix/>
          </a:blip>
          <a:srcRect l="1938" r="3065" b="10819"/>
          <a:stretch/>
        </p:blipFill>
        <p:spPr>
          <a:xfrm>
            <a:off x="431373" y="1268761"/>
            <a:ext cx="5016039" cy="5335940"/>
          </a:xfrm>
          <a:prstGeom prst="rect">
            <a:avLst/>
          </a:prstGeom>
          <a:noFill/>
          <a:ln>
            <a:noFill/>
          </a:ln>
        </p:spPr>
      </p:pic>
      <p:pic>
        <p:nvPicPr>
          <p:cNvPr id="2019" name="Google Shape;2019;p41" descr="Pos Display Shop Clear Acrylic Comment Box Collection Box Ballot Box  Feedback Box Suggestion Box with Leaflet Holder + A5 Poster Holder -  PDS9470 Clear 100% Recyclable! : Amazon.co.uk: Stationery &amp; Office Supplies"/>
          <p:cNvPicPr preferRelativeResize="0"/>
          <p:nvPr/>
        </p:nvPicPr>
        <p:blipFill rotWithShape="1">
          <a:blip r:embed="rId4">
            <a:alphaModFix/>
          </a:blip>
          <a:srcRect/>
          <a:stretch/>
        </p:blipFill>
        <p:spPr>
          <a:xfrm>
            <a:off x="5459608" y="2420888"/>
            <a:ext cx="6732392" cy="33569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2"/>
        <p:cNvGrpSpPr/>
        <p:nvPr/>
      </p:nvGrpSpPr>
      <p:grpSpPr>
        <a:xfrm>
          <a:off x="0" y="0"/>
          <a:ext cx="0" cy="0"/>
          <a:chOff x="0" y="0"/>
          <a:chExt cx="0" cy="0"/>
        </a:xfrm>
      </p:grpSpPr>
      <p:sp>
        <p:nvSpPr>
          <p:cNvPr id="1313" name="Google Shape;1313;p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4" name="Google Shape;1314;p4"/>
          <p:cNvSpPr txBox="1">
            <a:spLocks noGrp="1"/>
          </p:cNvSpPr>
          <p:nvPr>
            <p:ph type="title"/>
          </p:nvPr>
        </p:nvSpPr>
        <p:spPr>
          <a:xfrm>
            <a:off x="1113810" y="2960716"/>
            <a:ext cx="4036334" cy="238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Font typeface="Calibri"/>
              <a:buNone/>
            </a:pPr>
            <a:r>
              <a:rPr lang="en-GB" sz="3000">
                <a:solidFill>
                  <a:schemeClr val="dk1"/>
                </a:solidFill>
                <a:latin typeface="Calibri"/>
                <a:ea typeface="Calibri"/>
                <a:cs typeface="Calibri"/>
                <a:sym typeface="Calibri"/>
              </a:rPr>
              <a:t>Digital practices do not yet fully permeate the Scottish health and care landscape</a:t>
            </a:r>
            <a:br>
              <a:rPr lang="en-GB" sz="3000">
                <a:solidFill>
                  <a:schemeClr val="dk1"/>
                </a:solidFill>
                <a:latin typeface="Calibri"/>
                <a:ea typeface="Calibri"/>
                <a:cs typeface="Calibri"/>
                <a:sym typeface="Calibri"/>
              </a:rPr>
            </a:br>
            <a:endParaRPr sz="3000">
              <a:solidFill>
                <a:schemeClr val="dk1"/>
              </a:solidFill>
              <a:latin typeface="Calibri"/>
              <a:ea typeface="Calibri"/>
              <a:cs typeface="Calibri"/>
              <a:sym typeface="Calibri"/>
            </a:endParaRPr>
          </a:p>
        </p:txBody>
      </p:sp>
      <p:grpSp>
        <p:nvGrpSpPr>
          <p:cNvPr id="1315" name="Google Shape;1315;p4"/>
          <p:cNvGrpSpPr/>
          <p:nvPr/>
        </p:nvGrpSpPr>
        <p:grpSpPr>
          <a:xfrm>
            <a:off x="0" y="2984992"/>
            <a:ext cx="731521" cy="673460"/>
            <a:chOff x="3940602" y="308034"/>
            <a:chExt cx="2116791" cy="3428999"/>
          </a:xfrm>
        </p:grpSpPr>
        <p:sp>
          <p:nvSpPr>
            <p:cNvPr id="1316" name="Google Shape;1316;p4"/>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7" name="Google Shape;1317;p4"/>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8" name="Google Shape;1318;p4"/>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19" name="Google Shape;1319;p4"/>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0" name="Google Shape;1320;p4"/>
          <p:cNvSpPr/>
          <p:nvPr/>
        </p:nvSpPr>
        <p:spPr>
          <a:xfrm>
            <a:off x="5685810" y="391886"/>
            <a:ext cx="6009366" cy="601707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21" name="Google Shape;1321;p4"/>
          <p:cNvPicPr preferRelativeResize="0"/>
          <p:nvPr/>
        </p:nvPicPr>
        <p:blipFill rotWithShape="1">
          <a:blip r:embed="rId3">
            <a:alphaModFix/>
          </a:blip>
          <a:srcRect/>
          <a:stretch/>
        </p:blipFill>
        <p:spPr>
          <a:xfrm>
            <a:off x="5922492" y="783862"/>
            <a:ext cx="5536001" cy="5231522"/>
          </a:xfrm>
          <a:prstGeom prst="rect">
            <a:avLst/>
          </a:prstGeom>
          <a:noFill/>
          <a:ln>
            <a:noFill/>
          </a:ln>
        </p:spPr>
      </p:pic>
      <p:sp>
        <p:nvSpPr>
          <p:cNvPr id="1322" name="Google Shape;1322;p4"/>
          <p:cNvSpPr txBox="1">
            <a:spLocks noGrp="1"/>
          </p:cNvSpPr>
          <p:nvPr>
            <p:ph type="sldNum" idx="12"/>
          </p:nvPr>
        </p:nvSpPr>
        <p:spPr>
          <a:xfrm>
            <a:off x="8610600" y="6492240"/>
            <a:ext cx="187174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8D08C"/>
        </a:solidFill>
        <a:effectLst/>
      </p:bgPr>
    </p:bg>
    <p:spTree>
      <p:nvGrpSpPr>
        <p:cNvPr id="1" name="Shape 2023"/>
        <p:cNvGrpSpPr/>
        <p:nvPr/>
      </p:nvGrpSpPr>
      <p:grpSpPr>
        <a:xfrm>
          <a:off x="0" y="0"/>
          <a:ext cx="0" cy="0"/>
          <a:chOff x="0" y="0"/>
          <a:chExt cx="0" cy="0"/>
        </a:xfrm>
      </p:grpSpPr>
      <p:sp>
        <p:nvSpPr>
          <p:cNvPr id="2024" name="Google Shape;2024;p4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867"/>
              <a:buFont typeface="Calibri"/>
              <a:buNone/>
            </a:pPr>
            <a:endParaRPr/>
          </a:p>
        </p:txBody>
      </p:sp>
      <p:sp>
        <p:nvSpPr>
          <p:cNvPr id="2025" name="Google Shape;2025;p4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p>
            <a:pPr marL="304792" lvl="0" indent="-67746" algn="l" rtl="0">
              <a:lnSpc>
                <a:spcPct val="90000"/>
              </a:lnSpc>
              <a:spcBef>
                <a:spcPts val="0"/>
              </a:spcBef>
              <a:spcAft>
                <a:spcPts val="0"/>
              </a:spcAft>
              <a:buClr>
                <a:schemeClr val="dk1"/>
              </a:buClr>
              <a:buSzPts val="3733"/>
              <a:buNone/>
            </a:pPr>
            <a:endParaRPr/>
          </a:p>
        </p:txBody>
      </p:sp>
      <p:pic>
        <p:nvPicPr>
          <p:cNvPr id="2026" name="Google Shape;2026;p42"/>
          <p:cNvPicPr preferRelativeResize="0"/>
          <p:nvPr/>
        </p:nvPicPr>
        <p:blipFill rotWithShape="1">
          <a:blip r:embed="rId3">
            <a:alphaModFix/>
          </a:blip>
          <a:srcRect/>
          <a:stretch/>
        </p:blipFill>
        <p:spPr>
          <a:xfrm>
            <a:off x="292897" y="577102"/>
            <a:ext cx="11606212" cy="54846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0"/>
        <p:cNvGrpSpPr/>
        <p:nvPr/>
      </p:nvGrpSpPr>
      <p:grpSpPr>
        <a:xfrm>
          <a:off x="0" y="0"/>
          <a:ext cx="0" cy="0"/>
          <a:chOff x="0" y="0"/>
          <a:chExt cx="0" cy="0"/>
        </a:xfrm>
      </p:grpSpPr>
      <p:sp>
        <p:nvSpPr>
          <p:cNvPr id="2031" name="Google Shape;2031;p43"/>
          <p:cNvSpPr txBox="1">
            <a:spLocks noGrp="1"/>
          </p:cNvSpPr>
          <p:nvPr>
            <p:ph type="title"/>
          </p:nvPr>
        </p:nvSpPr>
        <p:spPr>
          <a:xfrm>
            <a:off x="262136" y="-123395"/>
            <a:ext cx="1092242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333"/>
              <a:buFont typeface="Calibri"/>
              <a:buNone/>
            </a:pPr>
            <a:r>
              <a:rPr lang="en-GB" sz="5333">
                <a:solidFill>
                  <a:schemeClr val="lt1"/>
                </a:solidFill>
              </a:rPr>
              <a:t>Funding</a:t>
            </a:r>
            <a:endParaRPr/>
          </a:p>
        </p:txBody>
      </p:sp>
      <p:sp>
        <p:nvSpPr>
          <p:cNvPr id="2032" name="Google Shape;2032;p43" descr="10 Different Hazards Of Using the 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3" name="Google Shape;2033;p43"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4" name="Google Shape;2034;p43"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35" name="Google Shape;2035;p43" descr="289 Fiscal Cliff Images, Stock Photos, 3D objects, &amp; Vectors | Shutterstock"/>
          <p:cNvPicPr preferRelativeResize="0"/>
          <p:nvPr/>
        </p:nvPicPr>
        <p:blipFill rotWithShape="1">
          <a:blip r:embed="rId3">
            <a:alphaModFix/>
          </a:blip>
          <a:srcRect r="3709" b="8201"/>
          <a:stretch/>
        </p:blipFill>
        <p:spPr>
          <a:xfrm>
            <a:off x="2543606" y="1508787"/>
            <a:ext cx="6830540" cy="43898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9"/>
        <p:cNvGrpSpPr/>
        <p:nvPr/>
      </p:nvGrpSpPr>
      <p:grpSpPr>
        <a:xfrm>
          <a:off x="0" y="0"/>
          <a:ext cx="0" cy="0"/>
          <a:chOff x="0" y="0"/>
          <a:chExt cx="0" cy="0"/>
        </a:xfrm>
      </p:grpSpPr>
      <p:sp>
        <p:nvSpPr>
          <p:cNvPr id="2040" name="Google Shape;2040;p44"/>
          <p:cNvSpPr txBox="1">
            <a:spLocks noGrp="1"/>
          </p:cNvSpPr>
          <p:nvPr>
            <p:ph type="title"/>
          </p:nvPr>
        </p:nvSpPr>
        <p:spPr>
          <a:xfrm>
            <a:off x="454158" y="87213"/>
            <a:ext cx="1092242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333"/>
              <a:buFont typeface="Calibri"/>
              <a:buNone/>
            </a:pPr>
            <a:r>
              <a:rPr lang="en-GB" sz="5333"/>
              <a:t>Data &amp; reporting </a:t>
            </a:r>
            <a:endParaRPr/>
          </a:p>
        </p:txBody>
      </p:sp>
      <p:sp>
        <p:nvSpPr>
          <p:cNvPr id="2041" name="Google Shape;2041;p44" descr="10 Different Hazards Of Using the 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2" name="Google Shape;2042;p44"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3" name="Google Shape;2043;p44"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44" name="Google Shape;2044;p44"/>
          <p:cNvPicPr preferRelativeResize="0"/>
          <p:nvPr/>
        </p:nvPicPr>
        <p:blipFill rotWithShape="1">
          <a:blip r:embed="rId3">
            <a:alphaModFix/>
          </a:blip>
          <a:srcRect r="17224" b="10311"/>
          <a:stretch/>
        </p:blipFill>
        <p:spPr>
          <a:xfrm>
            <a:off x="1487489" y="1988840"/>
            <a:ext cx="9451673" cy="307234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8"/>
        <p:cNvGrpSpPr/>
        <p:nvPr/>
      </p:nvGrpSpPr>
      <p:grpSpPr>
        <a:xfrm>
          <a:off x="0" y="0"/>
          <a:ext cx="0" cy="0"/>
          <a:chOff x="0" y="0"/>
          <a:chExt cx="0" cy="0"/>
        </a:xfrm>
      </p:grpSpPr>
      <p:sp>
        <p:nvSpPr>
          <p:cNvPr id="2049" name="Google Shape;2049;p45"/>
          <p:cNvSpPr txBox="1">
            <a:spLocks noGrp="1"/>
          </p:cNvSpPr>
          <p:nvPr>
            <p:ph type="title"/>
          </p:nvPr>
        </p:nvSpPr>
        <p:spPr>
          <a:xfrm>
            <a:off x="335360" y="87213"/>
            <a:ext cx="1092242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333"/>
              <a:buFont typeface="Calibri"/>
              <a:buNone/>
            </a:pPr>
            <a:r>
              <a:rPr lang="en-GB" sz="5333">
                <a:solidFill>
                  <a:schemeClr val="lt1"/>
                </a:solidFill>
              </a:rPr>
              <a:t>Data &amp; reporting </a:t>
            </a:r>
            <a:endParaRPr/>
          </a:p>
        </p:txBody>
      </p:sp>
      <p:sp>
        <p:nvSpPr>
          <p:cNvPr id="2050" name="Google Shape;2050;p45" descr="10 Different Hazards Of Using the 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1" name="Google Shape;2051;p45"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2" name="Google Shape;2052;p45" descr="Wrong Tool For The Job"/>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53" name="Google Shape;2053;p45" descr="Prince Charles and Camilla pull pints at brewery during Jubilee Canada tour  | The Irish Sun"/>
          <p:cNvPicPr preferRelativeResize="0"/>
          <p:nvPr/>
        </p:nvPicPr>
        <p:blipFill rotWithShape="1">
          <a:blip r:embed="rId3">
            <a:alphaModFix/>
          </a:blip>
          <a:srcRect/>
          <a:stretch/>
        </p:blipFill>
        <p:spPr>
          <a:xfrm>
            <a:off x="1967541" y="1700809"/>
            <a:ext cx="8064896" cy="40291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pic>
        <p:nvPicPr>
          <p:cNvPr id="2058" name="Google Shape;2058;p46"/>
          <p:cNvPicPr preferRelativeResize="0"/>
          <p:nvPr/>
        </p:nvPicPr>
        <p:blipFill rotWithShape="1">
          <a:blip r:embed="rId3">
            <a:alphaModFix/>
          </a:blip>
          <a:srcRect/>
          <a:stretch/>
        </p:blipFill>
        <p:spPr>
          <a:xfrm>
            <a:off x="3407702" y="0"/>
            <a:ext cx="5166028"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2"/>
        <p:cNvGrpSpPr/>
        <p:nvPr/>
      </p:nvGrpSpPr>
      <p:grpSpPr>
        <a:xfrm>
          <a:off x="0" y="0"/>
          <a:ext cx="0" cy="0"/>
          <a:chOff x="0" y="0"/>
          <a:chExt cx="0" cy="0"/>
        </a:xfrm>
      </p:grpSpPr>
      <p:pic>
        <p:nvPicPr>
          <p:cNvPr id="2063" name="Google Shape;2063;p47"/>
          <p:cNvPicPr preferRelativeResize="0"/>
          <p:nvPr/>
        </p:nvPicPr>
        <p:blipFill rotWithShape="1">
          <a:blip r:embed="rId3">
            <a:alphaModFix/>
          </a:blip>
          <a:srcRect l="28699" t="22478" r="30425" b="11694"/>
          <a:stretch/>
        </p:blipFill>
        <p:spPr>
          <a:xfrm>
            <a:off x="1295467" y="476672"/>
            <a:ext cx="9025003" cy="59046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sp>
        <p:nvSpPr>
          <p:cNvPr id="2068" name="Google Shape;2068;p4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98858"/>
              <a:buFont typeface="Calibri"/>
              <a:buNone/>
            </a:pPr>
            <a:r>
              <a:rPr lang="en-GB">
                <a:solidFill>
                  <a:schemeClr val="lt1"/>
                </a:solidFill>
              </a:rPr>
              <a:t>You can shove your mindfulness app up yer....</a:t>
            </a:r>
            <a:endParaRPr/>
          </a:p>
        </p:txBody>
      </p:sp>
      <p:sp>
        <p:nvSpPr>
          <p:cNvPr id="2069" name="Google Shape;2069;p48" descr="Angry Man screaming and Punching Camera ... | Stock Video | Pond5"/>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70" name="Google Shape;2070;p48"/>
          <p:cNvPicPr preferRelativeResize="0"/>
          <p:nvPr/>
        </p:nvPicPr>
        <p:blipFill rotWithShape="1">
          <a:blip r:embed="rId3">
            <a:alphaModFix/>
          </a:blip>
          <a:srcRect/>
          <a:stretch/>
        </p:blipFill>
        <p:spPr>
          <a:xfrm>
            <a:off x="719405" y="1844824"/>
            <a:ext cx="10489524" cy="43924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74"/>
        <p:cNvGrpSpPr/>
        <p:nvPr/>
      </p:nvGrpSpPr>
      <p:grpSpPr>
        <a:xfrm>
          <a:off x="0" y="0"/>
          <a:ext cx="0" cy="0"/>
          <a:chOff x="0" y="0"/>
          <a:chExt cx="0" cy="0"/>
        </a:xfrm>
      </p:grpSpPr>
      <p:sp>
        <p:nvSpPr>
          <p:cNvPr id="2075" name="Google Shape;2075;p49"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76" name="Google Shape;2076;p49"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77" name="Google Shape;2077;p49" descr="The Darwinian Argument for Worrying About AI | Time"/>
          <p:cNvPicPr preferRelativeResize="0"/>
          <p:nvPr/>
        </p:nvPicPr>
        <p:blipFill rotWithShape="1">
          <a:blip r:embed="rId3">
            <a:alphaModFix/>
          </a:blip>
          <a:srcRect t="9159" b="8406"/>
          <a:stretch/>
        </p:blipFill>
        <p:spPr>
          <a:xfrm>
            <a:off x="730024" y="1124744"/>
            <a:ext cx="10838584" cy="42244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sp>
        <p:nvSpPr>
          <p:cNvPr id="2082" name="Google Shape;2082;p5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867"/>
              <a:buFont typeface="Calibri"/>
              <a:buNone/>
            </a:pPr>
            <a:endParaRPr/>
          </a:p>
        </p:txBody>
      </p:sp>
      <p:sp>
        <p:nvSpPr>
          <p:cNvPr id="2083" name="Google Shape;2083;p5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p>
            <a:pPr marL="304792" lvl="0" indent="-67746" algn="l" rtl="0">
              <a:lnSpc>
                <a:spcPct val="90000"/>
              </a:lnSpc>
              <a:spcBef>
                <a:spcPts val="0"/>
              </a:spcBef>
              <a:spcAft>
                <a:spcPts val="0"/>
              </a:spcAft>
              <a:buClr>
                <a:schemeClr val="dk1"/>
              </a:buClr>
              <a:buSzPts val="3733"/>
              <a:buNone/>
            </a:pPr>
            <a:endParaRPr/>
          </a:p>
        </p:txBody>
      </p:sp>
      <p:pic>
        <p:nvPicPr>
          <p:cNvPr id="2084" name="Google Shape;2084;p50"/>
          <p:cNvPicPr preferRelativeResize="0"/>
          <p:nvPr/>
        </p:nvPicPr>
        <p:blipFill rotWithShape="1">
          <a:blip r:embed="rId3">
            <a:alphaModFix/>
          </a:blip>
          <a:srcRect l="4394"/>
          <a:stretch/>
        </p:blipFill>
        <p:spPr>
          <a:xfrm>
            <a:off x="911425" y="-795469"/>
            <a:ext cx="9949183" cy="6858000"/>
          </a:xfrm>
          <a:prstGeom prst="rect">
            <a:avLst/>
          </a:prstGeom>
          <a:noFill/>
          <a:ln>
            <a:noFill/>
          </a:ln>
        </p:spPr>
      </p:pic>
      <p:sp>
        <p:nvSpPr>
          <p:cNvPr id="2085" name="Google Shape;2085;p50"/>
          <p:cNvSpPr txBox="1"/>
          <p:nvPr/>
        </p:nvSpPr>
        <p:spPr>
          <a:xfrm>
            <a:off x="2543605" y="5925278"/>
            <a:ext cx="11233248" cy="913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333">
                <a:solidFill>
                  <a:srgbClr val="000000"/>
                </a:solidFill>
                <a:latin typeface="Calibri"/>
                <a:ea typeface="Calibri"/>
                <a:cs typeface="Calibri"/>
                <a:sym typeface="Calibri"/>
              </a:rPr>
              <a:t>Compatibility…or else!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5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867"/>
              <a:buFont typeface="Calibri"/>
              <a:buNone/>
            </a:pPr>
            <a:endParaRPr/>
          </a:p>
        </p:txBody>
      </p:sp>
      <p:sp>
        <p:nvSpPr>
          <p:cNvPr id="2091" name="Google Shape;2091;p5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p>
            <a:pPr marL="304792" lvl="0" indent="-67746" algn="l" rtl="0">
              <a:lnSpc>
                <a:spcPct val="90000"/>
              </a:lnSpc>
              <a:spcBef>
                <a:spcPts val="0"/>
              </a:spcBef>
              <a:spcAft>
                <a:spcPts val="0"/>
              </a:spcAft>
              <a:buClr>
                <a:schemeClr val="dk1"/>
              </a:buClr>
              <a:buSzPts val="3733"/>
              <a:buNone/>
            </a:pPr>
            <a:endParaRPr/>
          </a:p>
        </p:txBody>
      </p:sp>
      <p:pic>
        <p:nvPicPr>
          <p:cNvPr id="2092" name="Google Shape;2092;p51"/>
          <p:cNvPicPr preferRelativeResize="0"/>
          <p:nvPr/>
        </p:nvPicPr>
        <p:blipFill rotWithShape="1">
          <a:blip r:embed="rId3">
            <a:alphaModFix/>
          </a:blip>
          <a:srcRect/>
          <a:stretch/>
        </p:blipFill>
        <p:spPr>
          <a:xfrm>
            <a:off x="609600" y="0"/>
            <a:ext cx="109728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5"/>
          <p:cNvSpPr txBox="1">
            <a:spLocks noGrp="1"/>
          </p:cNvSpPr>
          <p:nvPr>
            <p:ph type="title"/>
          </p:nvPr>
        </p:nvSpPr>
        <p:spPr>
          <a:xfrm>
            <a:off x="3541986" y="369231"/>
            <a:ext cx="8408275" cy="14385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3200" b="1"/>
              <a:t>Our Vision: </a:t>
            </a:r>
            <a:r>
              <a:rPr lang="en-GB" sz="3200" b="1" i="1"/>
              <a:t>'To improve the care and wellbeing of people in Scotland by making best use of digital technologies in </a:t>
            </a:r>
            <a:r>
              <a:rPr lang="en-GB" sz="3200" b="1" i="1" u="sng"/>
              <a:t>the design </a:t>
            </a:r>
            <a:r>
              <a:rPr lang="en-GB" sz="3200" b="1" i="1"/>
              <a:t>and delivery of services.'</a:t>
            </a:r>
            <a:endParaRPr/>
          </a:p>
        </p:txBody>
      </p:sp>
      <p:sp>
        <p:nvSpPr>
          <p:cNvPr id="1329" name="Google Shape;1329;p5"/>
          <p:cNvSpPr/>
          <p:nvPr/>
        </p:nvSpPr>
        <p:spPr>
          <a:xfrm>
            <a:off x="1397874" y="2389772"/>
            <a:ext cx="9469821"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800"/>
              <a:buFont typeface="Roboto"/>
              <a:buNone/>
            </a:pPr>
            <a:r>
              <a:rPr lang="en-GB" sz="1800" b="1" i="0" u="none" strike="noStrike" cap="none">
                <a:solidFill>
                  <a:srgbClr val="333333"/>
                </a:solidFill>
                <a:latin typeface="Roboto"/>
                <a:ea typeface="Roboto"/>
                <a:cs typeface="Roboto"/>
                <a:sym typeface="Roboto"/>
              </a:rPr>
              <a:t>Aim 1:</a:t>
            </a:r>
            <a:r>
              <a:rPr lang="en-GB" sz="1800" b="0" i="0" u="none" strike="noStrike" cap="none">
                <a:solidFill>
                  <a:srgbClr val="333333"/>
                </a:solidFill>
                <a:latin typeface="Roboto"/>
                <a:ea typeface="Roboto"/>
                <a:cs typeface="Roboto"/>
                <a:sym typeface="Roboto"/>
              </a:rPr>
              <a:t> Citizens have access to, and greater control over, their own health and care data – as well as access to the digital information, tools and services they need to help maintain and improve their health and wellbeing.</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333333"/>
              </a:buClr>
              <a:buSzPts val="1800"/>
              <a:buFont typeface="Roboto"/>
              <a:buNone/>
            </a:pPr>
            <a:r>
              <a:rPr lang="en-GB" sz="1800" b="1" i="0" u="none" strike="noStrike" cap="none">
                <a:solidFill>
                  <a:srgbClr val="333333"/>
                </a:solidFill>
                <a:latin typeface="Roboto"/>
                <a:ea typeface="Roboto"/>
                <a:cs typeface="Roboto"/>
                <a:sym typeface="Roboto"/>
              </a:rPr>
              <a:t>Aim 2: </a:t>
            </a:r>
            <a:r>
              <a:rPr lang="en-GB" sz="1800" b="0" i="0" u="none" strike="noStrike" cap="none">
                <a:solidFill>
                  <a:srgbClr val="333333"/>
                </a:solidFill>
                <a:latin typeface="Roboto"/>
                <a:ea typeface="Roboto"/>
                <a:cs typeface="Roboto"/>
                <a:sym typeface="Roboto"/>
              </a:rPr>
              <a:t>Health and care services are built on people-centred, safe, secure and ethical digital foundations which allow staff to record, access and share relevant information across the health and care system, and feel confident in their use of digital technology, in order to improve the delivery of care.</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333333"/>
              </a:buClr>
              <a:buSzPts val="1800"/>
              <a:buFont typeface="Roboto"/>
              <a:buNone/>
            </a:pPr>
            <a:r>
              <a:rPr lang="en-GB" sz="1800" b="1" i="0" u="none" strike="noStrike" cap="none">
                <a:solidFill>
                  <a:srgbClr val="333333"/>
                </a:solidFill>
                <a:latin typeface="Roboto"/>
                <a:ea typeface="Roboto"/>
                <a:cs typeface="Roboto"/>
                <a:sym typeface="Roboto"/>
              </a:rPr>
              <a:t>Aim 3: </a:t>
            </a:r>
            <a:r>
              <a:rPr lang="en-GB" sz="1800" b="0" i="0" u="none" strike="noStrike" cap="none">
                <a:solidFill>
                  <a:srgbClr val="333333"/>
                </a:solidFill>
                <a:latin typeface="Roboto"/>
                <a:ea typeface="Roboto"/>
                <a:cs typeface="Roboto"/>
                <a:sym typeface="Roboto"/>
              </a:rPr>
              <a:t>Health and care planners, researchers and innovators have secure access to the data they need in order to increase the efficiency of our health and care systems, and develop new and improved ways of working.</a:t>
            </a:r>
            <a:endParaRPr/>
          </a:p>
        </p:txBody>
      </p:sp>
      <p:pic>
        <p:nvPicPr>
          <p:cNvPr id="1330" name="Google Shape;1330;p5"/>
          <p:cNvPicPr preferRelativeResize="0"/>
          <p:nvPr/>
        </p:nvPicPr>
        <p:blipFill rotWithShape="1">
          <a:blip r:embed="rId3">
            <a:alphaModFix/>
          </a:blip>
          <a:srcRect/>
          <a:stretch/>
        </p:blipFill>
        <p:spPr>
          <a:xfrm>
            <a:off x="386091" y="96044"/>
            <a:ext cx="3055004" cy="216859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52"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98" name="Google Shape;2098;p52"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99" name="Google Shape;2099;p52" descr="bruce-lee-self-help-quote-world-of-english | The World of English"/>
          <p:cNvPicPr preferRelativeResize="0"/>
          <p:nvPr/>
        </p:nvPicPr>
        <p:blipFill rotWithShape="1">
          <a:blip r:embed="rId3">
            <a:alphaModFix/>
          </a:blip>
          <a:srcRect/>
          <a:stretch/>
        </p:blipFill>
        <p:spPr>
          <a:xfrm>
            <a:off x="237859" y="644691"/>
            <a:ext cx="12002824" cy="55686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3"/>
        <p:cNvGrpSpPr/>
        <p:nvPr/>
      </p:nvGrpSpPr>
      <p:grpSpPr>
        <a:xfrm>
          <a:off x="0" y="0"/>
          <a:ext cx="0" cy="0"/>
          <a:chOff x="0" y="0"/>
          <a:chExt cx="0" cy="0"/>
        </a:xfrm>
      </p:grpSpPr>
      <p:sp>
        <p:nvSpPr>
          <p:cNvPr id="2104" name="Google Shape;2104;p53"/>
          <p:cNvSpPr txBox="1">
            <a:spLocks noGrp="1"/>
          </p:cNvSpPr>
          <p:nvPr>
            <p:ph type="title"/>
          </p:nvPr>
        </p:nvSpPr>
        <p:spPr>
          <a:xfrm>
            <a:off x="2013115" y="4101075"/>
            <a:ext cx="10515600" cy="17281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DLaM Display"/>
              <a:buNone/>
            </a:pPr>
            <a:r>
              <a:rPr lang="en-GB" sz="4800" b="1">
                <a:latin typeface="ADLaM Display"/>
                <a:ea typeface="ADLaM Display"/>
                <a:cs typeface="ADLaM Display"/>
                <a:sym typeface="ADLaM Display"/>
              </a:rPr>
              <a:t>=realistic mental wellbeing</a:t>
            </a:r>
            <a:br>
              <a:rPr lang="en-GB" sz="4800" b="1">
                <a:latin typeface="ADLaM Display"/>
                <a:ea typeface="ADLaM Display"/>
                <a:cs typeface="ADLaM Display"/>
                <a:sym typeface="ADLaM Display"/>
              </a:rPr>
            </a:br>
            <a:r>
              <a:rPr lang="en-GB" sz="4800" b="1">
                <a:latin typeface="ADLaM Display"/>
                <a:ea typeface="ADLaM Display"/>
                <a:cs typeface="ADLaM Display"/>
                <a:sym typeface="ADLaM Display"/>
              </a:rPr>
              <a:t>=realistic psychiatry </a:t>
            </a:r>
            <a:endParaRPr/>
          </a:p>
        </p:txBody>
      </p:sp>
      <p:pic>
        <p:nvPicPr>
          <p:cNvPr id="2105" name="Google Shape;2105;p53" descr="Realistic Medicine | NHS Lanarkshire"/>
          <p:cNvPicPr preferRelativeResize="0"/>
          <p:nvPr/>
        </p:nvPicPr>
        <p:blipFill rotWithShape="1">
          <a:blip r:embed="rId3">
            <a:alphaModFix/>
          </a:blip>
          <a:srcRect/>
          <a:stretch/>
        </p:blipFill>
        <p:spPr>
          <a:xfrm>
            <a:off x="2271368" y="917789"/>
            <a:ext cx="6704953" cy="2415200"/>
          </a:xfrm>
          <a:prstGeom prst="rect">
            <a:avLst/>
          </a:prstGeom>
          <a:noFill/>
          <a:ln>
            <a:noFill/>
          </a:ln>
        </p:spPr>
      </p:pic>
      <p:sp>
        <p:nvSpPr>
          <p:cNvPr id="2106" name="Google Shape;2106;p53"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07" name="Google Shape;2107;p53" descr="Video 1 - Intro to Realistic Conversations on Vimeo"/>
          <p:cNvSpPr/>
          <p:nvPr/>
        </p:nvSpPr>
        <p:spPr>
          <a:xfrm>
            <a:off x="207433" y="-144462"/>
            <a:ext cx="406400" cy="3048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Google Shape;2113;p54"/>
          <p:cNvSpPr txBox="1">
            <a:spLocks noGrp="1"/>
          </p:cNvSpPr>
          <p:nvPr>
            <p:ph type="title"/>
          </p:nvPr>
        </p:nvSpPr>
        <p:spPr>
          <a:xfrm>
            <a:off x="305644" y="1508787"/>
            <a:ext cx="11233248" cy="2424269"/>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00000"/>
              <a:buFont typeface="Arial"/>
              <a:buNone/>
            </a:pPr>
            <a:r>
              <a:rPr lang="en-GB"/>
              <a:t>NHS Event 2024</a:t>
            </a:r>
            <a:br>
              <a:rPr lang="en-GB"/>
            </a:br>
            <a:br>
              <a:rPr lang="en-GB"/>
            </a:br>
            <a:r>
              <a:rPr lang="en-GB"/>
              <a:t>Data &amp; Analytics in NHS Scotland</a:t>
            </a:r>
            <a:br>
              <a:rPr lang="en-GB"/>
            </a:br>
            <a:br>
              <a:rPr lang="en-GB"/>
            </a:br>
            <a:r>
              <a:rPr lang="en-GB"/>
              <a:t>Better Decisions with Cloud </a:t>
            </a:r>
            <a:br>
              <a:rPr lang="en-GB"/>
            </a:br>
            <a:r>
              <a:rPr lang="en-GB"/>
              <a:t>Enabled Data &amp; Collaboration</a:t>
            </a:r>
            <a:endParaRPr/>
          </a:p>
        </p:txBody>
      </p:sp>
      <p:sp>
        <p:nvSpPr>
          <p:cNvPr id="2114" name="Google Shape;2114;p54"/>
          <p:cNvSpPr txBox="1">
            <a:spLocks noGrp="1"/>
          </p:cNvSpPr>
          <p:nvPr>
            <p:ph type="body" idx="1"/>
          </p:nvPr>
        </p:nvSpPr>
        <p:spPr>
          <a:xfrm>
            <a:off x="335360" y="6061578"/>
            <a:ext cx="3649133" cy="427037"/>
          </a:xfrm>
          <a:prstGeom prst="rect">
            <a:avLst/>
          </a:prstGeom>
          <a:noFill/>
          <a:ln>
            <a:noFill/>
          </a:ln>
        </p:spPr>
        <p:txBody>
          <a:bodyPr spcFirstLastPara="1" wrap="square" lIns="121900" tIns="60950" rIns="121900" bIns="60950" anchor="t" anchorCtr="0">
            <a:noAutofit/>
          </a:bodyPr>
          <a:lstStyle/>
          <a:p>
            <a:pPr marL="0" lvl="0" indent="0" algn="l" rtl="0">
              <a:spcBef>
                <a:spcPts val="0"/>
              </a:spcBef>
              <a:spcAft>
                <a:spcPts val="0"/>
              </a:spcAft>
              <a:buClr>
                <a:srgbClr val="004785"/>
              </a:buClr>
              <a:buSzPts val="1600"/>
              <a:buFont typeface="Arial"/>
              <a:buNone/>
            </a:pPr>
            <a:r>
              <a:rPr lang="en-GB" sz="1600" b="1" i="0" u="none" strike="noStrike" cap="none">
                <a:solidFill>
                  <a:srgbClr val="004785"/>
                </a:solidFill>
                <a:latin typeface="Arial"/>
                <a:ea typeface="Arial"/>
                <a:cs typeface="Arial"/>
                <a:sym typeface="Arial"/>
              </a:rPr>
              <a:t>Albert King</a:t>
            </a:r>
            <a:endParaRPr sz="1600" b="1" i="0" u="none" strike="noStrike" cap="none">
              <a:solidFill>
                <a:schemeClr val="accent2"/>
              </a:solidFill>
              <a:latin typeface="Arial"/>
              <a:ea typeface="Arial"/>
              <a:cs typeface="Arial"/>
              <a:sym typeface="Arial"/>
            </a:endParaRPr>
          </a:p>
          <a:p>
            <a:pPr marL="0" marR="0" lvl="0" indent="0" algn="l" rtl="0">
              <a:spcBef>
                <a:spcPts val="320"/>
              </a:spcBef>
              <a:spcAft>
                <a:spcPts val="0"/>
              </a:spcAft>
              <a:buClr>
                <a:srgbClr val="004785"/>
              </a:buClr>
              <a:buSzPts val="1600"/>
              <a:buFont typeface="Arial"/>
              <a:buNone/>
            </a:pPr>
            <a:r>
              <a:rPr lang="en-GB" sz="1600" b="1" i="0" u="none" strike="noStrike" cap="none">
                <a:solidFill>
                  <a:srgbClr val="004785"/>
                </a:solidFill>
                <a:latin typeface="Arial"/>
                <a:ea typeface="Arial"/>
                <a:cs typeface="Arial"/>
                <a:sym typeface="Arial"/>
              </a:rPr>
              <a:t>Chief Data Officer</a:t>
            </a:r>
            <a:endParaRPr sz="1600" b="1" i="0" u="none" strike="noStrike" cap="none">
              <a:solidFill>
                <a:schemeClr val="accent2"/>
              </a:solidFill>
              <a:latin typeface="Arial"/>
              <a:ea typeface="Arial"/>
              <a:cs typeface="Arial"/>
              <a:sym typeface="Arial"/>
            </a:endParaRPr>
          </a:p>
        </p:txBody>
      </p:sp>
      <p:pic>
        <p:nvPicPr>
          <p:cNvPr id="2115" name="Google Shape;2115;p54" descr="Text&#10;&#10;Description automatically generated with medium confidence"/>
          <p:cNvPicPr preferRelativeResize="0"/>
          <p:nvPr/>
        </p:nvPicPr>
        <p:blipFill rotWithShape="1">
          <a:blip r:embed="rId3">
            <a:alphaModFix/>
          </a:blip>
          <a:srcRect/>
          <a:stretch/>
        </p:blipFill>
        <p:spPr>
          <a:xfrm>
            <a:off x="305645" y="363029"/>
            <a:ext cx="2227796" cy="9694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55"/>
          <p:cNvSpPr txBox="1">
            <a:spLocks noGrp="1"/>
          </p:cNvSpPr>
          <p:nvPr>
            <p:ph type="title"/>
          </p:nvPr>
        </p:nvSpPr>
        <p:spPr>
          <a:xfrm>
            <a:off x="431372" y="1004229"/>
            <a:ext cx="9889097" cy="954923"/>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Arial"/>
              <a:buNone/>
            </a:pPr>
            <a:r>
              <a:rPr lang="en-GB"/>
              <a:t>Scotland’s Data Service for Health and Social Care</a:t>
            </a:r>
            <a:endParaRPr/>
          </a:p>
        </p:txBody>
      </p:sp>
      <p:sp>
        <p:nvSpPr>
          <p:cNvPr id="2122" name="Google Shape;2122;p55"/>
          <p:cNvSpPr txBox="1">
            <a:spLocks noGrp="1"/>
          </p:cNvSpPr>
          <p:nvPr>
            <p:ph type="body" idx="1"/>
          </p:nvPr>
        </p:nvSpPr>
        <p:spPr>
          <a:xfrm>
            <a:off x="431373" y="2079625"/>
            <a:ext cx="7008777" cy="3773488"/>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spcBef>
                <a:spcPts val="0"/>
              </a:spcBef>
              <a:spcAft>
                <a:spcPts val="0"/>
              </a:spcAft>
              <a:buClr>
                <a:schemeClr val="accent5"/>
              </a:buClr>
              <a:buSzPct val="100000"/>
              <a:buFont typeface="Arial"/>
              <a:buNone/>
            </a:pPr>
            <a:r>
              <a:rPr lang="en-GB" sz="3333" b="0" i="0" u="none" strike="noStrike" cap="none">
                <a:solidFill>
                  <a:schemeClr val="accent5"/>
                </a:solidFill>
                <a:latin typeface="Arial"/>
                <a:ea typeface="Arial"/>
                <a:cs typeface="Arial"/>
                <a:sym typeface="Arial"/>
              </a:rPr>
              <a:t>We are the </a:t>
            </a:r>
            <a:r>
              <a:rPr lang="en-GB" sz="3333" b="1" i="0" u="none" strike="noStrike" cap="none">
                <a:solidFill>
                  <a:schemeClr val="accent5"/>
                </a:solidFill>
                <a:latin typeface="Arial"/>
                <a:ea typeface="Arial"/>
                <a:cs typeface="Arial"/>
                <a:sym typeface="Arial"/>
              </a:rPr>
              <a:t>national data service for the health and social care </a:t>
            </a:r>
            <a:r>
              <a:rPr lang="en-GB" sz="3333" b="0" i="0" u="none" strike="noStrike" cap="none">
                <a:solidFill>
                  <a:schemeClr val="accent5"/>
                </a:solidFill>
                <a:latin typeface="Arial"/>
                <a:ea typeface="Arial"/>
                <a:cs typeface="Arial"/>
                <a:sym typeface="Arial"/>
              </a:rPr>
              <a:t>in Scotland. </a:t>
            </a:r>
            <a:endParaRPr/>
          </a:p>
          <a:p>
            <a:pPr marL="0" marR="0" lvl="0" indent="0" algn="l" rtl="0">
              <a:spcBef>
                <a:spcPts val="0"/>
              </a:spcBef>
              <a:spcAft>
                <a:spcPts val="0"/>
              </a:spcAft>
              <a:buClr>
                <a:schemeClr val="accent2"/>
              </a:buClr>
              <a:buSzPct val="100000"/>
              <a:buFont typeface="Arial"/>
              <a:buNone/>
            </a:pPr>
            <a:endParaRPr sz="3333" b="0" i="0" u="none" strike="noStrike" cap="none">
              <a:solidFill>
                <a:schemeClr val="accent5"/>
              </a:solidFill>
              <a:latin typeface="Arial"/>
              <a:ea typeface="Arial"/>
              <a:cs typeface="Arial"/>
              <a:sym typeface="Arial"/>
            </a:endParaRPr>
          </a:p>
          <a:p>
            <a:pPr marL="0" marR="0" lvl="0" indent="0" algn="l" rtl="0">
              <a:spcBef>
                <a:spcPts val="0"/>
              </a:spcBef>
              <a:spcAft>
                <a:spcPts val="0"/>
              </a:spcAft>
              <a:buClr>
                <a:schemeClr val="accent5"/>
              </a:buClr>
              <a:buSzPct val="100000"/>
              <a:buFont typeface="Arial"/>
              <a:buNone/>
            </a:pPr>
            <a:r>
              <a:rPr lang="en-GB" sz="3333" b="0" i="0" u="none" strike="noStrike" cap="none">
                <a:solidFill>
                  <a:schemeClr val="accent5"/>
                </a:solidFill>
                <a:latin typeface="Arial"/>
                <a:ea typeface="Arial"/>
                <a:cs typeface="Arial"/>
                <a:sym typeface="Arial"/>
              </a:rPr>
              <a:t>We support the delivery of digital health and care across NHS Scotland and beyond using Data and Integration technology and standards aligned to national policy and frameworks.</a:t>
            </a:r>
            <a:endParaRPr/>
          </a:p>
          <a:p>
            <a:pPr marL="0" marR="0" lvl="0" indent="0" algn="l" rtl="0">
              <a:spcBef>
                <a:spcPts val="0"/>
              </a:spcBef>
              <a:spcAft>
                <a:spcPts val="0"/>
              </a:spcAft>
              <a:buClr>
                <a:schemeClr val="accent2"/>
              </a:buClr>
              <a:buSzPct val="100000"/>
              <a:buFont typeface="Arial"/>
              <a:buNone/>
            </a:pPr>
            <a:endParaRPr sz="3333" b="0" i="0" u="none" strike="noStrike" cap="none">
              <a:solidFill>
                <a:schemeClr val="accent5"/>
              </a:solidFill>
              <a:latin typeface="Arial"/>
              <a:ea typeface="Arial"/>
              <a:cs typeface="Arial"/>
              <a:sym typeface="Arial"/>
            </a:endParaRPr>
          </a:p>
          <a:p>
            <a:pPr marL="0" marR="0" lvl="0" indent="0" algn="l" rtl="0">
              <a:spcBef>
                <a:spcPts val="0"/>
              </a:spcBef>
              <a:spcAft>
                <a:spcPts val="0"/>
              </a:spcAft>
              <a:buClr>
                <a:schemeClr val="accent2"/>
              </a:buClr>
              <a:buSzPct val="100000"/>
              <a:buFont typeface="Arial"/>
              <a:buNone/>
            </a:pPr>
            <a:r>
              <a:rPr lang="en-GB" sz="3333" b="0" i="0" u="none" strike="noStrike" cap="none">
                <a:solidFill>
                  <a:schemeClr val="accent2"/>
                </a:solidFill>
                <a:latin typeface="Arial"/>
                <a:ea typeface="Arial"/>
                <a:cs typeface="Arial"/>
                <a:sym typeface="Arial"/>
              </a:rPr>
              <a:t>We bring innovation in data and AI and we are recognised for thought leadership.</a:t>
            </a:r>
            <a:endParaRPr/>
          </a:p>
          <a:p>
            <a:pPr marL="0" marR="0" lvl="0" indent="0" algn="l" rtl="0">
              <a:spcBef>
                <a:spcPts val="0"/>
              </a:spcBef>
              <a:spcAft>
                <a:spcPts val="0"/>
              </a:spcAft>
              <a:buClr>
                <a:schemeClr val="accent2"/>
              </a:buClr>
              <a:buSzPct val="100000"/>
              <a:buFont typeface="Arial"/>
              <a:buNone/>
            </a:pPr>
            <a:endParaRPr sz="3333" b="0" i="0" u="none" strike="noStrike" cap="none">
              <a:solidFill>
                <a:schemeClr val="accent5"/>
              </a:solidFill>
              <a:latin typeface="Arial"/>
              <a:ea typeface="Arial"/>
              <a:cs typeface="Arial"/>
              <a:sym typeface="Arial"/>
            </a:endParaRPr>
          </a:p>
          <a:p>
            <a:pPr marL="0" marR="0" lvl="0" indent="0" algn="l" rtl="0">
              <a:spcBef>
                <a:spcPts val="0"/>
              </a:spcBef>
              <a:spcAft>
                <a:spcPts val="0"/>
              </a:spcAft>
              <a:buClr>
                <a:schemeClr val="accent5"/>
              </a:buClr>
              <a:buSzPct val="100000"/>
              <a:buFont typeface="Arial"/>
              <a:buNone/>
            </a:pPr>
            <a:r>
              <a:rPr lang="en-GB" sz="3333" b="0" i="0" u="none" strike="noStrike" cap="none">
                <a:solidFill>
                  <a:schemeClr val="accent5"/>
                </a:solidFill>
                <a:latin typeface="Arial"/>
                <a:ea typeface="Arial"/>
                <a:cs typeface="Arial"/>
                <a:sym typeface="Arial"/>
              </a:rPr>
              <a:t>We combine professional capability, leading technology platforms and data assets. We provide the ability to integrate, organise, manage and create insight from data across health and care.</a:t>
            </a:r>
            <a:endParaRPr sz="3333" b="0" i="0" u="none" strike="noStrike" cap="none">
              <a:solidFill>
                <a:schemeClr val="accent5"/>
              </a:solidFill>
              <a:latin typeface="Arial"/>
              <a:ea typeface="Arial"/>
              <a:cs typeface="Arial"/>
              <a:sym typeface="Arial"/>
            </a:endParaRPr>
          </a:p>
          <a:p>
            <a:pPr marL="0" marR="0" lvl="0" indent="0" algn="l" rtl="0">
              <a:spcBef>
                <a:spcPts val="264"/>
              </a:spcBef>
              <a:spcAft>
                <a:spcPts val="0"/>
              </a:spcAft>
              <a:buClr>
                <a:schemeClr val="accent2"/>
              </a:buClr>
              <a:buSzPct val="100000"/>
              <a:buFont typeface="Arial"/>
              <a:buNone/>
            </a:pPr>
            <a:endParaRPr sz="2400" b="1" i="0" u="none" strike="noStrike" cap="none">
              <a:solidFill>
                <a:schemeClr val="accent5"/>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56"/>
          <p:cNvSpPr txBox="1">
            <a:spLocks noGrp="1"/>
          </p:cNvSpPr>
          <p:nvPr>
            <p:ph type="body" idx="1"/>
          </p:nvPr>
        </p:nvSpPr>
        <p:spPr>
          <a:xfrm>
            <a:off x="431373" y="1971437"/>
            <a:ext cx="8064895" cy="404985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accent5"/>
              </a:buClr>
              <a:buSzPct val="100000"/>
              <a:buFont typeface="Ubuntu"/>
              <a:buNone/>
            </a:pPr>
            <a:r>
              <a:rPr lang="en-GB" sz="3200" b="0">
                <a:solidFill>
                  <a:schemeClr val="accent5"/>
                </a:solidFill>
                <a:latin typeface="Ubuntu"/>
                <a:ea typeface="Ubuntu"/>
                <a:cs typeface="Ubuntu"/>
                <a:sym typeface="Ubuntu"/>
              </a:rPr>
              <a:t>Seer is a core part of Scotland's Health &amp; Social Care Data Strategy </a:t>
            </a:r>
            <a:endParaRPr/>
          </a:p>
          <a:p>
            <a:pPr marL="0" lvl="0" indent="0" algn="l" rtl="0">
              <a:spcBef>
                <a:spcPts val="592"/>
              </a:spcBef>
              <a:spcAft>
                <a:spcPts val="0"/>
              </a:spcAft>
              <a:buClr>
                <a:schemeClr val="accent2"/>
              </a:buClr>
              <a:buSzPct val="100000"/>
              <a:buFont typeface="Arial"/>
              <a:buNone/>
            </a:pPr>
            <a:endParaRPr sz="3200" b="0">
              <a:solidFill>
                <a:schemeClr val="accent5"/>
              </a:solidFill>
              <a:latin typeface="Ubuntu"/>
              <a:ea typeface="Ubuntu"/>
              <a:cs typeface="Ubuntu"/>
              <a:sym typeface="Ubuntu"/>
            </a:endParaRPr>
          </a:p>
          <a:p>
            <a:pPr marL="0" lvl="0" indent="0" algn="l" rtl="0">
              <a:spcBef>
                <a:spcPts val="592"/>
              </a:spcBef>
              <a:spcAft>
                <a:spcPts val="0"/>
              </a:spcAft>
              <a:buClr>
                <a:schemeClr val="accent5"/>
              </a:buClr>
              <a:buSzPct val="100000"/>
              <a:buFont typeface="Ubuntu"/>
              <a:buNone/>
            </a:pPr>
            <a:r>
              <a:rPr lang="en-GB" sz="3200" b="0">
                <a:solidFill>
                  <a:schemeClr val="accent5"/>
                </a:solidFill>
                <a:latin typeface="Ubuntu"/>
                <a:ea typeface="Ubuntu"/>
                <a:cs typeface="Ubuntu"/>
                <a:sym typeface="Ubuntu"/>
              </a:rPr>
              <a:t>The Data &amp; Analytics service for the NDP</a:t>
            </a:r>
            <a:endParaRPr/>
          </a:p>
          <a:p>
            <a:pPr marL="0" lvl="0" indent="0" algn="l" rtl="0">
              <a:spcBef>
                <a:spcPts val="592"/>
              </a:spcBef>
              <a:spcAft>
                <a:spcPts val="0"/>
              </a:spcAft>
              <a:buClr>
                <a:schemeClr val="accent2"/>
              </a:buClr>
              <a:buSzPct val="100000"/>
              <a:buFont typeface="Arial"/>
              <a:buNone/>
            </a:pPr>
            <a:endParaRPr sz="3200" b="0">
              <a:solidFill>
                <a:schemeClr val="accent5"/>
              </a:solidFill>
              <a:latin typeface="Ubuntu"/>
              <a:ea typeface="Ubuntu"/>
              <a:cs typeface="Ubuntu"/>
              <a:sym typeface="Ubuntu"/>
            </a:endParaRPr>
          </a:p>
          <a:p>
            <a:pPr marL="0" lvl="0" indent="0" algn="l" rtl="0">
              <a:spcBef>
                <a:spcPts val="592"/>
              </a:spcBef>
              <a:spcAft>
                <a:spcPts val="0"/>
              </a:spcAft>
              <a:buClr>
                <a:schemeClr val="accent5"/>
              </a:buClr>
              <a:buSzPct val="100000"/>
              <a:buFont typeface="Ubuntu"/>
              <a:buNone/>
            </a:pPr>
            <a:r>
              <a:rPr lang="en-GB" sz="3200" b="0">
                <a:solidFill>
                  <a:schemeClr val="accent5"/>
                </a:solidFill>
                <a:latin typeface="Ubuntu"/>
                <a:ea typeface="Ubuntu"/>
                <a:cs typeface="Ubuntu"/>
                <a:sym typeface="Ubuntu"/>
              </a:rPr>
              <a:t>Supporting a broad and vast array of users, underpinning thousands of important data and analytical products</a:t>
            </a:r>
            <a:endParaRPr/>
          </a:p>
          <a:p>
            <a:pPr marL="0" lvl="0" indent="0" algn="l" rtl="0">
              <a:spcBef>
                <a:spcPts val="0"/>
              </a:spcBef>
              <a:spcAft>
                <a:spcPts val="0"/>
              </a:spcAft>
              <a:buClr>
                <a:schemeClr val="accent2"/>
              </a:buClr>
              <a:buSzPct val="100000"/>
              <a:buFont typeface="Arial"/>
              <a:buNone/>
            </a:pPr>
            <a:endParaRPr sz="4267" b="0">
              <a:solidFill>
                <a:schemeClr val="accent5"/>
              </a:solidFill>
              <a:latin typeface="Ubuntu"/>
              <a:ea typeface="Ubuntu"/>
              <a:cs typeface="Ubuntu"/>
              <a:sym typeface="Ubuntu"/>
            </a:endParaRPr>
          </a:p>
        </p:txBody>
      </p:sp>
      <p:sp>
        <p:nvSpPr>
          <p:cNvPr id="2129" name="Google Shape;2129;p56"/>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Arial"/>
              <a:buNone/>
            </a:pPr>
            <a:r>
              <a:rPr lang="en-GB"/>
              <a:t>Seer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p57"/>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Arial"/>
              <a:buNone/>
            </a:pPr>
            <a:r>
              <a:rPr lang="en-GB"/>
              <a:t>Seer : National Data &amp; Analytics Platform</a:t>
            </a:r>
            <a:endParaRPr/>
          </a:p>
        </p:txBody>
      </p:sp>
      <p:grpSp>
        <p:nvGrpSpPr>
          <p:cNvPr id="2135" name="Google Shape;2135;p57"/>
          <p:cNvGrpSpPr/>
          <p:nvPr/>
        </p:nvGrpSpPr>
        <p:grpSpPr>
          <a:xfrm>
            <a:off x="3719017" y="4815675"/>
            <a:ext cx="3614440" cy="1558223"/>
            <a:chOff x="7750176" y="7667625"/>
            <a:chExt cx="9021763" cy="3889376"/>
          </a:xfrm>
        </p:grpSpPr>
        <p:sp>
          <p:nvSpPr>
            <p:cNvPr id="2136" name="Google Shape;2136;p57"/>
            <p:cNvSpPr/>
            <p:nvPr/>
          </p:nvSpPr>
          <p:spPr>
            <a:xfrm>
              <a:off x="7750176" y="8955088"/>
              <a:ext cx="9021763" cy="2601913"/>
            </a:xfrm>
            <a:custGeom>
              <a:avLst/>
              <a:gdLst/>
              <a:ahLst/>
              <a:cxnLst/>
              <a:rect l="l" t="t" r="r" b="b"/>
              <a:pathLst>
                <a:path w="361" h="103" extrusionOk="0">
                  <a:moveTo>
                    <a:pt x="361" y="0"/>
                  </a:moveTo>
                  <a:cubicBezTo>
                    <a:pt x="361" y="0"/>
                    <a:pt x="361" y="42"/>
                    <a:pt x="361" y="53"/>
                  </a:cubicBezTo>
                  <a:cubicBezTo>
                    <a:pt x="361" y="81"/>
                    <a:pt x="280" y="103"/>
                    <a:pt x="181" y="103"/>
                  </a:cubicBezTo>
                  <a:cubicBezTo>
                    <a:pt x="81" y="103"/>
                    <a:pt x="0" y="81"/>
                    <a:pt x="0" y="53"/>
                  </a:cubicBezTo>
                  <a:cubicBezTo>
                    <a:pt x="0" y="45"/>
                    <a:pt x="0" y="0"/>
                    <a:pt x="0" y="0"/>
                  </a:cubicBezTo>
                  <a:cubicBezTo>
                    <a:pt x="0" y="0"/>
                    <a:pt x="110" y="21"/>
                    <a:pt x="181" y="21"/>
                  </a:cubicBezTo>
                  <a:cubicBezTo>
                    <a:pt x="242" y="21"/>
                    <a:pt x="361" y="0"/>
                    <a:pt x="361" y="0"/>
                  </a:cubicBezTo>
                  <a:close/>
                </a:path>
              </a:pathLst>
            </a:custGeom>
            <a:solidFill>
              <a:schemeClr val="accent5"/>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37" name="Google Shape;2137;p57"/>
            <p:cNvSpPr/>
            <p:nvPr/>
          </p:nvSpPr>
          <p:spPr>
            <a:xfrm>
              <a:off x="7750176" y="7667625"/>
              <a:ext cx="9021763" cy="2551113"/>
            </a:xfrm>
            <a:prstGeom prst="ellipse">
              <a:avLst/>
            </a:prstGeom>
            <a:solidFill>
              <a:srgbClr val="003563"/>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38" name="Google Shape;2138;p57"/>
            <p:cNvSpPr/>
            <p:nvPr/>
          </p:nvSpPr>
          <p:spPr>
            <a:xfrm>
              <a:off x="9974263" y="8728075"/>
              <a:ext cx="4799013" cy="960438"/>
            </a:xfrm>
            <a:prstGeom prst="ellipse">
              <a:avLst/>
            </a:prstGeom>
            <a:solidFill>
              <a:srgbClr val="002342"/>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grpSp>
      <p:sp>
        <p:nvSpPr>
          <p:cNvPr id="2139" name="Google Shape;2139;p57"/>
          <p:cNvSpPr txBox="1"/>
          <p:nvPr/>
        </p:nvSpPr>
        <p:spPr>
          <a:xfrm>
            <a:off x="711604" y="969381"/>
            <a:ext cx="11078029" cy="52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467"/>
              <a:buFont typeface="Arial"/>
              <a:buNone/>
            </a:pPr>
            <a:endParaRPr sz="3466">
              <a:solidFill>
                <a:srgbClr val="FFFFFF"/>
              </a:solidFill>
              <a:latin typeface="Arial"/>
              <a:ea typeface="Arial"/>
              <a:cs typeface="Arial"/>
              <a:sym typeface="Arial"/>
            </a:endParaRPr>
          </a:p>
        </p:txBody>
      </p:sp>
      <p:grpSp>
        <p:nvGrpSpPr>
          <p:cNvPr id="2140" name="Google Shape;2140;p57"/>
          <p:cNvGrpSpPr/>
          <p:nvPr/>
        </p:nvGrpSpPr>
        <p:grpSpPr>
          <a:xfrm>
            <a:off x="3721135" y="3824746"/>
            <a:ext cx="3614440" cy="1558223"/>
            <a:chOff x="7750176" y="7667625"/>
            <a:chExt cx="9021763" cy="3889376"/>
          </a:xfrm>
        </p:grpSpPr>
        <p:sp>
          <p:nvSpPr>
            <p:cNvPr id="2141" name="Google Shape;2141;p57"/>
            <p:cNvSpPr/>
            <p:nvPr/>
          </p:nvSpPr>
          <p:spPr>
            <a:xfrm>
              <a:off x="7750176" y="8955088"/>
              <a:ext cx="9021763" cy="2601913"/>
            </a:xfrm>
            <a:custGeom>
              <a:avLst/>
              <a:gdLst/>
              <a:ahLst/>
              <a:cxnLst/>
              <a:rect l="l" t="t" r="r" b="b"/>
              <a:pathLst>
                <a:path w="361" h="103" extrusionOk="0">
                  <a:moveTo>
                    <a:pt x="361" y="0"/>
                  </a:moveTo>
                  <a:cubicBezTo>
                    <a:pt x="361" y="0"/>
                    <a:pt x="361" y="42"/>
                    <a:pt x="361" y="53"/>
                  </a:cubicBezTo>
                  <a:cubicBezTo>
                    <a:pt x="361" y="81"/>
                    <a:pt x="280" y="103"/>
                    <a:pt x="181" y="103"/>
                  </a:cubicBezTo>
                  <a:cubicBezTo>
                    <a:pt x="81" y="103"/>
                    <a:pt x="0" y="81"/>
                    <a:pt x="0" y="53"/>
                  </a:cubicBezTo>
                  <a:cubicBezTo>
                    <a:pt x="0" y="45"/>
                    <a:pt x="0" y="0"/>
                    <a:pt x="0" y="0"/>
                  </a:cubicBezTo>
                  <a:cubicBezTo>
                    <a:pt x="0" y="0"/>
                    <a:pt x="110" y="21"/>
                    <a:pt x="181" y="21"/>
                  </a:cubicBezTo>
                  <a:cubicBezTo>
                    <a:pt x="242" y="21"/>
                    <a:pt x="361" y="0"/>
                    <a:pt x="361" y="0"/>
                  </a:cubicBezTo>
                  <a:close/>
                </a:path>
              </a:pathLst>
            </a:custGeom>
            <a:solidFill>
              <a:srgbClr val="2BC1FF"/>
            </a:solidFill>
            <a:ln w="9525" cap="flat" cmpd="sng">
              <a:solidFill>
                <a:srgbClr val="000000"/>
              </a:solidFill>
              <a:prstDash val="solid"/>
              <a:round/>
              <a:headEnd type="none" w="sm" len="sm"/>
              <a:tailEnd type="none" w="sm" len="sm"/>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42" name="Google Shape;2142;p57"/>
            <p:cNvSpPr/>
            <p:nvPr/>
          </p:nvSpPr>
          <p:spPr>
            <a:xfrm>
              <a:off x="7750176" y="7667625"/>
              <a:ext cx="9021763" cy="2551113"/>
            </a:xfrm>
            <a:prstGeom prst="ellipse">
              <a:avLst/>
            </a:prstGeom>
            <a:solidFill>
              <a:srgbClr val="02B4FE"/>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43" name="Google Shape;2143;p57"/>
            <p:cNvSpPr/>
            <p:nvPr/>
          </p:nvSpPr>
          <p:spPr>
            <a:xfrm>
              <a:off x="9974263" y="8728075"/>
              <a:ext cx="4799013" cy="960438"/>
            </a:xfrm>
            <a:prstGeom prst="ellipse">
              <a:avLst/>
            </a:prstGeom>
            <a:solidFill>
              <a:srgbClr val="131313"/>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grpSp>
      <p:grpSp>
        <p:nvGrpSpPr>
          <p:cNvPr id="2144" name="Google Shape;2144;p57"/>
          <p:cNvGrpSpPr/>
          <p:nvPr/>
        </p:nvGrpSpPr>
        <p:grpSpPr>
          <a:xfrm>
            <a:off x="3721133" y="2833818"/>
            <a:ext cx="3614440" cy="1558223"/>
            <a:chOff x="7750176" y="7667625"/>
            <a:chExt cx="9021763" cy="3889376"/>
          </a:xfrm>
        </p:grpSpPr>
        <p:sp>
          <p:nvSpPr>
            <p:cNvPr id="2145" name="Google Shape;2145;p57"/>
            <p:cNvSpPr/>
            <p:nvPr/>
          </p:nvSpPr>
          <p:spPr>
            <a:xfrm>
              <a:off x="7750176" y="8955088"/>
              <a:ext cx="9021763" cy="2601913"/>
            </a:xfrm>
            <a:custGeom>
              <a:avLst/>
              <a:gdLst/>
              <a:ahLst/>
              <a:cxnLst/>
              <a:rect l="l" t="t" r="r" b="b"/>
              <a:pathLst>
                <a:path w="361" h="103" extrusionOk="0">
                  <a:moveTo>
                    <a:pt x="361" y="0"/>
                  </a:moveTo>
                  <a:cubicBezTo>
                    <a:pt x="361" y="0"/>
                    <a:pt x="361" y="42"/>
                    <a:pt x="361" y="53"/>
                  </a:cubicBezTo>
                  <a:cubicBezTo>
                    <a:pt x="361" y="81"/>
                    <a:pt x="280" y="103"/>
                    <a:pt x="181" y="103"/>
                  </a:cubicBezTo>
                  <a:cubicBezTo>
                    <a:pt x="81" y="103"/>
                    <a:pt x="0" y="81"/>
                    <a:pt x="0" y="53"/>
                  </a:cubicBezTo>
                  <a:cubicBezTo>
                    <a:pt x="0" y="45"/>
                    <a:pt x="0" y="0"/>
                    <a:pt x="0" y="0"/>
                  </a:cubicBezTo>
                  <a:cubicBezTo>
                    <a:pt x="0" y="0"/>
                    <a:pt x="110" y="21"/>
                    <a:pt x="181" y="21"/>
                  </a:cubicBezTo>
                  <a:cubicBezTo>
                    <a:pt x="242" y="21"/>
                    <a:pt x="361" y="0"/>
                    <a:pt x="361" y="0"/>
                  </a:cubicBezTo>
                  <a:close/>
                </a:path>
              </a:pathLst>
            </a:custGeom>
            <a:solidFill>
              <a:schemeClr val="accent2"/>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46" name="Google Shape;2146;p57"/>
            <p:cNvSpPr/>
            <p:nvPr/>
          </p:nvSpPr>
          <p:spPr>
            <a:xfrm>
              <a:off x="7750176" y="7667625"/>
              <a:ext cx="9021763" cy="2551113"/>
            </a:xfrm>
            <a:prstGeom prst="ellipse">
              <a:avLst/>
            </a:prstGeom>
            <a:solidFill>
              <a:srgbClr val="003563"/>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47" name="Google Shape;2147;p57"/>
            <p:cNvSpPr/>
            <p:nvPr/>
          </p:nvSpPr>
          <p:spPr>
            <a:xfrm>
              <a:off x="9974263" y="8728075"/>
              <a:ext cx="4799013" cy="960438"/>
            </a:xfrm>
            <a:prstGeom prst="ellipse">
              <a:avLst/>
            </a:prstGeom>
            <a:solidFill>
              <a:srgbClr val="002342"/>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grpSp>
      <p:grpSp>
        <p:nvGrpSpPr>
          <p:cNvPr id="2148" name="Google Shape;2148;p57"/>
          <p:cNvGrpSpPr/>
          <p:nvPr/>
        </p:nvGrpSpPr>
        <p:grpSpPr>
          <a:xfrm>
            <a:off x="3741596" y="1842890"/>
            <a:ext cx="3614440" cy="1558223"/>
            <a:chOff x="7750176" y="7667625"/>
            <a:chExt cx="9021763" cy="3889376"/>
          </a:xfrm>
        </p:grpSpPr>
        <p:sp>
          <p:nvSpPr>
            <p:cNvPr id="2149" name="Google Shape;2149;p57"/>
            <p:cNvSpPr/>
            <p:nvPr/>
          </p:nvSpPr>
          <p:spPr>
            <a:xfrm>
              <a:off x="7750176" y="8955088"/>
              <a:ext cx="9021763" cy="2601913"/>
            </a:xfrm>
            <a:custGeom>
              <a:avLst/>
              <a:gdLst/>
              <a:ahLst/>
              <a:cxnLst/>
              <a:rect l="l" t="t" r="r" b="b"/>
              <a:pathLst>
                <a:path w="361" h="103" extrusionOk="0">
                  <a:moveTo>
                    <a:pt x="361" y="0"/>
                  </a:moveTo>
                  <a:cubicBezTo>
                    <a:pt x="361" y="0"/>
                    <a:pt x="361" y="42"/>
                    <a:pt x="361" y="53"/>
                  </a:cubicBezTo>
                  <a:cubicBezTo>
                    <a:pt x="361" y="81"/>
                    <a:pt x="280" y="103"/>
                    <a:pt x="181" y="103"/>
                  </a:cubicBezTo>
                  <a:cubicBezTo>
                    <a:pt x="81" y="103"/>
                    <a:pt x="0" y="81"/>
                    <a:pt x="0" y="53"/>
                  </a:cubicBezTo>
                  <a:cubicBezTo>
                    <a:pt x="0" y="45"/>
                    <a:pt x="0" y="0"/>
                    <a:pt x="0" y="0"/>
                  </a:cubicBezTo>
                  <a:cubicBezTo>
                    <a:pt x="0" y="0"/>
                    <a:pt x="110" y="21"/>
                    <a:pt x="181" y="21"/>
                  </a:cubicBezTo>
                  <a:cubicBezTo>
                    <a:pt x="242" y="21"/>
                    <a:pt x="361" y="0"/>
                    <a:pt x="361" y="0"/>
                  </a:cubicBezTo>
                  <a:close/>
                </a:path>
              </a:pathLst>
            </a:custGeom>
            <a:solidFill>
              <a:schemeClr val="accent1"/>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50" name="Google Shape;2150;p57"/>
            <p:cNvSpPr/>
            <p:nvPr/>
          </p:nvSpPr>
          <p:spPr>
            <a:xfrm>
              <a:off x="7750176" y="7667625"/>
              <a:ext cx="9021763" cy="2551113"/>
            </a:xfrm>
            <a:prstGeom prst="ellipse">
              <a:avLst/>
            </a:prstGeom>
            <a:solidFill>
              <a:srgbClr val="007873"/>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sp>
          <p:nvSpPr>
            <p:cNvPr id="2151" name="Google Shape;2151;p57"/>
            <p:cNvSpPr/>
            <p:nvPr/>
          </p:nvSpPr>
          <p:spPr>
            <a:xfrm>
              <a:off x="9974263" y="8728075"/>
              <a:ext cx="4799013" cy="960438"/>
            </a:xfrm>
            <a:prstGeom prst="ellipse">
              <a:avLst/>
            </a:prstGeom>
            <a:solidFill>
              <a:srgbClr val="00504C"/>
            </a:solid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rgbClr val="000000"/>
                </a:solidFill>
                <a:latin typeface="Lato"/>
                <a:ea typeface="Lato"/>
                <a:cs typeface="Lato"/>
                <a:sym typeface="Lato"/>
              </a:endParaRPr>
            </a:p>
          </p:txBody>
        </p:sp>
      </p:grpSp>
      <p:cxnSp>
        <p:nvCxnSpPr>
          <p:cNvPr id="2152" name="Google Shape;2152;p57"/>
          <p:cNvCxnSpPr/>
          <p:nvPr/>
        </p:nvCxnSpPr>
        <p:spPr>
          <a:xfrm rot="10800000">
            <a:off x="2521817" y="3709668"/>
            <a:ext cx="1039380" cy="0"/>
          </a:xfrm>
          <a:prstGeom prst="straightConnector1">
            <a:avLst/>
          </a:prstGeom>
          <a:noFill/>
          <a:ln w="38100" cap="flat" cmpd="sng">
            <a:solidFill>
              <a:schemeClr val="accent2"/>
            </a:solidFill>
            <a:prstDash val="dash"/>
            <a:round/>
            <a:headEnd type="oval" w="med" len="med"/>
            <a:tailEnd type="oval" w="med" len="med"/>
          </a:ln>
        </p:spPr>
      </p:cxnSp>
      <p:sp>
        <p:nvSpPr>
          <p:cNvPr id="2153" name="Google Shape;2153;p57"/>
          <p:cNvSpPr txBox="1"/>
          <p:nvPr/>
        </p:nvSpPr>
        <p:spPr>
          <a:xfrm>
            <a:off x="7655456" y="1975199"/>
            <a:ext cx="3782209" cy="1354217"/>
          </a:xfrm>
          <a:prstGeom prst="rect">
            <a:avLst/>
          </a:prstGeom>
          <a:noFill/>
          <a:ln>
            <a:noFill/>
          </a:ln>
        </p:spPr>
        <p:txBody>
          <a:bodyPr spcFirstLastPara="1" wrap="square" lIns="121900" tIns="60950" rIns="121900" bIns="60950" anchor="t" anchorCtr="0">
            <a:spAutoFit/>
          </a:bodyPr>
          <a:lstStyle/>
          <a:p>
            <a:pPr marL="0" marR="0" lvl="0" indent="0" algn="r" rtl="0">
              <a:spcBef>
                <a:spcPts val="0"/>
              </a:spcBef>
              <a:spcAft>
                <a:spcPts val="0"/>
              </a:spcAft>
              <a:buNone/>
            </a:pPr>
            <a:r>
              <a:rPr lang="en-GB" sz="1600">
                <a:solidFill>
                  <a:srgbClr val="004785"/>
                </a:solidFill>
                <a:latin typeface="Ubuntu"/>
                <a:ea typeface="Ubuntu"/>
                <a:cs typeface="Ubuntu"/>
                <a:sym typeface="Ubuntu"/>
              </a:rPr>
              <a:t>Contains the core components of Data Ingestion, Repository, Data Virtualisation, Analytics and Reporting, AI/ML, Augmented Analytics</a:t>
            </a:r>
            <a:endParaRPr/>
          </a:p>
        </p:txBody>
      </p:sp>
      <p:sp>
        <p:nvSpPr>
          <p:cNvPr id="2154" name="Google Shape;2154;p57"/>
          <p:cNvSpPr txBox="1"/>
          <p:nvPr/>
        </p:nvSpPr>
        <p:spPr>
          <a:xfrm>
            <a:off x="527382" y="2197048"/>
            <a:ext cx="2387396" cy="2339102"/>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600">
                <a:solidFill>
                  <a:srgbClr val="004785"/>
                </a:solidFill>
                <a:latin typeface="Ubuntu"/>
                <a:ea typeface="Ubuntu"/>
                <a:cs typeface="Ubuntu"/>
                <a:sym typeface="Ubuntu"/>
              </a:rPr>
              <a:t>It is at the heart of providing data to over to 20,000+ users across NHS, Scottish Government, Local Authorities, other public sector organisations, and academia</a:t>
            </a:r>
            <a:endParaRPr/>
          </a:p>
        </p:txBody>
      </p:sp>
      <p:sp>
        <p:nvSpPr>
          <p:cNvPr id="2155" name="Google Shape;2155;p57"/>
          <p:cNvSpPr txBox="1"/>
          <p:nvPr/>
        </p:nvSpPr>
        <p:spPr>
          <a:xfrm>
            <a:off x="7847477" y="4142494"/>
            <a:ext cx="3723737" cy="1600438"/>
          </a:xfrm>
          <a:prstGeom prst="rect">
            <a:avLst/>
          </a:prstGeom>
          <a:noFill/>
          <a:ln>
            <a:noFill/>
          </a:ln>
        </p:spPr>
        <p:txBody>
          <a:bodyPr spcFirstLastPara="1" wrap="square" lIns="121900" tIns="60950" rIns="121900" bIns="60950" anchor="t" anchorCtr="0">
            <a:spAutoFit/>
          </a:bodyPr>
          <a:lstStyle/>
          <a:p>
            <a:pPr marL="0" marR="0" lvl="0" indent="0" algn="r" rtl="0">
              <a:spcBef>
                <a:spcPts val="0"/>
              </a:spcBef>
              <a:spcAft>
                <a:spcPts val="0"/>
              </a:spcAft>
              <a:buNone/>
            </a:pPr>
            <a:r>
              <a:rPr lang="en-GB" sz="1600">
                <a:solidFill>
                  <a:srgbClr val="004785"/>
                </a:solidFill>
                <a:latin typeface="Ubuntu"/>
                <a:ea typeface="Ubuntu"/>
                <a:cs typeface="Ubuntu"/>
                <a:sym typeface="Ubuntu"/>
              </a:rPr>
              <a:t>It provides over 100 data ‘products’, 500k+ reports, ~3,000 dashboards, and other analytical tools</a:t>
            </a:r>
            <a:r>
              <a:rPr lang="en-GB" sz="1600">
                <a:solidFill>
                  <a:srgbClr val="004785"/>
                </a:solidFill>
                <a:latin typeface="Century Gothic"/>
                <a:ea typeface="Century Gothic"/>
                <a:cs typeface="Century Gothic"/>
                <a:sym typeface="Century Gothic"/>
              </a:rPr>
              <a:t> </a:t>
            </a:r>
            <a:r>
              <a:rPr lang="en-GB" sz="1600">
                <a:solidFill>
                  <a:srgbClr val="004785"/>
                </a:solidFill>
                <a:latin typeface="Ubuntu"/>
                <a:ea typeface="Ubuntu"/>
                <a:cs typeface="Ubuntu"/>
                <a:sym typeface="Ubuntu"/>
              </a:rPr>
              <a:t>around key areas of healthcare, such as vaccinations, blood donation and usage, finance and procurement</a:t>
            </a:r>
            <a:endParaRPr sz="1600">
              <a:solidFill>
                <a:srgbClr val="004785"/>
              </a:solidFill>
              <a:latin typeface="Century Gothic"/>
              <a:ea typeface="Century Gothic"/>
              <a:cs typeface="Century Gothic"/>
              <a:sym typeface="Century Gothic"/>
            </a:endParaRPr>
          </a:p>
        </p:txBody>
      </p:sp>
      <p:sp>
        <p:nvSpPr>
          <p:cNvPr id="2156" name="Google Shape;2156;p57"/>
          <p:cNvSpPr txBox="1"/>
          <p:nvPr/>
        </p:nvSpPr>
        <p:spPr>
          <a:xfrm>
            <a:off x="2063552" y="290531"/>
            <a:ext cx="8544949" cy="45807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accent2"/>
              </a:buClr>
              <a:buSzPts val="2667"/>
              <a:buFont typeface="Arial"/>
              <a:buNone/>
            </a:pPr>
            <a:endParaRPr sz="2667">
              <a:solidFill>
                <a:srgbClr val="12ABDB"/>
              </a:solidFill>
              <a:latin typeface="Ubuntu"/>
              <a:ea typeface="Ubuntu"/>
              <a:cs typeface="Ubuntu"/>
              <a:sym typeface="Ubuntu"/>
            </a:endParaRPr>
          </a:p>
        </p:txBody>
      </p:sp>
      <p:sp>
        <p:nvSpPr>
          <p:cNvPr id="2157" name="Google Shape;2157;p57"/>
          <p:cNvSpPr txBox="1"/>
          <p:nvPr/>
        </p:nvSpPr>
        <p:spPr>
          <a:xfrm>
            <a:off x="596290" y="4942714"/>
            <a:ext cx="2339727" cy="1846659"/>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GB" sz="1600">
                <a:solidFill>
                  <a:srgbClr val="004785"/>
                </a:solidFill>
                <a:latin typeface="Ubuntu"/>
                <a:ea typeface="Ubuntu"/>
                <a:cs typeface="Ubuntu"/>
                <a:sym typeface="Ubuntu"/>
              </a:rPr>
              <a:t>Team of professionals in the data and analytics team deliver projects, enablement, providing the core data and analytical building blocks</a:t>
            </a:r>
            <a:endParaRPr/>
          </a:p>
        </p:txBody>
      </p:sp>
      <p:cxnSp>
        <p:nvCxnSpPr>
          <p:cNvPr id="2158" name="Google Shape;2158;p57"/>
          <p:cNvCxnSpPr/>
          <p:nvPr/>
        </p:nvCxnSpPr>
        <p:spPr>
          <a:xfrm rot="10800000">
            <a:off x="2566890" y="5392292"/>
            <a:ext cx="1039380" cy="0"/>
          </a:xfrm>
          <a:prstGeom prst="straightConnector1">
            <a:avLst/>
          </a:prstGeom>
          <a:noFill/>
          <a:ln w="38100" cap="flat" cmpd="sng">
            <a:solidFill>
              <a:srgbClr val="84ACB6"/>
            </a:solidFill>
            <a:prstDash val="dash"/>
            <a:round/>
            <a:headEnd type="oval" w="med" len="med"/>
            <a:tailEnd type="oval" w="med" len="med"/>
          </a:ln>
        </p:spPr>
      </p:cxnSp>
      <p:cxnSp>
        <p:nvCxnSpPr>
          <p:cNvPr id="2159" name="Google Shape;2159;p57"/>
          <p:cNvCxnSpPr/>
          <p:nvPr/>
        </p:nvCxnSpPr>
        <p:spPr>
          <a:xfrm rot="10800000">
            <a:off x="7489706" y="2652308"/>
            <a:ext cx="1039380" cy="0"/>
          </a:xfrm>
          <a:prstGeom prst="straightConnector1">
            <a:avLst/>
          </a:prstGeom>
          <a:noFill/>
          <a:ln w="38100" cap="flat" cmpd="sng">
            <a:solidFill>
              <a:srgbClr val="AD84C6"/>
            </a:solidFill>
            <a:prstDash val="dash"/>
            <a:round/>
            <a:headEnd type="oval" w="med" len="med"/>
            <a:tailEnd type="oval" w="med" len="med"/>
          </a:ln>
        </p:spPr>
      </p:cxnSp>
      <p:cxnSp>
        <p:nvCxnSpPr>
          <p:cNvPr id="2160" name="Google Shape;2160;p57"/>
          <p:cNvCxnSpPr/>
          <p:nvPr/>
        </p:nvCxnSpPr>
        <p:spPr>
          <a:xfrm rot="10800000">
            <a:off x="7489706" y="4585797"/>
            <a:ext cx="1039380" cy="0"/>
          </a:xfrm>
          <a:prstGeom prst="straightConnector1">
            <a:avLst/>
          </a:prstGeom>
          <a:noFill/>
          <a:ln w="38100" cap="flat" cmpd="sng">
            <a:solidFill>
              <a:srgbClr val="8496B5"/>
            </a:solidFill>
            <a:prstDash val="dash"/>
            <a:round/>
            <a:headEnd type="oval" w="med" len="med"/>
            <a:tailEnd type="oval"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58"/>
          <p:cNvSpPr txBox="1">
            <a:spLocks noGrp="1"/>
          </p:cNvSpPr>
          <p:nvPr>
            <p:ph type="title"/>
          </p:nvPr>
        </p:nvSpPr>
        <p:spPr>
          <a:xfrm>
            <a:off x="315930" y="1012220"/>
            <a:ext cx="9697077" cy="9549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Arial"/>
              <a:buNone/>
            </a:pPr>
            <a:r>
              <a:rPr lang="en-GB"/>
              <a:t>Seer 2 : National Data &amp; Analytics Platform</a:t>
            </a:r>
            <a:endParaRPr/>
          </a:p>
        </p:txBody>
      </p:sp>
      <p:sp>
        <p:nvSpPr>
          <p:cNvPr id="2167" name="Google Shape;2167;p58"/>
          <p:cNvSpPr txBox="1"/>
          <p:nvPr/>
        </p:nvSpPr>
        <p:spPr>
          <a:xfrm>
            <a:off x="429815" y="1149693"/>
            <a:ext cx="11078029" cy="52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467"/>
              <a:buFont typeface="Arial"/>
              <a:buNone/>
            </a:pPr>
            <a:endParaRPr sz="3466">
              <a:solidFill>
                <a:srgbClr val="FFFFFF"/>
              </a:solidFill>
              <a:latin typeface="Arial"/>
              <a:ea typeface="Arial"/>
              <a:cs typeface="Arial"/>
              <a:sym typeface="Arial"/>
            </a:endParaRPr>
          </a:p>
        </p:txBody>
      </p:sp>
      <p:sp>
        <p:nvSpPr>
          <p:cNvPr id="2168" name="Google Shape;2168;p58"/>
          <p:cNvSpPr txBox="1"/>
          <p:nvPr/>
        </p:nvSpPr>
        <p:spPr>
          <a:xfrm>
            <a:off x="10686997" y="2792771"/>
            <a:ext cx="2033740" cy="62383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467"/>
              <a:buFont typeface="Arial"/>
              <a:buNone/>
            </a:pPr>
            <a:r>
              <a:rPr lang="en-GB" sz="1467">
                <a:solidFill>
                  <a:srgbClr val="FFFFFF"/>
                </a:solidFill>
                <a:latin typeface="Ubuntu"/>
                <a:ea typeface="Ubuntu"/>
                <a:cs typeface="Ubuntu"/>
                <a:sym typeface="Ubuntu"/>
              </a:rPr>
              <a:t>The recent investment in Seer 2 capitalises on new technologies to realise benefits for our analytical and business customers across health &amp; care. Migrating Seer to an AWS and Snowflake stack enables us to scale our services and develop new patterns for delivery and enablement.</a:t>
            </a:r>
            <a:endParaRPr sz="1467">
              <a:solidFill>
                <a:srgbClr val="FFFFFF"/>
              </a:solidFill>
              <a:latin typeface="Ubuntu"/>
              <a:ea typeface="Ubuntu"/>
              <a:cs typeface="Ubuntu"/>
              <a:sym typeface="Ubuntu"/>
            </a:endParaRPr>
          </a:p>
        </p:txBody>
      </p:sp>
      <p:grpSp>
        <p:nvGrpSpPr>
          <p:cNvPr id="2169" name="Google Shape;2169;p58"/>
          <p:cNvGrpSpPr/>
          <p:nvPr/>
        </p:nvGrpSpPr>
        <p:grpSpPr>
          <a:xfrm>
            <a:off x="514824" y="1645987"/>
            <a:ext cx="10621681" cy="5185556"/>
            <a:chOff x="-1025422" y="1720032"/>
            <a:chExt cx="8777150" cy="4397819"/>
          </a:xfrm>
        </p:grpSpPr>
        <p:sp>
          <p:nvSpPr>
            <p:cNvPr id="2170" name="Google Shape;2170;p58"/>
            <p:cNvSpPr txBox="1"/>
            <p:nvPr/>
          </p:nvSpPr>
          <p:spPr>
            <a:xfrm>
              <a:off x="-1025422" y="5091163"/>
              <a:ext cx="4621004" cy="1026688"/>
            </a:xfrm>
            <a:prstGeom prst="rect">
              <a:avLst/>
            </a:prstGeom>
            <a:noFill/>
            <a:ln>
              <a:noFill/>
            </a:ln>
          </p:spPr>
          <p:txBody>
            <a:bodyPr spcFirstLastPara="1" wrap="square" lIns="0" tIns="60950" rIns="121900" bIns="60950" anchor="t" anchorCtr="0">
              <a:spAutoFit/>
            </a:bodyPr>
            <a:lstStyle/>
            <a:p>
              <a:pPr marL="0" marR="0" lvl="0" indent="0" algn="l" rtl="0">
                <a:spcBef>
                  <a:spcPts val="0"/>
                </a:spcBef>
                <a:spcAft>
                  <a:spcPts val="0"/>
                </a:spcAft>
                <a:buNone/>
              </a:pPr>
              <a:r>
                <a:rPr lang="en-GB" sz="1600" b="1">
                  <a:solidFill>
                    <a:srgbClr val="D4A1F0"/>
                  </a:solidFill>
                  <a:latin typeface="Ubuntu"/>
                  <a:ea typeface="Ubuntu"/>
                  <a:cs typeface="Ubuntu"/>
                  <a:sym typeface="Ubuntu"/>
                </a:rPr>
                <a:t>Collaboration</a:t>
              </a:r>
              <a:endParaRPr/>
            </a:p>
            <a:p>
              <a:pPr marL="0" marR="0" lvl="0" indent="0" algn="l" rtl="0">
                <a:spcBef>
                  <a:spcPts val="400"/>
                </a:spcBef>
                <a:spcAft>
                  <a:spcPts val="0"/>
                </a:spcAft>
                <a:buNone/>
              </a:pPr>
              <a:r>
                <a:rPr lang="en-GB" sz="1600">
                  <a:solidFill>
                    <a:srgbClr val="004785"/>
                  </a:solidFill>
                  <a:latin typeface="Ubuntu"/>
                  <a:ea typeface="Ubuntu"/>
                  <a:cs typeface="Ubuntu"/>
                  <a:sym typeface="Ubuntu"/>
                </a:rPr>
                <a:t>Providing </a:t>
              </a:r>
              <a:r>
                <a:rPr lang="en-GB" sz="1600" b="1">
                  <a:solidFill>
                    <a:srgbClr val="004785"/>
                  </a:solidFill>
                  <a:latin typeface="Ubuntu"/>
                  <a:ea typeface="Ubuntu"/>
                  <a:cs typeface="Ubuntu"/>
                  <a:sym typeface="Ubuntu"/>
                </a:rPr>
                <a:t>a platform for collaboration </a:t>
              </a:r>
              <a:r>
                <a:rPr lang="en-GB" sz="1600">
                  <a:solidFill>
                    <a:srgbClr val="004785"/>
                  </a:solidFill>
                  <a:latin typeface="Ubuntu"/>
                  <a:ea typeface="Ubuntu"/>
                  <a:cs typeface="Ubuntu"/>
                  <a:sym typeface="Ubuntu"/>
                </a:rPr>
                <a:t>within a trusted infrastructure, using common tools and methods</a:t>
              </a:r>
              <a:endParaRPr/>
            </a:p>
            <a:p>
              <a:pPr marL="0" marR="0" lvl="0" indent="0" algn="l" rtl="0">
                <a:spcBef>
                  <a:spcPts val="400"/>
                </a:spcBef>
                <a:spcAft>
                  <a:spcPts val="0"/>
                </a:spcAft>
                <a:buNone/>
              </a:pPr>
              <a:endParaRPr sz="1600" b="1">
                <a:solidFill>
                  <a:srgbClr val="FFFFFF"/>
                </a:solidFill>
                <a:latin typeface="Ubuntu"/>
                <a:ea typeface="Ubuntu"/>
                <a:cs typeface="Ubuntu"/>
                <a:sym typeface="Ubuntu"/>
              </a:endParaRPr>
            </a:p>
          </p:txBody>
        </p:sp>
        <p:grpSp>
          <p:nvGrpSpPr>
            <p:cNvPr id="2171" name="Google Shape;2171;p58"/>
            <p:cNvGrpSpPr/>
            <p:nvPr/>
          </p:nvGrpSpPr>
          <p:grpSpPr>
            <a:xfrm>
              <a:off x="3763779" y="1720032"/>
              <a:ext cx="3987949" cy="3940763"/>
              <a:chOff x="3876121" y="1720032"/>
              <a:chExt cx="3987949" cy="3940763"/>
            </a:xfrm>
          </p:grpSpPr>
          <p:sp>
            <p:nvSpPr>
              <p:cNvPr id="2172" name="Google Shape;2172;p58"/>
              <p:cNvSpPr/>
              <p:nvPr/>
            </p:nvSpPr>
            <p:spPr>
              <a:xfrm>
                <a:off x="4823442" y="2433618"/>
                <a:ext cx="1048531" cy="886394"/>
              </a:xfrm>
              <a:custGeom>
                <a:avLst/>
                <a:gdLst/>
                <a:ahLst/>
                <a:cxnLst/>
                <a:rect l="l" t="t" r="r" b="b"/>
                <a:pathLst>
                  <a:path w="6717" h="5645" extrusionOk="0">
                    <a:moveTo>
                      <a:pt x="0" y="3235"/>
                    </a:moveTo>
                    <a:cubicBezTo>
                      <a:pt x="1630" y="1190"/>
                      <a:pt x="4103" y="0"/>
                      <a:pt x="6717" y="0"/>
                    </a:cubicBezTo>
                    <a:lnTo>
                      <a:pt x="6717" y="3866"/>
                    </a:lnTo>
                    <a:cubicBezTo>
                      <a:pt x="5279" y="3866"/>
                      <a:pt x="3920" y="4521"/>
                      <a:pt x="3023" y="5645"/>
                    </a:cubicBezTo>
                    <a:lnTo>
                      <a:pt x="0" y="3235"/>
                    </a:lnTo>
                    <a:close/>
                  </a:path>
                </a:pathLst>
              </a:custGeom>
              <a:solidFill>
                <a:srgbClr val="237B47"/>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73" name="Google Shape;2173;p58"/>
              <p:cNvSpPr/>
              <p:nvPr/>
            </p:nvSpPr>
            <p:spPr>
              <a:xfrm rot="9180663">
                <a:off x="4476261" y="2032461"/>
                <a:ext cx="1621196" cy="1018052"/>
              </a:xfrm>
              <a:custGeom>
                <a:avLst/>
                <a:gdLst/>
                <a:ahLst/>
                <a:cxnLst/>
                <a:rect l="l" t="t" r="r" b="b"/>
                <a:pathLst>
                  <a:path w="1776984" h="1108994" extrusionOk="0">
                    <a:moveTo>
                      <a:pt x="0" y="885709"/>
                    </a:moveTo>
                    <a:lnTo>
                      <a:pt x="417894" y="65154"/>
                    </a:lnTo>
                    <a:cubicBezTo>
                      <a:pt x="494289" y="104061"/>
                      <a:pt x="574066" y="133754"/>
                      <a:pt x="655634" y="154195"/>
                    </a:cubicBezTo>
                    <a:lnTo>
                      <a:pt x="739844" y="170367"/>
                    </a:lnTo>
                    <a:lnTo>
                      <a:pt x="918866" y="0"/>
                    </a:lnTo>
                    <a:lnTo>
                      <a:pt x="1100861" y="173196"/>
                    </a:lnTo>
                    <a:lnTo>
                      <a:pt x="1153802" y="165494"/>
                    </a:lnTo>
                    <a:cubicBezTo>
                      <a:pt x="1236169" y="148768"/>
                      <a:pt x="1317145" y="122711"/>
                      <a:pt x="1395138" y="87283"/>
                    </a:cubicBezTo>
                    <a:lnTo>
                      <a:pt x="1776984" y="926092"/>
                    </a:lnTo>
                    <a:cubicBezTo>
                      <a:pt x="1209555" y="1183389"/>
                      <a:pt x="555445" y="1168587"/>
                      <a:pt x="0" y="885709"/>
                    </a:cubicBezTo>
                    <a:close/>
                  </a:path>
                </a:pathLst>
              </a:custGeom>
              <a:solidFill>
                <a:srgbClr val="33B569"/>
              </a:solidFill>
              <a:ln>
                <a:noFill/>
              </a:ln>
              <a:effectLst>
                <a:outerShdw blurRad="50800" dist="381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sp>
            <p:nvSpPr>
              <p:cNvPr id="2174" name="Google Shape;2174;p58"/>
              <p:cNvSpPr/>
              <p:nvPr/>
            </p:nvSpPr>
            <p:spPr>
              <a:xfrm>
                <a:off x="5871974" y="2433618"/>
                <a:ext cx="1047232" cy="886393"/>
              </a:xfrm>
              <a:custGeom>
                <a:avLst/>
                <a:gdLst/>
                <a:ahLst/>
                <a:cxnLst/>
                <a:rect l="l" t="t" r="r" b="b"/>
                <a:pathLst>
                  <a:path w="6718" h="5645" extrusionOk="0">
                    <a:moveTo>
                      <a:pt x="0" y="0"/>
                    </a:moveTo>
                    <a:cubicBezTo>
                      <a:pt x="2615" y="0"/>
                      <a:pt x="5088" y="1190"/>
                      <a:pt x="6718" y="3235"/>
                    </a:cubicBezTo>
                    <a:lnTo>
                      <a:pt x="3695" y="5645"/>
                    </a:lnTo>
                    <a:cubicBezTo>
                      <a:pt x="2798" y="4521"/>
                      <a:pt x="1439" y="3866"/>
                      <a:pt x="0" y="3866"/>
                    </a:cubicBezTo>
                    <a:lnTo>
                      <a:pt x="0" y="0"/>
                    </a:lnTo>
                    <a:close/>
                  </a:path>
                </a:pathLst>
              </a:custGeom>
              <a:solidFill>
                <a:srgbClr val="FFB24A">
                  <a:alpha val="60000"/>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FFB24A"/>
                  </a:solidFill>
                  <a:latin typeface="Ubuntu"/>
                  <a:ea typeface="Ubuntu"/>
                  <a:cs typeface="Ubuntu"/>
                  <a:sym typeface="Ubuntu"/>
                </a:endParaRPr>
              </a:p>
            </p:txBody>
          </p:sp>
          <p:sp>
            <p:nvSpPr>
              <p:cNvPr id="2175" name="Google Shape;2175;p58"/>
              <p:cNvSpPr/>
              <p:nvPr/>
            </p:nvSpPr>
            <p:spPr>
              <a:xfrm>
                <a:off x="6447562" y="2942182"/>
                <a:ext cx="821155" cy="1140021"/>
              </a:xfrm>
              <a:custGeom>
                <a:avLst/>
                <a:gdLst/>
                <a:ahLst/>
                <a:cxnLst/>
                <a:rect l="l" t="t" r="r" b="b"/>
                <a:pathLst>
                  <a:path w="5264" h="7268" extrusionOk="0">
                    <a:moveTo>
                      <a:pt x="3023" y="0"/>
                    </a:moveTo>
                    <a:cubicBezTo>
                      <a:pt x="4653" y="2044"/>
                      <a:pt x="5264" y="4719"/>
                      <a:pt x="4682" y="7268"/>
                    </a:cubicBezTo>
                    <a:lnTo>
                      <a:pt x="912" y="6408"/>
                    </a:lnTo>
                    <a:cubicBezTo>
                      <a:pt x="1232" y="5006"/>
                      <a:pt x="897" y="3535"/>
                      <a:pt x="0" y="2410"/>
                    </a:cubicBezTo>
                    <a:lnTo>
                      <a:pt x="3023" y="0"/>
                    </a:lnTo>
                    <a:close/>
                  </a:path>
                </a:pathLst>
              </a:custGeom>
              <a:solidFill>
                <a:srgbClr val="0F878A">
                  <a:alpha val="60000"/>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76" name="Google Shape;2176;p58"/>
              <p:cNvSpPr/>
              <p:nvPr/>
            </p:nvSpPr>
            <p:spPr>
              <a:xfrm>
                <a:off x="6191600" y="3947545"/>
                <a:ext cx="986165" cy="1049814"/>
              </a:xfrm>
              <a:custGeom>
                <a:avLst/>
                <a:gdLst/>
                <a:ahLst/>
                <a:cxnLst/>
                <a:rect l="l" t="t" r="r" b="b"/>
                <a:pathLst>
                  <a:path w="6326" h="6690" extrusionOk="0">
                    <a:moveTo>
                      <a:pt x="6326" y="860"/>
                    </a:moveTo>
                    <a:cubicBezTo>
                      <a:pt x="5744" y="3410"/>
                      <a:pt x="4033" y="5555"/>
                      <a:pt x="1677" y="6690"/>
                    </a:cubicBezTo>
                    <a:lnTo>
                      <a:pt x="0" y="3206"/>
                    </a:lnTo>
                    <a:cubicBezTo>
                      <a:pt x="1295" y="2582"/>
                      <a:pt x="2236" y="1402"/>
                      <a:pt x="2556" y="0"/>
                    </a:cubicBezTo>
                    <a:lnTo>
                      <a:pt x="6326" y="860"/>
                    </a:lnTo>
                    <a:close/>
                  </a:path>
                </a:pathLst>
              </a:custGeom>
              <a:solidFill>
                <a:srgbClr val="D4A1F0">
                  <a:alpha val="60000"/>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77" name="Google Shape;2177;p58"/>
              <p:cNvSpPr/>
              <p:nvPr/>
            </p:nvSpPr>
            <p:spPr>
              <a:xfrm>
                <a:off x="5289889" y="4450880"/>
                <a:ext cx="1162869" cy="724279"/>
              </a:xfrm>
              <a:custGeom>
                <a:avLst/>
                <a:gdLst/>
                <a:ahLst/>
                <a:cxnLst/>
                <a:rect l="l" t="t" r="r" b="b"/>
                <a:pathLst>
                  <a:path w="7455" h="4618" extrusionOk="0">
                    <a:moveTo>
                      <a:pt x="7455" y="3484"/>
                    </a:moveTo>
                    <a:cubicBezTo>
                      <a:pt x="5100" y="4618"/>
                      <a:pt x="2355" y="4618"/>
                      <a:pt x="0" y="3484"/>
                    </a:cubicBezTo>
                    <a:lnTo>
                      <a:pt x="1677" y="0"/>
                    </a:lnTo>
                    <a:cubicBezTo>
                      <a:pt x="2973" y="624"/>
                      <a:pt x="4482" y="624"/>
                      <a:pt x="5778" y="0"/>
                    </a:cubicBezTo>
                    <a:lnTo>
                      <a:pt x="7455" y="3484"/>
                    </a:lnTo>
                    <a:close/>
                  </a:path>
                </a:pathLst>
              </a:custGeom>
              <a:solidFill>
                <a:srgbClr val="09566D">
                  <a:alpha val="60000"/>
                </a:srgbClr>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78" name="Google Shape;2178;p58"/>
              <p:cNvSpPr/>
              <p:nvPr/>
            </p:nvSpPr>
            <p:spPr>
              <a:xfrm>
                <a:off x="4564883" y="3947545"/>
                <a:ext cx="987464" cy="1049813"/>
              </a:xfrm>
              <a:custGeom>
                <a:avLst/>
                <a:gdLst/>
                <a:ahLst/>
                <a:cxnLst/>
                <a:rect l="l" t="t" r="r" b="b"/>
                <a:pathLst>
                  <a:path w="6326" h="6690" extrusionOk="0">
                    <a:moveTo>
                      <a:pt x="4649" y="6690"/>
                    </a:moveTo>
                    <a:cubicBezTo>
                      <a:pt x="2293" y="5555"/>
                      <a:pt x="582" y="3410"/>
                      <a:pt x="0" y="860"/>
                    </a:cubicBezTo>
                    <a:lnTo>
                      <a:pt x="3769" y="0"/>
                    </a:lnTo>
                    <a:cubicBezTo>
                      <a:pt x="4089" y="1402"/>
                      <a:pt x="5030" y="2582"/>
                      <a:pt x="6326" y="3206"/>
                    </a:cubicBezTo>
                    <a:lnTo>
                      <a:pt x="4649" y="6690"/>
                    </a:lnTo>
                    <a:close/>
                  </a:path>
                </a:pathLst>
              </a:custGeom>
              <a:solidFill>
                <a:srgbClr val="E86440"/>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79" name="Google Shape;2179;p58"/>
              <p:cNvSpPr/>
              <p:nvPr/>
            </p:nvSpPr>
            <p:spPr>
              <a:xfrm>
                <a:off x="4473932" y="2942182"/>
                <a:ext cx="821155" cy="1140021"/>
              </a:xfrm>
              <a:custGeom>
                <a:avLst/>
                <a:gdLst/>
                <a:ahLst/>
                <a:cxnLst/>
                <a:rect l="l" t="t" r="r" b="b"/>
                <a:pathLst>
                  <a:path w="10527" h="14537" extrusionOk="0">
                    <a:moveTo>
                      <a:pt x="1164" y="14537"/>
                    </a:moveTo>
                    <a:cubicBezTo>
                      <a:pt x="0" y="9439"/>
                      <a:pt x="1221" y="4088"/>
                      <a:pt x="4482" y="0"/>
                    </a:cubicBezTo>
                    <a:lnTo>
                      <a:pt x="10527" y="4821"/>
                    </a:lnTo>
                    <a:cubicBezTo>
                      <a:pt x="8734" y="7070"/>
                      <a:pt x="8062" y="10013"/>
                      <a:pt x="8702" y="12817"/>
                    </a:cubicBezTo>
                    <a:lnTo>
                      <a:pt x="1164" y="14537"/>
                    </a:lnTo>
                    <a:close/>
                  </a:path>
                </a:pathLst>
              </a:custGeom>
              <a:solidFill>
                <a:srgbClr val="009E9A"/>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Ubuntu"/>
                  <a:ea typeface="Ubuntu"/>
                  <a:cs typeface="Ubuntu"/>
                  <a:sym typeface="Ubuntu"/>
                </a:endParaRPr>
              </a:p>
            </p:txBody>
          </p:sp>
          <p:sp>
            <p:nvSpPr>
              <p:cNvPr id="2180" name="Google Shape;2180;p58"/>
              <p:cNvSpPr/>
              <p:nvPr/>
            </p:nvSpPr>
            <p:spPr>
              <a:xfrm rot="-6120953">
                <a:off x="6386216" y="2966507"/>
                <a:ext cx="1632144" cy="1005817"/>
              </a:xfrm>
              <a:custGeom>
                <a:avLst/>
                <a:gdLst/>
                <a:ahLst/>
                <a:cxnLst/>
                <a:rect l="l" t="t" r="r" b="b"/>
                <a:pathLst>
                  <a:path w="1777943" h="1102471" extrusionOk="0">
                    <a:moveTo>
                      <a:pt x="1777943" y="886249"/>
                    </a:moveTo>
                    <a:cubicBezTo>
                      <a:pt x="1220194" y="1165067"/>
                      <a:pt x="565750" y="1174724"/>
                      <a:pt x="0" y="912372"/>
                    </a:cubicBezTo>
                    <a:lnTo>
                      <a:pt x="387822" y="75661"/>
                    </a:lnTo>
                    <a:cubicBezTo>
                      <a:pt x="465619" y="111716"/>
                      <a:pt x="546464" y="138428"/>
                      <a:pt x="628764" y="155818"/>
                    </a:cubicBezTo>
                    <a:lnTo>
                      <a:pt x="668602" y="161935"/>
                    </a:lnTo>
                    <a:lnTo>
                      <a:pt x="838764" y="0"/>
                    </a:lnTo>
                    <a:lnTo>
                      <a:pt x="1016220" y="168877"/>
                    </a:lnTo>
                    <a:lnTo>
                      <a:pt x="1127264" y="148440"/>
                    </a:lnTo>
                    <a:cubicBezTo>
                      <a:pt x="1209005" y="128618"/>
                      <a:pt x="1289013" y="99514"/>
                      <a:pt x="1365692" y="61148"/>
                    </a:cubicBezTo>
                    <a:close/>
                  </a:path>
                </a:pathLst>
              </a:custGeom>
              <a:solidFill>
                <a:srgbClr val="0F878A"/>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sp>
            <p:nvSpPr>
              <p:cNvPr id="2181" name="Google Shape;2181;p58"/>
              <p:cNvSpPr/>
              <p:nvPr/>
            </p:nvSpPr>
            <p:spPr>
              <a:xfrm rot="-3166760">
                <a:off x="6120361" y="4139911"/>
                <a:ext cx="1630630" cy="1006105"/>
              </a:xfrm>
              <a:custGeom>
                <a:avLst/>
                <a:gdLst/>
                <a:ahLst/>
                <a:cxnLst/>
                <a:rect l="l" t="t" r="r" b="b"/>
                <a:pathLst>
                  <a:path w="1776294" h="1102786" extrusionOk="0">
                    <a:moveTo>
                      <a:pt x="1395998" y="81143"/>
                    </a:moveTo>
                    <a:lnTo>
                      <a:pt x="1776294" y="920605"/>
                    </a:lnTo>
                    <a:cubicBezTo>
                      <a:pt x="1208692" y="1177545"/>
                      <a:pt x="554924" y="1162034"/>
                      <a:pt x="0" y="878317"/>
                    </a:cubicBezTo>
                    <a:lnTo>
                      <a:pt x="418889" y="57817"/>
                    </a:lnTo>
                    <a:cubicBezTo>
                      <a:pt x="495216" y="96817"/>
                      <a:pt x="574933" y="126603"/>
                      <a:pt x="656453" y="147136"/>
                    </a:cubicBezTo>
                    <a:lnTo>
                      <a:pt x="756974" y="166564"/>
                    </a:lnTo>
                    <a:lnTo>
                      <a:pt x="931999" y="0"/>
                    </a:lnTo>
                    <a:lnTo>
                      <a:pt x="1106390" y="165960"/>
                    </a:lnTo>
                    <a:lnTo>
                      <a:pt x="1154525" y="159018"/>
                    </a:lnTo>
                    <a:cubicBezTo>
                      <a:pt x="1236914" y="142397"/>
                      <a:pt x="1317934" y="116451"/>
                      <a:pt x="1395998" y="81143"/>
                    </a:cubicBezTo>
                    <a:close/>
                  </a:path>
                </a:pathLst>
              </a:custGeom>
              <a:solidFill>
                <a:srgbClr val="D19DF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sp>
            <p:nvSpPr>
              <p:cNvPr id="2182" name="Google Shape;2182;p58"/>
              <p:cNvSpPr/>
              <p:nvPr/>
            </p:nvSpPr>
            <p:spPr>
              <a:xfrm>
                <a:off x="5060985" y="4636866"/>
                <a:ext cx="1620674" cy="1023929"/>
              </a:xfrm>
              <a:custGeom>
                <a:avLst/>
                <a:gdLst/>
                <a:ahLst/>
                <a:cxnLst/>
                <a:rect l="l" t="t" r="r" b="b"/>
                <a:pathLst>
                  <a:path w="1776412" h="1115396" extrusionOk="0">
                    <a:moveTo>
                      <a:pt x="888206" y="0"/>
                    </a:moveTo>
                    <a:lnTo>
                      <a:pt x="1073026" y="175885"/>
                    </a:lnTo>
                    <a:lnTo>
                      <a:pt x="1137226" y="165047"/>
                    </a:lnTo>
                    <a:cubicBezTo>
                      <a:pt x="1219165" y="146453"/>
                      <a:pt x="1299503" y="118562"/>
                      <a:pt x="1376639" y="81373"/>
                    </a:cubicBezTo>
                    <a:lnTo>
                      <a:pt x="1776412" y="912292"/>
                    </a:lnTo>
                    <a:cubicBezTo>
                      <a:pt x="1215129" y="1183098"/>
                      <a:pt x="561283" y="1183098"/>
                      <a:pt x="0" y="912292"/>
                    </a:cubicBezTo>
                    <a:lnTo>
                      <a:pt x="399773" y="81373"/>
                    </a:lnTo>
                    <a:cubicBezTo>
                      <a:pt x="476909" y="118562"/>
                      <a:pt x="557247" y="146453"/>
                      <a:pt x="639186" y="165047"/>
                    </a:cubicBezTo>
                    <a:lnTo>
                      <a:pt x="703386" y="175885"/>
                    </a:lnTo>
                    <a:close/>
                  </a:path>
                </a:pathLst>
              </a:custGeom>
              <a:solidFill>
                <a:srgbClr val="08556D"/>
              </a:solidFill>
              <a:ln>
                <a:noFill/>
              </a:ln>
              <a:effectLst>
                <a:outerShdw blurRad="50800" dist="38100" dir="126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sp>
            <p:nvSpPr>
              <p:cNvPr id="2183" name="Google Shape;2183;p58"/>
              <p:cNvSpPr/>
              <p:nvPr/>
            </p:nvSpPr>
            <p:spPr>
              <a:xfrm rot="3044654">
                <a:off x="3986778" y="4129602"/>
                <a:ext cx="1630981" cy="1007529"/>
              </a:xfrm>
              <a:custGeom>
                <a:avLst/>
                <a:gdLst/>
                <a:ahLst/>
                <a:cxnLst/>
                <a:rect l="l" t="t" r="r" b="b"/>
                <a:pathLst>
                  <a:path w="1776676" h="1104347" extrusionOk="0">
                    <a:moveTo>
                      <a:pt x="409867" y="65582"/>
                    </a:moveTo>
                    <a:cubicBezTo>
                      <a:pt x="486599" y="103677"/>
                      <a:pt x="566631" y="132502"/>
                      <a:pt x="648372" y="152045"/>
                    </a:cubicBezTo>
                    <a:lnTo>
                      <a:pt x="710411" y="163256"/>
                    </a:lnTo>
                    <a:lnTo>
                      <a:pt x="881961" y="0"/>
                    </a:lnTo>
                    <a:lnTo>
                      <a:pt x="1061768" y="171115"/>
                    </a:lnTo>
                    <a:lnTo>
                      <a:pt x="1146586" y="157817"/>
                    </a:lnTo>
                    <a:cubicBezTo>
                      <a:pt x="1228793" y="140180"/>
                      <a:pt x="1309525" y="113235"/>
                      <a:pt x="1387189" y="76969"/>
                    </a:cubicBezTo>
                    <a:lnTo>
                      <a:pt x="1776676" y="911828"/>
                    </a:lnTo>
                    <a:cubicBezTo>
                      <a:pt x="1212027" y="1175659"/>
                      <a:pt x="558120" y="1167944"/>
                      <a:pt x="0" y="891010"/>
                    </a:cubicBezTo>
                    <a:close/>
                  </a:path>
                </a:pathLst>
              </a:custGeom>
              <a:solidFill>
                <a:srgbClr val="ED8569"/>
              </a:solidFill>
              <a:ln>
                <a:noFill/>
              </a:ln>
              <a:effectLst>
                <a:outerShdw blurRad="50800" dist="38100" dir="1740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sp>
            <p:nvSpPr>
              <p:cNvPr id="2184" name="Google Shape;2184;p58"/>
              <p:cNvSpPr/>
              <p:nvPr/>
            </p:nvSpPr>
            <p:spPr>
              <a:xfrm rot="6132433">
                <a:off x="3723519" y="2968035"/>
                <a:ext cx="1632233" cy="1004611"/>
              </a:xfrm>
              <a:custGeom>
                <a:avLst/>
                <a:gdLst/>
                <a:ahLst/>
                <a:cxnLst/>
                <a:rect l="l" t="t" r="r" b="b"/>
                <a:pathLst>
                  <a:path w="1778040" h="1101149" extrusionOk="0">
                    <a:moveTo>
                      <a:pt x="0" y="887902"/>
                    </a:moveTo>
                    <a:lnTo>
                      <a:pt x="409420" y="61542"/>
                    </a:lnTo>
                    <a:cubicBezTo>
                      <a:pt x="486250" y="99647"/>
                      <a:pt x="566372" y="128480"/>
                      <a:pt x="648192" y="148024"/>
                    </a:cubicBezTo>
                    <a:lnTo>
                      <a:pt x="739906" y="164579"/>
                    </a:lnTo>
                    <a:lnTo>
                      <a:pt x="912846" y="0"/>
                    </a:lnTo>
                    <a:lnTo>
                      <a:pt x="1084604" y="163454"/>
                    </a:lnTo>
                    <a:lnTo>
                      <a:pt x="1146743" y="153691"/>
                    </a:lnTo>
                    <a:cubicBezTo>
                      <a:pt x="1228983" y="136013"/>
                      <a:pt x="1309735" y="109014"/>
                      <a:pt x="1387406" y="72676"/>
                    </a:cubicBezTo>
                    <a:lnTo>
                      <a:pt x="1778040" y="908180"/>
                    </a:lnTo>
                    <a:cubicBezTo>
                      <a:pt x="1213169" y="1172420"/>
                      <a:pt x="558790" y="1164929"/>
                      <a:pt x="0" y="887902"/>
                    </a:cubicBezTo>
                    <a:close/>
                  </a:path>
                </a:pathLst>
              </a:custGeom>
              <a:solidFill>
                <a:srgbClr val="00BFBF"/>
              </a:solidFill>
              <a:ln>
                <a:noFill/>
              </a:ln>
              <a:effectLst>
                <a:outerShdw blurRad="50800" dist="381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pic>
            <p:nvPicPr>
              <p:cNvPr id="2185" name="Google Shape;2185;p58"/>
              <p:cNvPicPr preferRelativeResize="0"/>
              <p:nvPr/>
            </p:nvPicPr>
            <p:blipFill rotWithShape="1">
              <a:blip r:embed="rId3">
                <a:alphaModFix/>
              </a:blip>
              <a:srcRect b="14300"/>
              <a:stretch/>
            </p:blipFill>
            <p:spPr>
              <a:xfrm>
                <a:off x="6191598" y="2247114"/>
                <a:ext cx="604615" cy="463290"/>
              </a:xfrm>
              <a:prstGeom prst="rect">
                <a:avLst/>
              </a:prstGeom>
              <a:noFill/>
              <a:ln>
                <a:noFill/>
              </a:ln>
            </p:spPr>
          </p:pic>
          <p:pic>
            <p:nvPicPr>
              <p:cNvPr id="2186" name="Google Shape;2186;p58"/>
              <p:cNvPicPr preferRelativeResize="0"/>
              <p:nvPr/>
            </p:nvPicPr>
            <p:blipFill rotWithShape="1">
              <a:blip r:embed="rId4">
                <a:alphaModFix/>
              </a:blip>
              <a:srcRect b="17887"/>
              <a:stretch/>
            </p:blipFill>
            <p:spPr>
              <a:xfrm>
                <a:off x="7021351" y="3254512"/>
                <a:ext cx="552571" cy="453727"/>
              </a:xfrm>
              <a:prstGeom prst="rect">
                <a:avLst/>
              </a:prstGeom>
              <a:noFill/>
              <a:ln>
                <a:noFill/>
              </a:ln>
            </p:spPr>
          </p:pic>
          <p:pic>
            <p:nvPicPr>
              <p:cNvPr id="2187" name="Google Shape;2187;p58" descr="Transfer outline"/>
              <p:cNvPicPr preferRelativeResize="0"/>
              <p:nvPr/>
            </p:nvPicPr>
            <p:blipFill rotWithShape="1">
              <a:blip r:embed="rId5">
                <a:alphaModFix/>
              </a:blip>
              <a:srcRect/>
              <a:stretch/>
            </p:blipFill>
            <p:spPr>
              <a:xfrm>
                <a:off x="6764908" y="4424042"/>
                <a:ext cx="533400" cy="412755"/>
              </a:xfrm>
              <a:prstGeom prst="rect">
                <a:avLst/>
              </a:prstGeom>
              <a:noFill/>
              <a:ln>
                <a:noFill/>
              </a:ln>
            </p:spPr>
          </p:pic>
          <p:pic>
            <p:nvPicPr>
              <p:cNvPr id="2188" name="Google Shape;2188;p58"/>
              <p:cNvPicPr preferRelativeResize="0"/>
              <p:nvPr/>
            </p:nvPicPr>
            <p:blipFill rotWithShape="1">
              <a:blip r:embed="rId6">
                <a:alphaModFix/>
              </a:blip>
              <a:srcRect b="14300"/>
              <a:stretch/>
            </p:blipFill>
            <p:spPr>
              <a:xfrm>
                <a:off x="5620678" y="4931954"/>
                <a:ext cx="515719" cy="441968"/>
              </a:xfrm>
              <a:prstGeom prst="rect">
                <a:avLst/>
              </a:prstGeom>
              <a:noFill/>
              <a:ln>
                <a:noFill/>
              </a:ln>
            </p:spPr>
          </p:pic>
          <p:pic>
            <p:nvPicPr>
              <p:cNvPr id="2189" name="Google Shape;2189;p58" descr="Move with solid fill"/>
              <p:cNvPicPr preferRelativeResize="0"/>
              <p:nvPr/>
            </p:nvPicPr>
            <p:blipFill rotWithShape="1">
              <a:blip r:embed="rId7">
                <a:alphaModFix/>
              </a:blip>
              <a:srcRect/>
              <a:stretch/>
            </p:blipFill>
            <p:spPr>
              <a:xfrm>
                <a:off x="4433957" y="4358081"/>
                <a:ext cx="662640" cy="662640"/>
              </a:xfrm>
              <a:prstGeom prst="rect">
                <a:avLst/>
              </a:prstGeom>
              <a:noFill/>
              <a:ln>
                <a:noFill/>
              </a:ln>
            </p:spPr>
          </p:pic>
          <p:pic>
            <p:nvPicPr>
              <p:cNvPr id="2190" name="Google Shape;2190;p58" descr="Microscope outline"/>
              <p:cNvPicPr preferRelativeResize="0"/>
              <p:nvPr/>
            </p:nvPicPr>
            <p:blipFill rotWithShape="1">
              <a:blip r:embed="rId8">
                <a:alphaModFix/>
              </a:blip>
              <a:srcRect/>
              <a:stretch/>
            </p:blipFill>
            <p:spPr>
              <a:xfrm>
                <a:off x="4238570" y="3211126"/>
                <a:ext cx="548559" cy="548559"/>
              </a:xfrm>
              <a:prstGeom prst="rect">
                <a:avLst/>
              </a:prstGeom>
              <a:noFill/>
              <a:ln>
                <a:noFill/>
              </a:ln>
            </p:spPr>
          </p:pic>
          <p:pic>
            <p:nvPicPr>
              <p:cNvPr id="2191" name="Google Shape;2191;p58" descr="Magnifying glass outline"/>
              <p:cNvPicPr preferRelativeResize="0"/>
              <p:nvPr/>
            </p:nvPicPr>
            <p:blipFill rotWithShape="1">
              <a:blip r:embed="rId9">
                <a:alphaModFix/>
              </a:blip>
              <a:srcRect/>
              <a:stretch/>
            </p:blipFill>
            <p:spPr>
              <a:xfrm>
                <a:off x="5033910" y="2209986"/>
                <a:ext cx="477912" cy="477912"/>
              </a:xfrm>
              <a:prstGeom prst="rect">
                <a:avLst/>
              </a:prstGeom>
              <a:noFill/>
              <a:ln>
                <a:noFill/>
              </a:ln>
            </p:spPr>
          </p:pic>
          <p:sp>
            <p:nvSpPr>
              <p:cNvPr id="2192" name="Google Shape;2192;p58"/>
              <p:cNvSpPr/>
              <p:nvPr/>
            </p:nvSpPr>
            <p:spPr>
              <a:xfrm rot="-9252335">
                <a:off x="5652305" y="2035891"/>
                <a:ext cx="1620308" cy="1017333"/>
              </a:xfrm>
              <a:custGeom>
                <a:avLst/>
                <a:gdLst/>
                <a:ahLst/>
                <a:cxnLst/>
                <a:rect l="l" t="t" r="r" b="b"/>
                <a:pathLst>
                  <a:path w="1776011" h="1108211" extrusionOk="0">
                    <a:moveTo>
                      <a:pt x="1776011" y="904286"/>
                    </a:moveTo>
                    <a:cubicBezTo>
                      <a:pt x="1215240" y="1175306"/>
                      <a:pt x="561553" y="1176183"/>
                      <a:pt x="0" y="906925"/>
                    </a:cubicBezTo>
                    <a:lnTo>
                      <a:pt x="398530" y="76607"/>
                    </a:lnTo>
                    <a:cubicBezTo>
                      <a:pt x="475714" y="113678"/>
                      <a:pt x="556079" y="141442"/>
                      <a:pt x="638030" y="159906"/>
                    </a:cubicBezTo>
                    <a:lnTo>
                      <a:pt x="714585" y="172708"/>
                    </a:lnTo>
                    <a:lnTo>
                      <a:pt x="896068" y="0"/>
                    </a:lnTo>
                    <a:lnTo>
                      <a:pt x="1074339" y="169652"/>
                    </a:lnTo>
                    <a:lnTo>
                      <a:pt x="1135995" y="159154"/>
                    </a:lnTo>
                    <a:cubicBezTo>
                      <a:pt x="1217905" y="140450"/>
                      <a:pt x="1298210" y="112462"/>
                      <a:pt x="1375314" y="75198"/>
                    </a:cubicBezTo>
                    <a:close/>
                  </a:path>
                </a:pathLst>
              </a:custGeom>
              <a:solidFill>
                <a:srgbClr val="FFB24A"/>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33">
                  <a:solidFill>
                    <a:srgbClr val="FFFFFF"/>
                  </a:solidFill>
                  <a:latin typeface="Ubuntu"/>
                  <a:ea typeface="Ubuntu"/>
                  <a:cs typeface="Ubuntu"/>
                  <a:sym typeface="Ubuntu"/>
                </a:endParaRPr>
              </a:p>
            </p:txBody>
          </p:sp>
          <p:pic>
            <p:nvPicPr>
              <p:cNvPr id="2193" name="Google Shape;2193;p58"/>
              <p:cNvPicPr preferRelativeResize="0"/>
              <p:nvPr/>
            </p:nvPicPr>
            <p:blipFill rotWithShape="1">
              <a:blip r:embed="rId3">
                <a:alphaModFix/>
              </a:blip>
              <a:srcRect b="14300"/>
              <a:stretch/>
            </p:blipFill>
            <p:spPr>
              <a:xfrm>
                <a:off x="6212198" y="2268008"/>
                <a:ext cx="604615" cy="463290"/>
              </a:xfrm>
              <a:prstGeom prst="rect">
                <a:avLst/>
              </a:prstGeom>
              <a:noFill/>
              <a:ln>
                <a:noFill/>
              </a:ln>
            </p:spPr>
          </p:pic>
        </p:grpSp>
      </p:grpSp>
      <p:sp>
        <p:nvSpPr>
          <p:cNvPr id="2194" name="Google Shape;2194;p58"/>
          <p:cNvSpPr txBox="1"/>
          <p:nvPr/>
        </p:nvSpPr>
        <p:spPr>
          <a:xfrm>
            <a:off x="506441" y="1744977"/>
            <a:ext cx="5784467" cy="1128514"/>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1600" b="1">
                <a:solidFill>
                  <a:srgbClr val="33B569"/>
                </a:solidFill>
                <a:latin typeface="Ubuntu"/>
                <a:ea typeface="Ubuntu"/>
                <a:cs typeface="Ubuntu"/>
                <a:sym typeface="Ubuntu"/>
              </a:rPr>
              <a:t>Secure &amp; Trustworthy</a:t>
            </a:r>
            <a:endParaRPr/>
          </a:p>
          <a:p>
            <a:pPr marL="0" marR="0" lvl="0" indent="0" algn="l" rtl="0">
              <a:spcBef>
                <a:spcPts val="400"/>
              </a:spcBef>
              <a:spcAft>
                <a:spcPts val="0"/>
              </a:spcAft>
              <a:buNone/>
            </a:pPr>
            <a:r>
              <a:rPr lang="en-GB" sz="1600">
                <a:solidFill>
                  <a:srgbClr val="004785"/>
                </a:solidFill>
                <a:latin typeface="Ubuntu"/>
                <a:ea typeface="Ubuntu"/>
                <a:cs typeface="Ubuntu"/>
                <a:sym typeface="Ubuntu"/>
              </a:rPr>
              <a:t>Seer provides </a:t>
            </a:r>
            <a:r>
              <a:rPr lang="en-GB" sz="1600" b="1">
                <a:solidFill>
                  <a:srgbClr val="004785"/>
                </a:solidFill>
                <a:latin typeface="Ubuntu"/>
                <a:ea typeface="Ubuntu"/>
                <a:cs typeface="Ubuntu"/>
                <a:sym typeface="Ubuntu"/>
              </a:rPr>
              <a:t>trusted information </a:t>
            </a:r>
            <a:r>
              <a:rPr lang="en-GB" sz="1600">
                <a:solidFill>
                  <a:srgbClr val="004785"/>
                </a:solidFill>
                <a:latin typeface="Ubuntu"/>
                <a:ea typeface="Ubuntu"/>
                <a:cs typeface="Ubuntu"/>
                <a:sym typeface="Ubuntu"/>
              </a:rPr>
              <a:t>within a secure infrastructure.  Security of the data you are working with is </a:t>
            </a:r>
            <a:r>
              <a:rPr lang="en-GB" sz="1600" b="1">
                <a:solidFill>
                  <a:srgbClr val="004785"/>
                </a:solidFill>
                <a:latin typeface="Ubuntu"/>
                <a:ea typeface="Ubuntu"/>
                <a:cs typeface="Ubuntu"/>
                <a:sym typeface="Ubuntu"/>
              </a:rPr>
              <a:t>protected by leading cloud infrastructure.</a:t>
            </a:r>
            <a:endParaRPr/>
          </a:p>
        </p:txBody>
      </p:sp>
      <p:sp>
        <p:nvSpPr>
          <p:cNvPr id="2195" name="Google Shape;2195;p58"/>
          <p:cNvSpPr txBox="1"/>
          <p:nvPr/>
        </p:nvSpPr>
        <p:spPr>
          <a:xfrm>
            <a:off x="520892" y="3009971"/>
            <a:ext cx="5515488" cy="14260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1600" b="1">
                <a:solidFill>
                  <a:srgbClr val="00BFBF"/>
                </a:solidFill>
                <a:latin typeface="Ubuntu"/>
                <a:ea typeface="Ubuntu"/>
                <a:cs typeface="Ubuntu"/>
                <a:sym typeface="Ubuntu"/>
              </a:rPr>
              <a:t>Innovation</a:t>
            </a:r>
            <a:endParaRPr/>
          </a:p>
          <a:p>
            <a:pPr marL="0" marR="0" lvl="0" indent="0" algn="l" rtl="0">
              <a:spcBef>
                <a:spcPts val="400"/>
              </a:spcBef>
              <a:spcAft>
                <a:spcPts val="0"/>
              </a:spcAft>
              <a:buNone/>
            </a:pPr>
            <a:r>
              <a:rPr lang="en-GB" sz="1600">
                <a:solidFill>
                  <a:srgbClr val="004785"/>
                </a:solidFill>
                <a:latin typeface="Ubuntu"/>
                <a:ea typeface="Ubuntu"/>
                <a:cs typeface="Ubuntu"/>
                <a:sym typeface="Ubuntu"/>
              </a:rPr>
              <a:t>Becoming future ready with latest technologies for </a:t>
            </a:r>
            <a:r>
              <a:rPr lang="en-GB" sz="1600" b="1">
                <a:solidFill>
                  <a:srgbClr val="004785"/>
                </a:solidFill>
                <a:latin typeface="Ubuntu"/>
                <a:ea typeface="Ubuntu"/>
                <a:cs typeface="Ubuntu"/>
                <a:sym typeface="Ubuntu"/>
              </a:rPr>
              <a:t>advanced analytics and AI </a:t>
            </a:r>
            <a:r>
              <a:rPr lang="en-GB" sz="1600">
                <a:solidFill>
                  <a:srgbClr val="004785"/>
                </a:solidFill>
                <a:latin typeface="Ubuntu"/>
                <a:ea typeface="Ubuntu"/>
                <a:cs typeface="Ubuntu"/>
                <a:sym typeface="Ubuntu"/>
              </a:rPr>
              <a:t>allowing </a:t>
            </a:r>
            <a:r>
              <a:rPr lang="en-GB" sz="1600" b="1">
                <a:solidFill>
                  <a:srgbClr val="004785"/>
                </a:solidFill>
                <a:latin typeface="Ubuntu"/>
                <a:ea typeface="Ubuntu"/>
                <a:cs typeface="Ubuntu"/>
                <a:sym typeface="Ubuntu"/>
              </a:rPr>
              <a:t>faster product creation</a:t>
            </a:r>
            <a:endParaRPr/>
          </a:p>
          <a:p>
            <a:pPr marL="0" marR="0" lvl="0" indent="0" algn="l" rtl="0">
              <a:spcBef>
                <a:spcPts val="400"/>
              </a:spcBef>
              <a:spcAft>
                <a:spcPts val="0"/>
              </a:spcAft>
              <a:buNone/>
            </a:pPr>
            <a:endParaRPr sz="1600" b="1">
              <a:solidFill>
                <a:srgbClr val="00929B"/>
              </a:solidFill>
              <a:latin typeface="Ubuntu"/>
              <a:ea typeface="Ubuntu"/>
              <a:cs typeface="Ubuntu"/>
              <a:sym typeface="Ubuntu"/>
            </a:endParaRPr>
          </a:p>
        </p:txBody>
      </p:sp>
      <p:sp>
        <p:nvSpPr>
          <p:cNvPr id="2196" name="Google Shape;2196;p58"/>
          <p:cNvSpPr txBox="1"/>
          <p:nvPr/>
        </p:nvSpPr>
        <p:spPr>
          <a:xfrm>
            <a:off x="492081" y="4254691"/>
            <a:ext cx="5532392" cy="1128514"/>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1600" b="1">
                <a:solidFill>
                  <a:srgbClr val="ED8569"/>
                </a:solidFill>
                <a:latin typeface="Ubuntu"/>
                <a:ea typeface="Ubuntu"/>
                <a:cs typeface="Ubuntu"/>
                <a:sym typeface="Ubuntu"/>
              </a:rPr>
              <a:t>Agility</a:t>
            </a:r>
            <a:endParaRPr/>
          </a:p>
          <a:p>
            <a:pPr marL="0" marR="0" lvl="0" indent="0" algn="l" rtl="0">
              <a:spcBef>
                <a:spcPts val="400"/>
              </a:spcBef>
              <a:spcAft>
                <a:spcPts val="0"/>
              </a:spcAft>
              <a:buNone/>
            </a:pPr>
            <a:r>
              <a:rPr lang="en-GB" sz="1600" b="1">
                <a:solidFill>
                  <a:srgbClr val="004785"/>
                </a:solidFill>
                <a:latin typeface="Ubuntu"/>
                <a:ea typeface="Ubuntu"/>
                <a:cs typeface="Ubuntu"/>
                <a:sym typeface="Ubuntu"/>
              </a:rPr>
              <a:t>Bringing together data </a:t>
            </a:r>
            <a:r>
              <a:rPr lang="en-GB" sz="1600">
                <a:solidFill>
                  <a:srgbClr val="004785"/>
                </a:solidFill>
                <a:latin typeface="Ubuntu"/>
                <a:ea typeface="Ubuntu"/>
                <a:cs typeface="Ubuntu"/>
                <a:sym typeface="Ubuntu"/>
              </a:rPr>
              <a:t>rapidly to provide users with access to the insights they need in near real time with rapid provisioning of tools</a:t>
            </a:r>
            <a:endParaRPr/>
          </a:p>
        </p:txBody>
      </p:sp>
      <p:pic>
        <p:nvPicPr>
          <p:cNvPr id="2197" name="Google Shape;2197;p58"/>
          <p:cNvPicPr preferRelativeResize="0"/>
          <p:nvPr/>
        </p:nvPicPr>
        <p:blipFill rotWithShape="1">
          <a:blip r:embed="rId10">
            <a:alphaModFix/>
          </a:blip>
          <a:srcRect/>
          <a:stretch/>
        </p:blipFill>
        <p:spPr>
          <a:xfrm>
            <a:off x="7796534" y="3737025"/>
            <a:ext cx="1945943" cy="7140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59"/>
          <p:cNvSpPr txBox="1">
            <a:spLocks noGrp="1"/>
          </p:cNvSpPr>
          <p:nvPr>
            <p:ph type="body" idx="1"/>
          </p:nvPr>
        </p:nvSpPr>
        <p:spPr>
          <a:xfrm>
            <a:off x="345361" y="5912704"/>
            <a:ext cx="10849204" cy="81741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2060"/>
              </a:buClr>
              <a:buSzPts val="3200"/>
              <a:buFont typeface="Ubuntu"/>
              <a:buNone/>
            </a:pPr>
            <a:r>
              <a:rPr lang="en-GB" sz="3200" b="0">
                <a:solidFill>
                  <a:srgbClr val="002060"/>
                </a:solidFill>
                <a:latin typeface="Ubuntu"/>
                <a:ea typeface="Ubuntu"/>
                <a:cs typeface="Ubuntu"/>
                <a:sym typeface="Ubuntu"/>
              </a:rPr>
              <a:t>Saving time, saving money and improving lives</a:t>
            </a:r>
            <a:endParaRPr/>
          </a:p>
          <a:p>
            <a:pPr marL="0" lvl="0" indent="0" algn="l" rtl="0">
              <a:spcBef>
                <a:spcPts val="0"/>
              </a:spcBef>
              <a:spcAft>
                <a:spcPts val="0"/>
              </a:spcAft>
              <a:buClr>
                <a:schemeClr val="accent2"/>
              </a:buClr>
              <a:buSzPts val="4267"/>
              <a:buFont typeface="Arial"/>
              <a:buNone/>
            </a:pPr>
            <a:endParaRPr sz="4267" b="0">
              <a:solidFill>
                <a:schemeClr val="accent5"/>
              </a:solidFill>
              <a:latin typeface="Ubuntu"/>
              <a:ea typeface="Ubuntu"/>
              <a:cs typeface="Ubuntu"/>
              <a:sym typeface="Ubuntu"/>
            </a:endParaRPr>
          </a:p>
        </p:txBody>
      </p:sp>
      <p:sp>
        <p:nvSpPr>
          <p:cNvPr id="2204" name="Google Shape;2204;p59"/>
          <p:cNvSpPr txBox="1">
            <a:spLocks noGrp="1"/>
          </p:cNvSpPr>
          <p:nvPr>
            <p:ph type="title"/>
          </p:nvPr>
        </p:nvSpPr>
        <p:spPr>
          <a:xfrm>
            <a:off x="431372" y="1004229"/>
            <a:ext cx="9697077" cy="9549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Arial"/>
              <a:buNone/>
            </a:pPr>
            <a:r>
              <a:rPr lang="en-GB"/>
              <a:t>What does this mean for us?</a:t>
            </a:r>
            <a:endParaRPr/>
          </a:p>
        </p:txBody>
      </p:sp>
      <p:sp>
        <p:nvSpPr>
          <p:cNvPr id="2205" name="Google Shape;2205;p59"/>
          <p:cNvSpPr txBox="1"/>
          <p:nvPr/>
        </p:nvSpPr>
        <p:spPr>
          <a:xfrm>
            <a:off x="2353976" y="321860"/>
            <a:ext cx="9676304" cy="610251"/>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accent2"/>
              </a:buClr>
              <a:buSzPts val="2667"/>
              <a:buFont typeface="Arial"/>
              <a:buNone/>
            </a:pPr>
            <a:endParaRPr sz="2667">
              <a:solidFill>
                <a:srgbClr val="12ABDB"/>
              </a:solidFill>
              <a:latin typeface="Ubuntu"/>
              <a:ea typeface="Ubuntu"/>
              <a:cs typeface="Ubuntu"/>
              <a:sym typeface="Ubuntu"/>
            </a:endParaRPr>
          </a:p>
        </p:txBody>
      </p:sp>
      <p:grpSp>
        <p:nvGrpSpPr>
          <p:cNvPr id="2206" name="Google Shape;2206;p59"/>
          <p:cNvGrpSpPr/>
          <p:nvPr/>
        </p:nvGrpSpPr>
        <p:grpSpPr>
          <a:xfrm>
            <a:off x="527381" y="3160178"/>
            <a:ext cx="9031672" cy="1257125"/>
            <a:chOff x="404812" y="2159543"/>
            <a:chExt cx="6773754" cy="942844"/>
          </a:xfrm>
        </p:grpSpPr>
        <p:sp>
          <p:nvSpPr>
            <p:cNvPr id="2207" name="Google Shape;2207;p59"/>
            <p:cNvSpPr txBox="1"/>
            <p:nvPr/>
          </p:nvSpPr>
          <p:spPr>
            <a:xfrm>
              <a:off x="1016045" y="2159543"/>
              <a:ext cx="4371096" cy="2847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67" b="1">
                  <a:solidFill>
                    <a:srgbClr val="002060"/>
                  </a:solidFill>
                  <a:latin typeface="Ubuntu"/>
                  <a:ea typeface="Ubuntu"/>
                  <a:cs typeface="Ubuntu"/>
                  <a:sym typeface="Ubuntu"/>
                </a:rPr>
                <a:t>Modern Technology Infrastructure</a:t>
              </a:r>
              <a:endParaRPr/>
            </a:p>
          </p:txBody>
        </p:sp>
        <p:pic>
          <p:nvPicPr>
            <p:cNvPr id="2208" name="Google Shape;2208;p59" descr="Workflow with solid fill"/>
            <p:cNvPicPr preferRelativeResize="0"/>
            <p:nvPr/>
          </p:nvPicPr>
          <p:blipFill rotWithShape="1">
            <a:blip r:embed="rId3">
              <a:alphaModFix/>
            </a:blip>
            <a:srcRect/>
            <a:stretch/>
          </p:blipFill>
          <p:spPr>
            <a:xfrm>
              <a:off x="404812" y="2562387"/>
              <a:ext cx="527200" cy="540000"/>
            </a:xfrm>
            <a:prstGeom prst="rect">
              <a:avLst/>
            </a:prstGeom>
            <a:noFill/>
            <a:ln>
              <a:noFill/>
            </a:ln>
          </p:spPr>
        </p:pic>
        <p:sp>
          <p:nvSpPr>
            <p:cNvPr id="2209" name="Google Shape;2209;p59"/>
            <p:cNvSpPr txBox="1"/>
            <p:nvPr/>
          </p:nvSpPr>
          <p:spPr>
            <a:xfrm>
              <a:off x="1016045" y="2461696"/>
              <a:ext cx="6162521" cy="6232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rgbClr val="002060"/>
                  </a:solidFill>
                  <a:latin typeface="Ubuntu"/>
                  <a:ea typeface="Ubuntu"/>
                  <a:cs typeface="Ubuntu"/>
                  <a:sym typeface="Ubuntu"/>
                </a:rPr>
                <a:t>The availability of a trustworthy, scalable and flexible cloud hosted national data services creates opportunities to provide scalable, secure and privacy preserving shared data and analytics services.</a:t>
              </a:r>
              <a:endParaRPr/>
            </a:p>
          </p:txBody>
        </p:sp>
      </p:grpSp>
      <p:grpSp>
        <p:nvGrpSpPr>
          <p:cNvPr id="2210" name="Google Shape;2210;p59"/>
          <p:cNvGrpSpPr/>
          <p:nvPr/>
        </p:nvGrpSpPr>
        <p:grpSpPr>
          <a:xfrm>
            <a:off x="527381" y="1642026"/>
            <a:ext cx="9031672" cy="1235555"/>
            <a:chOff x="404812" y="3685932"/>
            <a:chExt cx="6773754" cy="926666"/>
          </a:xfrm>
        </p:grpSpPr>
        <p:sp>
          <p:nvSpPr>
            <p:cNvPr id="2211" name="Google Shape;2211;p59"/>
            <p:cNvSpPr txBox="1"/>
            <p:nvPr/>
          </p:nvSpPr>
          <p:spPr>
            <a:xfrm>
              <a:off x="1016045" y="3685932"/>
              <a:ext cx="5644056" cy="2847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67" b="1">
                  <a:solidFill>
                    <a:srgbClr val="002060"/>
                  </a:solidFill>
                  <a:latin typeface="Ubuntu"/>
                  <a:ea typeface="Ubuntu"/>
                  <a:cs typeface="Ubuntu"/>
                  <a:sym typeface="Ubuntu"/>
                </a:rPr>
                <a:t>Collaboration &amp; Enablement</a:t>
              </a:r>
              <a:endParaRPr/>
            </a:p>
          </p:txBody>
        </p:sp>
        <p:pic>
          <p:nvPicPr>
            <p:cNvPr id="2212" name="Google Shape;2212;p59" descr="Ui Ux with solid fill"/>
            <p:cNvPicPr preferRelativeResize="0"/>
            <p:nvPr/>
          </p:nvPicPr>
          <p:blipFill rotWithShape="1">
            <a:blip r:embed="rId4">
              <a:alphaModFix/>
            </a:blip>
            <a:srcRect/>
            <a:stretch/>
          </p:blipFill>
          <p:spPr>
            <a:xfrm>
              <a:off x="404812" y="3892550"/>
              <a:ext cx="540000" cy="540000"/>
            </a:xfrm>
            <a:prstGeom prst="rect">
              <a:avLst/>
            </a:prstGeom>
            <a:noFill/>
            <a:ln>
              <a:noFill/>
            </a:ln>
          </p:spPr>
        </p:pic>
        <p:sp>
          <p:nvSpPr>
            <p:cNvPr id="2213" name="Google Shape;2213;p59"/>
            <p:cNvSpPr txBox="1"/>
            <p:nvPr/>
          </p:nvSpPr>
          <p:spPr>
            <a:xfrm>
              <a:off x="1016045" y="3989350"/>
              <a:ext cx="6162521" cy="6232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rgbClr val="002060"/>
                  </a:solidFill>
                  <a:latin typeface="Ubuntu"/>
                  <a:ea typeface="Ubuntu"/>
                  <a:cs typeface="Ubuntu"/>
                  <a:sym typeface="Ubuntu"/>
                </a:rPr>
                <a:t>A trustworthy and secure platform for collaboration, enabled by a team of data professionals empowers a workforce with digital and data skills to access, interpret and apply insight from data with confidence</a:t>
              </a:r>
              <a:endParaRPr/>
            </a:p>
          </p:txBody>
        </p:sp>
      </p:grpSp>
      <p:grpSp>
        <p:nvGrpSpPr>
          <p:cNvPr id="2214" name="Google Shape;2214;p59"/>
          <p:cNvGrpSpPr/>
          <p:nvPr/>
        </p:nvGrpSpPr>
        <p:grpSpPr>
          <a:xfrm>
            <a:off x="608328" y="4765187"/>
            <a:ext cx="9031672" cy="995144"/>
            <a:chOff x="404812" y="5009763"/>
            <a:chExt cx="6773754" cy="746358"/>
          </a:xfrm>
        </p:grpSpPr>
        <p:sp>
          <p:nvSpPr>
            <p:cNvPr id="2215" name="Google Shape;2215;p59"/>
            <p:cNvSpPr txBox="1"/>
            <p:nvPr/>
          </p:nvSpPr>
          <p:spPr>
            <a:xfrm>
              <a:off x="1016045" y="5009763"/>
              <a:ext cx="5951947" cy="2847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67" b="1">
                  <a:solidFill>
                    <a:srgbClr val="002060"/>
                  </a:solidFill>
                  <a:latin typeface="Ubuntu"/>
                  <a:ea typeface="Ubuntu"/>
                  <a:cs typeface="Ubuntu"/>
                  <a:sym typeface="Ubuntu"/>
                </a:rPr>
                <a:t>Data Assets</a:t>
              </a:r>
              <a:endParaRPr/>
            </a:p>
          </p:txBody>
        </p:sp>
        <p:pic>
          <p:nvPicPr>
            <p:cNvPr id="2216" name="Google Shape;2216;p59" descr="Books outline"/>
            <p:cNvPicPr preferRelativeResize="0"/>
            <p:nvPr/>
          </p:nvPicPr>
          <p:blipFill rotWithShape="1">
            <a:blip r:embed="rId5">
              <a:alphaModFix/>
            </a:blip>
            <a:srcRect/>
            <a:stretch/>
          </p:blipFill>
          <p:spPr>
            <a:xfrm>
              <a:off x="404812" y="5193332"/>
              <a:ext cx="540000" cy="540000"/>
            </a:xfrm>
            <a:prstGeom prst="rect">
              <a:avLst/>
            </a:prstGeom>
            <a:noFill/>
            <a:ln>
              <a:noFill/>
            </a:ln>
          </p:spPr>
        </p:pic>
        <p:sp>
          <p:nvSpPr>
            <p:cNvPr id="2217" name="Google Shape;2217;p59"/>
            <p:cNvSpPr txBox="1"/>
            <p:nvPr/>
          </p:nvSpPr>
          <p:spPr>
            <a:xfrm>
              <a:off x="1016045" y="5317540"/>
              <a:ext cx="6162521" cy="438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rgbClr val="002060"/>
                  </a:solidFill>
                  <a:latin typeface="Ubuntu"/>
                  <a:ea typeface="Ubuntu"/>
                  <a:cs typeface="Ubuntu"/>
                  <a:sym typeface="Ubuntu"/>
                </a:rPr>
                <a:t>Availability of high quality, timely data national assets and services that are available across our health and social care workforce.  </a:t>
              </a: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60"/>
          <p:cNvSpPr txBox="1">
            <a:spLocks noGrp="1"/>
          </p:cNvSpPr>
          <p:nvPr>
            <p:ph type="body" idx="1"/>
          </p:nvPr>
        </p:nvSpPr>
        <p:spPr>
          <a:xfrm>
            <a:off x="324096" y="5829267"/>
            <a:ext cx="4907808" cy="4270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785"/>
              </a:buClr>
              <a:buSzPts val="1600"/>
              <a:buFont typeface="Arial"/>
              <a:buNone/>
            </a:pPr>
            <a:r>
              <a:rPr lang="en-GB" sz="1600" b="1" i="0" u="none" strike="noStrike" cap="none">
                <a:solidFill>
                  <a:srgbClr val="004785"/>
                </a:solidFill>
                <a:latin typeface="Arial"/>
                <a:ea typeface="Arial"/>
                <a:cs typeface="Arial"/>
                <a:sym typeface="Arial"/>
              </a:rPr>
              <a:t>Any questions, please contact: Albert.King@nhs.scot</a:t>
            </a:r>
            <a:endParaRPr sz="1600" b="1" i="0" u="none" strike="noStrike" cap="none">
              <a:solidFill>
                <a:srgbClr val="004785"/>
              </a:solidFill>
              <a:latin typeface="Arial"/>
              <a:ea typeface="Arial"/>
              <a:cs typeface="Arial"/>
              <a:sym typeface="Arial"/>
            </a:endParaRPr>
          </a:p>
        </p:txBody>
      </p:sp>
      <p:sp>
        <p:nvSpPr>
          <p:cNvPr id="2224" name="Google Shape;2224;p60"/>
          <p:cNvSpPr txBox="1">
            <a:spLocks noGrp="1"/>
          </p:cNvSpPr>
          <p:nvPr>
            <p:ph type="title"/>
          </p:nvPr>
        </p:nvSpPr>
        <p:spPr>
          <a:xfrm>
            <a:off x="7464153" y="4140217"/>
            <a:ext cx="4053049"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5333"/>
              <a:buFont typeface="Arial"/>
              <a:buNone/>
            </a:pPr>
            <a:r>
              <a:rPr lang="en-GB" sz="5333"/>
              <a:t>Thank you</a:t>
            </a:r>
            <a:endParaRPr/>
          </a:p>
        </p:txBody>
      </p:sp>
      <p:pic>
        <p:nvPicPr>
          <p:cNvPr id="2225" name="Google Shape;2225;p60" descr="Digital and Security, powered by NSS"/>
          <p:cNvPicPr preferRelativeResize="0"/>
          <p:nvPr/>
        </p:nvPicPr>
        <p:blipFill rotWithShape="1">
          <a:blip r:embed="rId3">
            <a:alphaModFix/>
          </a:blip>
          <a:srcRect/>
          <a:stretch/>
        </p:blipFill>
        <p:spPr>
          <a:xfrm>
            <a:off x="305645" y="363029"/>
            <a:ext cx="2227796" cy="9694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9"/>
        <p:cNvGrpSpPr/>
        <p:nvPr/>
      </p:nvGrpSpPr>
      <p:grpSpPr>
        <a:xfrm>
          <a:off x="0" y="0"/>
          <a:ext cx="0" cy="0"/>
          <a:chOff x="0" y="0"/>
          <a:chExt cx="0" cy="0"/>
        </a:xfrm>
      </p:grpSpPr>
      <p:sp>
        <p:nvSpPr>
          <p:cNvPr id="2230" name="Google Shape;2230;p6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1" name="Google Shape;2231;p61"/>
          <p:cNvSpPr/>
          <p:nvPr/>
        </p:nvSpPr>
        <p:spPr>
          <a:xfrm>
            <a:off x="-1" y="0"/>
            <a:ext cx="4818889" cy="6858000"/>
          </a:xfrm>
          <a:custGeom>
            <a:avLst/>
            <a:gdLst/>
            <a:ahLst/>
            <a:cxnLst/>
            <a:rect l="l" t="t" r="r" b="b"/>
            <a:pathLst>
              <a:path w="4818889" h="6858000" extrusionOk="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88900" dist="38100" algn="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2" name="Google Shape;2232;p61"/>
          <p:cNvSpPr/>
          <p:nvPr/>
        </p:nvSpPr>
        <p:spPr>
          <a:xfrm>
            <a:off x="1" y="0"/>
            <a:ext cx="4811477" cy="6858000"/>
          </a:xfrm>
          <a:custGeom>
            <a:avLst/>
            <a:gdLst/>
            <a:ahLst/>
            <a:cxnLst/>
            <a:rect l="l" t="t" r="r" b="b"/>
            <a:pathLst>
              <a:path w="4811477" h="6858000" extrusionOk="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3" name="Google Shape;2233;p61"/>
          <p:cNvSpPr txBox="1">
            <a:spLocks noGrp="1"/>
          </p:cNvSpPr>
          <p:nvPr>
            <p:ph type="title"/>
          </p:nvPr>
        </p:nvSpPr>
        <p:spPr>
          <a:xfrm>
            <a:off x="621792" y="1161288"/>
            <a:ext cx="3602736" cy="45262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a:t>Questions</a:t>
            </a:r>
            <a:endParaRPr/>
          </a:p>
        </p:txBody>
      </p:sp>
      <p:sp>
        <p:nvSpPr>
          <p:cNvPr id="2234" name="Google Shape;2234;p61"/>
          <p:cNvSpPr/>
          <p:nvPr/>
        </p:nvSpPr>
        <p:spPr>
          <a:xfrm>
            <a:off x="0" y="3081528"/>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2235" name="Google Shape;2235;p61"/>
          <p:cNvGrpSpPr/>
          <p:nvPr/>
        </p:nvGrpSpPr>
        <p:grpSpPr>
          <a:xfrm>
            <a:off x="5303520" y="678439"/>
            <a:ext cx="6364224" cy="5510264"/>
            <a:chOff x="0" y="1783"/>
            <a:chExt cx="6364224" cy="5510264"/>
          </a:xfrm>
        </p:grpSpPr>
        <p:sp>
          <p:nvSpPr>
            <p:cNvPr id="2236" name="Google Shape;2236;p61"/>
            <p:cNvSpPr/>
            <p:nvPr/>
          </p:nvSpPr>
          <p:spPr>
            <a:xfrm>
              <a:off x="0" y="1783"/>
              <a:ext cx="6364224" cy="760036"/>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1"/>
            <p:cNvSpPr/>
            <p:nvPr/>
          </p:nvSpPr>
          <p:spPr>
            <a:xfrm>
              <a:off x="229911" y="172791"/>
              <a:ext cx="418020" cy="4180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1"/>
            <p:cNvSpPr/>
            <p:nvPr/>
          </p:nvSpPr>
          <p:spPr>
            <a:xfrm>
              <a:off x="877842" y="1783"/>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1"/>
            <p:cNvSpPr txBox="1"/>
            <p:nvPr/>
          </p:nvSpPr>
          <p:spPr>
            <a:xfrm>
              <a:off x="877842" y="1783"/>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What information do you need but can’t access?</a:t>
              </a:r>
              <a:endParaRPr sz="1900">
                <a:solidFill>
                  <a:schemeClr val="dk1"/>
                </a:solidFill>
                <a:latin typeface="Calibri"/>
                <a:ea typeface="Calibri"/>
                <a:cs typeface="Calibri"/>
                <a:sym typeface="Calibri"/>
              </a:endParaRPr>
            </a:p>
          </p:txBody>
        </p:sp>
        <p:sp>
          <p:nvSpPr>
            <p:cNvPr id="2240" name="Google Shape;2240;p61"/>
            <p:cNvSpPr/>
            <p:nvPr/>
          </p:nvSpPr>
          <p:spPr>
            <a:xfrm>
              <a:off x="0" y="951829"/>
              <a:ext cx="6364224" cy="760036"/>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1"/>
            <p:cNvSpPr/>
            <p:nvPr/>
          </p:nvSpPr>
          <p:spPr>
            <a:xfrm>
              <a:off x="229911" y="1122837"/>
              <a:ext cx="418020" cy="4180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1"/>
            <p:cNvSpPr/>
            <p:nvPr/>
          </p:nvSpPr>
          <p:spPr>
            <a:xfrm>
              <a:off x="877842" y="951829"/>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1"/>
            <p:cNvSpPr txBox="1"/>
            <p:nvPr/>
          </p:nvSpPr>
          <p:spPr>
            <a:xfrm>
              <a:off x="877842" y="951829"/>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What do you need to adopt digital solutions?</a:t>
              </a:r>
              <a:endParaRPr sz="1900">
                <a:solidFill>
                  <a:schemeClr val="dk1"/>
                </a:solidFill>
                <a:latin typeface="Calibri"/>
                <a:ea typeface="Calibri"/>
                <a:cs typeface="Calibri"/>
                <a:sym typeface="Calibri"/>
              </a:endParaRPr>
            </a:p>
          </p:txBody>
        </p:sp>
        <p:sp>
          <p:nvSpPr>
            <p:cNvPr id="2244" name="Google Shape;2244;p61"/>
            <p:cNvSpPr/>
            <p:nvPr/>
          </p:nvSpPr>
          <p:spPr>
            <a:xfrm>
              <a:off x="0" y="1901874"/>
              <a:ext cx="6364224" cy="760036"/>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1"/>
            <p:cNvSpPr/>
            <p:nvPr/>
          </p:nvSpPr>
          <p:spPr>
            <a:xfrm>
              <a:off x="229911" y="2072883"/>
              <a:ext cx="418020" cy="41802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1"/>
            <p:cNvSpPr/>
            <p:nvPr/>
          </p:nvSpPr>
          <p:spPr>
            <a:xfrm>
              <a:off x="877842" y="1901874"/>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1"/>
            <p:cNvSpPr txBox="1"/>
            <p:nvPr/>
          </p:nvSpPr>
          <p:spPr>
            <a:xfrm>
              <a:off x="877842" y="1901874"/>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What do your patients need? What do you and your (clinical) team need?</a:t>
              </a:r>
              <a:endParaRPr sz="1900">
                <a:solidFill>
                  <a:schemeClr val="dk1"/>
                </a:solidFill>
                <a:latin typeface="Calibri"/>
                <a:ea typeface="Calibri"/>
                <a:cs typeface="Calibri"/>
                <a:sym typeface="Calibri"/>
              </a:endParaRPr>
            </a:p>
          </p:txBody>
        </p:sp>
        <p:sp>
          <p:nvSpPr>
            <p:cNvPr id="2248" name="Google Shape;2248;p61"/>
            <p:cNvSpPr/>
            <p:nvPr/>
          </p:nvSpPr>
          <p:spPr>
            <a:xfrm>
              <a:off x="0" y="2851920"/>
              <a:ext cx="6364224" cy="760036"/>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1"/>
            <p:cNvSpPr/>
            <p:nvPr/>
          </p:nvSpPr>
          <p:spPr>
            <a:xfrm>
              <a:off x="229911" y="3022928"/>
              <a:ext cx="418020" cy="41802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1"/>
            <p:cNvSpPr/>
            <p:nvPr/>
          </p:nvSpPr>
          <p:spPr>
            <a:xfrm>
              <a:off x="877842" y="2851920"/>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1"/>
            <p:cNvSpPr txBox="1"/>
            <p:nvPr/>
          </p:nvSpPr>
          <p:spPr>
            <a:xfrm>
              <a:off x="877842" y="2851920"/>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How would you bridge perception of digital maturity between organisations and workers?</a:t>
              </a:r>
              <a:endParaRPr sz="1900">
                <a:solidFill>
                  <a:schemeClr val="dk1"/>
                </a:solidFill>
                <a:latin typeface="Calibri"/>
                <a:ea typeface="Calibri"/>
                <a:cs typeface="Calibri"/>
                <a:sym typeface="Calibri"/>
              </a:endParaRPr>
            </a:p>
          </p:txBody>
        </p:sp>
        <p:sp>
          <p:nvSpPr>
            <p:cNvPr id="2252" name="Google Shape;2252;p61"/>
            <p:cNvSpPr/>
            <p:nvPr/>
          </p:nvSpPr>
          <p:spPr>
            <a:xfrm>
              <a:off x="0" y="3801966"/>
              <a:ext cx="6364224" cy="760036"/>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1"/>
            <p:cNvSpPr/>
            <p:nvPr/>
          </p:nvSpPr>
          <p:spPr>
            <a:xfrm>
              <a:off x="229911" y="3972974"/>
              <a:ext cx="418020" cy="41802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1"/>
            <p:cNvSpPr/>
            <p:nvPr/>
          </p:nvSpPr>
          <p:spPr>
            <a:xfrm>
              <a:off x="877842" y="3801966"/>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1"/>
            <p:cNvSpPr txBox="1"/>
            <p:nvPr/>
          </p:nvSpPr>
          <p:spPr>
            <a:xfrm>
              <a:off x="877842" y="3801966"/>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What are the opportunities and long term impacts posed by AI and other progressive technologies?</a:t>
              </a:r>
              <a:endParaRPr sz="1900">
                <a:solidFill>
                  <a:schemeClr val="dk1"/>
                </a:solidFill>
                <a:latin typeface="Calibri"/>
                <a:ea typeface="Calibri"/>
                <a:cs typeface="Calibri"/>
                <a:sym typeface="Calibri"/>
              </a:endParaRPr>
            </a:p>
          </p:txBody>
        </p:sp>
        <p:sp>
          <p:nvSpPr>
            <p:cNvPr id="2256" name="Google Shape;2256;p61"/>
            <p:cNvSpPr/>
            <p:nvPr/>
          </p:nvSpPr>
          <p:spPr>
            <a:xfrm>
              <a:off x="0" y="4752011"/>
              <a:ext cx="6364224" cy="760036"/>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1"/>
            <p:cNvSpPr/>
            <p:nvPr/>
          </p:nvSpPr>
          <p:spPr>
            <a:xfrm>
              <a:off x="229911" y="4923020"/>
              <a:ext cx="418020" cy="41802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1"/>
            <p:cNvSpPr/>
            <p:nvPr/>
          </p:nvSpPr>
          <p:spPr>
            <a:xfrm>
              <a:off x="877842" y="4752011"/>
              <a:ext cx="5486381" cy="7600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1"/>
            <p:cNvSpPr txBox="1"/>
            <p:nvPr/>
          </p:nvSpPr>
          <p:spPr>
            <a:xfrm>
              <a:off x="877842" y="4752011"/>
              <a:ext cx="5486381" cy="760036"/>
            </a:xfrm>
            <a:prstGeom prst="rect">
              <a:avLst/>
            </a:prstGeom>
            <a:noFill/>
            <a:ln>
              <a:noFill/>
            </a:ln>
          </p:spPr>
          <p:txBody>
            <a:bodyPr spcFirstLastPara="1" wrap="square" lIns="80425" tIns="80425" rIns="80425" bIns="80425"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What radical solutions should we look to?</a:t>
              </a:r>
              <a:endParaRPr sz="19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1E34"/>
        </a:solidFill>
        <a:effectLst/>
      </p:bgPr>
    </p:bg>
    <p:spTree>
      <p:nvGrpSpPr>
        <p:cNvPr id="1" name="Shape 1348"/>
        <p:cNvGrpSpPr/>
        <p:nvPr/>
      </p:nvGrpSpPr>
      <p:grpSpPr>
        <a:xfrm>
          <a:off x="0" y="0"/>
          <a:ext cx="0" cy="0"/>
          <a:chOff x="0" y="0"/>
          <a:chExt cx="0" cy="0"/>
        </a:xfrm>
      </p:grpSpPr>
      <p:sp>
        <p:nvSpPr>
          <p:cNvPr id="1349" name="Google Shape;1349;p8"/>
          <p:cNvSpPr/>
          <p:nvPr/>
        </p:nvSpPr>
        <p:spPr>
          <a:xfrm>
            <a:off x="0" y="0"/>
            <a:ext cx="12192000" cy="6858000"/>
          </a:xfrm>
          <a:prstGeom prst="rect">
            <a:avLst/>
          </a:prstGeom>
          <a:solidFill>
            <a:srgbClr val="0F1E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0" name="Google Shape;1350;p8"/>
          <p:cNvSpPr/>
          <p:nvPr/>
        </p:nvSpPr>
        <p:spPr>
          <a:xfrm rot="10800000">
            <a:off x="-11723" y="0"/>
            <a:ext cx="12225953" cy="6868071"/>
          </a:xfrm>
          <a:prstGeom prst="rect">
            <a:avLst/>
          </a:prstGeom>
          <a:gradFill>
            <a:gsLst>
              <a:gs pos="0">
                <a:srgbClr val="000000"/>
              </a:gs>
              <a:gs pos="100000">
                <a:srgbClr val="2F5496"/>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1" name="Google Shape;1351;p8"/>
          <p:cNvSpPr/>
          <p:nvPr/>
        </p:nvSpPr>
        <p:spPr>
          <a:xfrm rot="10800000" flipH="1">
            <a:off x="441960" y="-3"/>
            <a:ext cx="11772269" cy="6868074"/>
          </a:xfrm>
          <a:prstGeom prst="rect">
            <a:avLst/>
          </a:prstGeom>
          <a:gradFill>
            <a:gsLst>
              <a:gs pos="0">
                <a:srgbClr val="1F3864">
                  <a:alpha val="82745"/>
                </a:srgbClr>
              </a:gs>
              <a:gs pos="21000">
                <a:srgbClr val="1F3864">
                  <a:alpha val="82745"/>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2" name="Google Shape;1352;p8"/>
          <p:cNvSpPr/>
          <p:nvPr/>
        </p:nvSpPr>
        <p:spPr>
          <a:xfrm rot="10800000">
            <a:off x="-15200" y="0"/>
            <a:ext cx="3623374" cy="6868072"/>
          </a:xfrm>
          <a:prstGeom prst="rect">
            <a:avLst/>
          </a:prstGeom>
          <a:gradFill>
            <a:gsLst>
              <a:gs pos="0">
                <a:srgbClr val="2F5496">
                  <a:alpha val="0"/>
                </a:srgbClr>
              </a:gs>
              <a:gs pos="99000">
                <a:srgbClr val="000000">
                  <a:alpha val="40784"/>
                </a:srgbClr>
              </a:gs>
              <a:gs pos="100000">
                <a:srgbClr val="000000">
                  <a:alpha val="40784"/>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3" name="Google Shape;1353;p8"/>
          <p:cNvSpPr/>
          <p:nvPr/>
        </p:nvSpPr>
        <p:spPr>
          <a:xfrm flipH="1">
            <a:off x="-15875" y="-3"/>
            <a:ext cx="12233581" cy="6868076"/>
          </a:xfrm>
          <a:prstGeom prst="rect">
            <a:avLst/>
          </a:prstGeom>
          <a:gradFill>
            <a:gsLst>
              <a:gs pos="0">
                <a:srgbClr val="2F5496">
                  <a:alpha val="0"/>
                </a:srgbClr>
              </a:gs>
              <a:gs pos="3000">
                <a:srgbClr val="2F5496">
                  <a:alpha val="0"/>
                </a:srgbClr>
              </a:gs>
              <a:gs pos="100000">
                <a:srgbClr val="000000">
                  <a:alpha val="72941"/>
                </a:srgbClr>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4" name="Google Shape;1354;p8"/>
          <p:cNvSpPr/>
          <p:nvPr/>
        </p:nvSpPr>
        <p:spPr>
          <a:xfrm rot="5400000" flipH="1">
            <a:off x="4484335" y="-861824"/>
            <a:ext cx="6861931" cy="8597859"/>
          </a:xfrm>
          <a:prstGeom prst="rect">
            <a:avLst/>
          </a:prstGeom>
          <a:gradFill>
            <a:gsLst>
              <a:gs pos="0">
                <a:srgbClr val="2F5496">
                  <a:alpha val="0"/>
                </a:srgbClr>
              </a:gs>
              <a:gs pos="3000">
                <a:srgbClr val="2F5496">
                  <a:alpha val="0"/>
                </a:srgbClr>
              </a:gs>
              <a:gs pos="100000">
                <a:srgbClr val="000000">
                  <a:alpha val="26666"/>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5" name="Google Shape;1355;p8"/>
          <p:cNvSpPr/>
          <p:nvPr/>
        </p:nvSpPr>
        <p:spPr>
          <a:xfrm rot="5993193">
            <a:off x="1186973" y="1089050"/>
            <a:ext cx="4967533" cy="4988390"/>
          </a:xfrm>
          <a:prstGeom prst="ellipse">
            <a:avLst/>
          </a:prstGeom>
          <a:gradFill>
            <a:gsLst>
              <a:gs pos="0">
                <a:srgbClr val="4472C4">
                  <a:alpha val="25882"/>
                </a:srgbClr>
              </a:gs>
              <a:gs pos="85000">
                <a:srgbClr val="8DA9DB">
                  <a:alpha val="0"/>
                </a:srgbClr>
              </a:gs>
              <a:gs pos="100000">
                <a:srgbClr val="8DA9DB">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6" name="Google Shape;1356;p8"/>
          <p:cNvSpPr txBox="1">
            <a:spLocks noGrp="1"/>
          </p:cNvSpPr>
          <p:nvPr>
            <p:ph type="ctrTitle"/>
          </p:nvPr>
        </p:nvSpPr>
        <p:spPr>
          <a:xfrm>
            <a:off x="3860800" y="5155038"/>
            <a:ext cx="7659305" cy="141114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133"/>
              <a:buFont typeface="Calibri"/>
              <a:buNone/>
            </a:pPr>
            <a:r>
              <a:rPr lang="en-GB" sz="2133" b="1">
                <a:solidFill>
                  <a:schemeClr val="lt1"/>
                </a:solidFill>
              </a:rPr>
              <a:t>Professor Jann Gardner, BCE Lead for Digital and Co-Chair, </a:t>
            </a:r>
            <a:br>
              <a:rPr lang="en-GB" sz="2133" b="1">
                <a:solidFill>
                  <a:schemeClr val="lt1"/>
                </a:solidFill>
              </a:rPr>
            </a:br>
            <a:r>
              <a:rPr lang="en-GB" sz="2133" b="1">
                <a:solidFill>
                  <a:schemeClr val="lt1"/>
                </a:solidFill>
              </a:rPr>
              <a:t>Strategic Leadership Board for Digital &amp; Data Transformation</a:t>
            </a:r>
            <a:br>
              <a:rPr lang="en-GB" sz="2133" b="1">
                <a:solidFill>
                  <a:schemeClr val="lt1"/>
                </a:solidFill>
              </a:rPr>
            </a:br>
            <a:r>
              <a:rPr lang="en-GB" sz="2133" b="1">
                <a:solidFill>
                  <a:schemeClr val="lt1"/>
                </a:solidFill>
              </a:rPr>
              <a:t>Chief Executive, NHS Lanarkshire</a:t>
            </a:r>
            <a:br>
              <a:rPr lang="en-GB" sz="2133" b="1">
                <a:solidFill>
                  <a:schemeClr val="lt1"/>
                </a:solidFill>
              </a:rPr>
            </a:br>
            <a:br>
              <a:rPr lang="en-GB" sz="2133" b="1">
                <a:solidFill>
                  <a:schemeClr val="lt1"/>
                </a:solidFill>
              </a:rPr>
            </a:br>
            <a:endParaRPr sz="2133">
              <a:solidFill>
                <a:schemeClr val="lt1"/>
              </a:solidFill>
            </a:endParaRPr>
          </a:p>
        </p:txBody>
      </p:sp>
      <p:sp>
        <p:nvSpPr>
          <p:cNvPr id="1357" name="Google Shape;1357;p8"/>
          <p:cNvSpPr/>
          <p:nvPr/>
        </p:nvSpPr>
        <p:spPr>
          <a:xfrm flipH="1">
            <a:off x="-3" y="4490110"/>
            <a:ext cx="12217710" cy="2377962"/>
          </a:xfrm>
          <a:prstGeom prst="rect">
            <a:avLst/>
          </a:prstGeom>
          <a:gradFill>
            <a:gsLst>
              <a:gs pos="0">
                <a:srgbClr val="2F5496">
                  <a:alpha val="49803"/>
                </a:srgbClr>
              </a:gs>
              <a:gs pos="99000">
                <a:srgbClr val="000000">
                  <a:alpha val="33725"/>
                </a:srgbClr>
              </a:gs>
              <a:gs pos="100000">
                <a:srgbClr val="000000">
                  <a:alpha val="33725"/>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58" name="Google Shape;1358;p8"/>
          <p:cNvSpPr txBox="1">
            <a:spLocks noGrp="1"/>
          </p:cNvSpPr>
          <p:nvPr>
            <p:ph type="sldNum" idx="12"/>
          </p:nvPr>
        </p:nvSpPr>
        <p:spPr>
          <a:xfrm>
            <a:off x="11704320" y="6455665"/>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sz="1100">
                <a:solidFill>
                  <a:srgbClr val="FFFFFF"/>
                </a:solidFill>
                <a:latin typeface="Calibri"/>
                <a:ea typeface="Calibri"/>
                <a:cs typeface="Calibri"/>
                <a:sym typeface="Calibri"/>
              </a:rPr>
              <a:t>6</a:t>
            </a:fld>
            <a:endParaRPr sz="1100">
              <a:solidFill>
                <a:srgbClr val="FFFFFF"/>
              </a:solidFill>
              <a:latin typeface="Calibri"/>
              <a:ea typeface="Calibri"/>
              <a:cs typeface="Calibri"/>
              <a:sym typeface="Calibri"/>
            </a:endParaRPr>
          </a:p>
        </p:txBody>
      </p:sp>
      <p:sp>
        <p:nvSpPr>
          <p:cNvPr id="1359" name="Google Shape;1359;p8"/>
          <p:cNvSpPr txBox="1">
            <a:spLocks noGrp="1"/>
          </p:cNvSpPr>
          <p:nvPr>
            <p:ph type="subTitle" idx="1"/>
          </p:nvPr>
        </p:nvSpPr>
        <p:spPr>
          <a:xfrm>
            <a:off x="5237176" y="2982416"/>
            <a:ext cx="6598919" cy="13998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800"/>
              <a:buNone/>
            </a:pPr>
            <a:r>
              <a:rPr lang="en-GB" sz="4800" b="1">
                <a:solidFill>
                  <a:schemeClr val="lt1"/>
                </a:solidFill>
              </a:rPr>
              <a:t>Digitally Enabled Reform in NHS Scotland</a:t>
            </a:r>
            <a:endParaRPr/>
          </a:p>
        </p:txBody>
      </p:sp>
      <p:sp>
        <p:nvSpPr>
          <p:cNvPr id="1360" name="Google Shape;1360;p8"/>
          <p:cNvSpPr/>
          <p:nvPr/>
        </p:nvSpPr>
        <p:spPr>
          <a:xfrm rot="10800000">
            <a:off x="2486905" y="2516542"/>
            <a:ext cx="2272937" cy="215919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361" name="Google Shape;1361;p8"/>
          <p:cNvPicPr preferRelativeResize="0"/>
          <p:nvPr/>
        </p:nvPicPr>
        <p:blipFill rotWithShape="1">
          <a:blip r:embed="rId3">
            <a:alphaModFix/>
          </a:blip>
          <a:srcRect/>
          <a:stretch/>
        </p:blipFill>
        <p:spPr>
          <a:xfrm>
            <a:off x="2964239" y="3134908"/>
            <a:ext cx="1333099" cy="8758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3"/>
        <p:cNvGrpSpPr/>
        <p:nvPr/>
      </p:nvGrpSpPr>
      <p:grpSpPr>
        <a:xfrm>
          <a:off x="0" y="0"/>
          <a:ext cx="0" cy="0"/>
          <a:chOff x="0" y="0"/>
          <a:chExt cx="0" cy="0"/>
        </a:xfrm>
      </p:grpSpPr>
      <p:sp>
        <p:nvSpPr>
          <p:cNvPr id="2264" name="Google Shape;2264;p62"/>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5" name="Google Shape;2265;p62" descr="A building with a dome shaped roof and a glass dome on the side of the building&#10;&#10;Description automatically generated with medium confidence"/>
          <p:cNvPicPr preferRelativeResize="0"/>
          <p:nvPr/>
        </p:nvPicPr>
        <p:blipFill rotWithShape="1">
          <a:blip r:embed="rId3">
            <a:alphaModFix/>
          </a:blip>
          <a:srcRect r="5882" b="-1"/>
          <a:stretch/>
        </p:blipFill>
        <p:spPr>
          <a:xfrm>
            <a:off x="2522356" y="10"/>
            <a:ext cx="9669642" cy="6857990"/>
          </a:xfrm>
          <a:prstGeom prst="rect">
            <a:avLst/>
          </a:prstGeom>
          <a:noFill/>
          <a:ln>
            <a:noFill/>
          </a:ln>
        </p:spPr>
      </p:pic>
      <p:sp>
        <p:nvSpPr>
          <p:cNvPr id="2266" name="Google Shape;2266;p62"/>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7" name="Google Shape;2267;p62"/>
          <p:cNvSpPr/>
          <p:nvPr/>
        </p:nvSpPr>
        <p:spPr>
          <a:xfrm>
            <a:off x="119062" y="1867249"/>
            <a:ext cx="4548188" cy="3742762"/>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GB" sz="5400" b="1">
                <a:solidFill>
                  <a:srgbClr val="BF066C"/>
                </a:solidFill>
                <a:latin typeface="Arial"/>
                <a:ea typeface="Arial"/>
                <a:cs typeface="Arial"/>
                <a:sym typeface="Arial"/>
              </a:rPr>
              <a:t>Thank you</a:t>
            </a:r>
            <a:endParaRPr/>
          </a:p>
        </p:txBody>
      </p:sp>
      <p:pic>
        <p:nvPicPr>
          <p:cNvPr id="2268" name="Google Shape;2268;p62"/>
          <p:cNvPicPr preferRelativeResize="0"/>
          <p:nvPr/>
        </p:nvPicPr>
        <p:blipFill rotWithShape="1">
          <a:blip r:embed="rId4">
            <a:alphaModFix/>
          </a:blip>
          <a:srcRect/>
          <a:stretch/>
        </p:blipFill>
        <p:spPr>
          <a:xfrm>
            <a:off x="-1" y="5852158"/>
            <a:ext cx="12191999" cy="1005841"/>
          </a:xfrm>
          <a:prstGeom prst="rect">
            <a:avLst/>
          </a:prstGeom>
          <a:noFill/>
          <a:ln>
            <a:noFill/>
          </a:ln>
        </p:spPr>
      </p:pic>
      <p:pic>
        <p:nvPicPr>
          <p:cNvPr id="4" name="Picture 3" descr="A qr code on a white background&#10;&#10;Description automatically generated">
            <a:extLst>
              <a:ext uri="{FF2B5EF4-FFF2-40B4-BE49-F238E27FC236}">
                <a16:creationId xmlns:a16="http://schemas.microsoft.com/office/drawing/2014/main" id="{7C6F61A7-304A-A8D1-C6A7-D21DB3F11DD2}"/>
              </a:ext>
            </a:extLst>
          </p:cNvPr>
          <p:cNvPicPr>
            <a:picLocks noChangeAspect="1"/>
          </p:cNvPicPr>
          <p:nvPr/>
        </p:nvPicPr>
        <p:blipFill>
          <a:blip r:embed="rId5"/>
          <a:stretch>
            <a:fillRect/>
          </a:stretch>
        </p:blipFill>
        <p:spPr>
          <a:xfrm>
            <a:off x="147634" y="3413753"/>
            <a:ext cx="2438400" cy="2438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1366" name="Google Shape;1366;p9"/>
          <p:cNvPicPr preferRelativeResize="0"/>
          <p:nvPr/>
        </p:nvPicPr>
        <p:blipFill rotWithShape="1">
          <a:blip r:embed="rId3">
            <a:alphaModFix/>
          </a:blip>
          <a:srcRect/>
          <a:stretch/>
        </p:blipFill>
        <p:spPr>
          <a:xfrm>
            <a:off x="6576230" y="3203713"/>
            <a:ext cx="1901030" cy="1901030"/>
          </a:xfrm>
          <a:prstGeom prst="rect">
            <a:avLst/>
          </a:prstGeom>
          <a:noFill/>
          <a:ln>
            <a:noFill/>
          </a:ln>
        </p:spPr>
      </p:pic>
      <p:pic>
        <p:nvPicPr>
          <p:cNvPr id="1367" name="Google Shape;1367;p9" descr="A black and white logo&#10;&#10;Description automatically generated"/>
          <p:cNvPicPr preferRelativeResize="0"/>
          <p:nvPr/>
        </p:nvPicPr>
        <p:blipFill rotWithShape="1">
          <a:blip r:embed="rId4">
            <a:alphaModFix/>
          </a:blip>
          <a:srcRect/>
          <a:stretch/>
        </p:blipFill>
        <p:spPr>
          <a:xfrm>
            <a:off x="10877550" y="271747"/>
            <a:ext cx="952500" cy="647700"/>
          </a:xfrm>
          <a:prstGeom prst="rect">
            <a:avLst/>
          </a:prstGeom>
          <a:noFill/>
          <a:ln>
            <a:noFill/>
          </a:ln>
        </p:spPr>
      </p:pic>
      <p:sp>
        <p:nvSpPr>
          <p:cNvPr id="1368" name="Google Shape;1368;p9"/>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369" name="Google Shape;1369;p9"/>
          <p:cNvPicPr preferRelativeResize="0"/>
          <p:nvPr/>
        </p:nvPicPr>
        <p:blipFill rotWithShape="1">
          <a:blip r:embed="rId5">
            <a:alphaModFix/>
          </a:blip>
          <a:srcRect/>
          <a:stretch/>
        </p:blipFill>
        <p:spPr>
          <a:xfrm>
            <a:off x="11154024" y="56624"/>
            <a:ext cx="990880" cy="990880"/>
          </a:xfrm>
          <a:prstGeom prst="rect">
            <a:avLst/>
          </a:prstGeom>
          <a:noFill/>
          <a:ln>
            <a:noFill/>
          </a:ln>
        </p:spPr>
      </p:pic>
      <p:sp>
        <p:nvSpPr>
          <p:cNvPr id="1370" name="Google Shape;1370;p9"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371" name="Google Shape;1371;p9"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372" name="Google Shape;1372;p9"/>
          <p:cNvSpPr txBox="1"/>
          <p:nvPr/>
        </p:nvSpPr>
        <p:spPr>
          <a:xfrm>
            <a:off x="460375" y="312739"/>
            <a:ext cx="98520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FFFFFF"/>
                </a:solidFill>
                <a:latin typeface="Calibri"/>
                <a:ea typeface="Calibri"/>
                <a:cs typeface="Calibri"/>
                <a:sym typeface="Calibri"/>
              </a:rPr>
              <a:t>Driving Reform: Accelerating Digital Innovation</a:t>
            </a:r>
            <a:endParaRPr/>
          </a:p>
        </p:txBody>
      </p:sp>
      <p:pic>
        <p:nvPicPr>
          <p:cNvPr id="1373" name="Google Shape;1373;p9"/>
          <p:cNvPicPr preferRelativeResize="0"/>
          <p:nvPr/>
        </p:nvPicPr>
        <p:blipFill rotWithShape="1">
          <a:blip r:embed="rId6">
            <a:alphaModFix/>
          </a:blip>
          <a:srcRect/>
          <a:stretch/>
        </p:blipFill>
        <p:spPr>
          <a:xfrm>
            <a:off x="8415361" y="1507928"/>
            <a:ext cx="3554211" cy="2436212"/>
          </a:xfrm>
          <a:prstGeom prst="rect">
            <a:avLst/>
          </a:prstGeom>
          <a:noFill/>
          <a:ln>
            <a:noFill/>
          </a:ln>
        </p:spPr>
      </p:pic>
      <p:sp>
        <p:nvSpPr>
          <p:cNvPr id="1374" name="Google Shape;1374;p9"/>
          <p:cNvSpPr txBox="1"/>
          <p:nvPr/>
        </p:nvSpPr>
        <p:spPr>
          <a:xfrm>
            <a:off x="612776" y="2339442"/>
            <a:ext cx="6229651" cy="4525085"/>
          </a:xfrm>
          <a:prstGeom prst="rect">
            <a:avLst/>
          </a:prstGeom>
          <a:noFill/>
          <a:ln>
            <a:noFill/>
          </a:ln>
        </p:spPr>
        <p:txBody>
          <a:bodyPr spcFirstLastPara="1" wrap="square" lIns="91425" tIns="45700" rIns="91425" bIns="45700" anchor="t" anchorCtr="0">
            <a:spAutoFit/>
          </a:bodyPr>
          <a:lstStyle/>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REFORM  VISION + AMBITION</a:t>
            </a:r>
            <a:endParaRPr/>
          </a:p>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STRATEGY + FINANCE</a:t>
            </a:r>
            <a:endParaRPr/>
          </a:p>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CLINICAL NEED + AMBITION </a:t>
            </a:r>
            <a:endParaRPr/>
          </a:p>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BCE’S</a:t>
            </a:r>
            <a:endParaRPr/>
          </a:p>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COSLA</a:t>
            </a:r>
            <a:endParaRPr/>
          </a:p>
          <a:p>
            <a:pPr marL="190510" marR="0" lvl="0" indent="-190510" algn="l" rtl="0">
              <a:lnSpc>
                <a:spcPct val="150000"/>
              </a:lnSpc>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DIGITAL HEALTH &amp; CARE SCOTLAND</a:t>
            </a:r>
            <a:endParaRPr/>
          </a:p>
          <a:p>
            <a:pPr marL="190510" marR="0" lvl="0" indent="-38110" algn="l" rtl="0">
              <a:spcBef>
                <a:spcPts val="0"/>
              </a:spcBef>
              <a:spcAft>
                <a:spcPts val="0"/>
              </a:spcAft>
              <a:buClr>
                <a:schemeClr val="dk1"/>
              </a:buClr>
              <a:buSzPts val="2400"/>
              <a:buFont typeface="Arial"/>
              <a:buNone/>
            </a:pPr>
            <a:endParaRPr sz="2400" b="1" i="0" u="none" strike="noStrike" cap="none">
              <a:solidFill>
                <a:srgbClr val="1F3864"/>
              </a:solidFill>
              <a:latin typeface="Calibri"/>
              <a:ea typeface="Calibri"/>
              <a:cs typeface="Calibri"/>
              <a:sym typeface="Calibri"/>
            </a:endParaRPr>
          </a:p>
          <a:p>
            <a:pPr marL="190510" marR="0" lvl="0" indent="-38110" algn="l" rtl="0">
              <a:spcBef>
                <a:spcPts val="0"/>
              </a:spcBef>
              <a:spcAft>
                <a:spcPts val="0"/>
              </a:spcAft>
              <a:buClr>
                <a:schemeClr val="dk1"/>
              </a:buClr>
              <a:buSzPts val="2400"/>
              <a:buFont typeface="Arial"/>
              <a:buNone/>
            </a:pPr>
            <a:endParaRPr sz="2400" b="1" i="0" u="none" strike="noStrike" cap="none">
              <a:solidFill>
                <a:srgbClr val="1F3864"/>
              </a:solidFill>
              <a:latin typeface="Calibri"/>
              <a:ea typeface="Calibri"/>
              <a:cs typeface="Calibri"/>
              <a:sym typeface="Calibri"/>
            </a:endParaRPr>
          </a:p>
        </p:txBody>
      </p:sp>
      <p:sp>
        <p:nvSpPr>
          <p:cNvPr id="1375" name="Google Shape;1375;p9"/>
          <p:cNvSpPr/>
          <p:nvPr/>
        </p:nvSpPr>
        <p:spPr>
          <a:xfrm>
            <a:off x="5510254" y="1840173"/>
            <a:ext cx="558800" cy="4521200"/>
          </a:xfrm>
          <a:prstGeom prst="rightBracket">
            <a:avLst>
              <a:gd name="adj" fmla="val 8333"/>
            </a:avLst>
          </a:prstGeom>
          <a:noFill/>
          <a:ln w="57150" cap="flat" cmpd="sng">
            <a:solidFill>
              <a:srgbClr val="66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376" name="Google Shape;1376;p9"/>
          <p:cNvSpPr txBox="1"/>
          <p:nvPr/>
        </p:nvSpPr>
        <p:spPr>
          <a:xfrm rot="5400000">
            <a:off x="4855540" y="4178014"/>
            <a:ext cx="32004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i="0" u="none" strike="noStrike" cap="none">
                <a:solidFill>
                  <a:srgbClr val="660066"/>
                </a:solidFill>
                <a:latin typeface="Calibri"/>
                <a:ea typeface="Calibri"/>
                <a:cs typeface="Calibri"/>
                <a:sym typeface="Calibri"/>
              </a:rPr>
              <a:t>ALIGNMENT</a:t>
            </a:r>
            <a:endParaRPr/>
          </a:p>
        </p:txBody>
      </p:sp>
      <p:sp>
        <p:nvSpPr>
          <p:cNvPr id="1377" name="Google Shape;1377;p9"/>
          <p:cNvSpPr/>
          <p:nvPr/>
        </p:nvSpPr>
        <p:spPr>
          <a:xfrm>
            <a:off x="6505579" y="5016841"/>
            <a:ext cx="2042331" cy="2038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FFFFFF"/>
              </a:solidFill>
              <a:latin typeface="Calibri"/>
              <a:ea typeface="Calibri"/>
              <a:cs typeface="Calibri"/>
              <a:sym typeface="Calibri"/>
            </a:endParaRPr>
          </a:p>
        </p:txBody>
      </p:sp>
      <p:sp>
        <p:nvSpPr>
          <p:cNvPr id="1378" name="Google Shape;1378;p9"/>
          <p:cNvSpPr/>
          <p:nvPr/>
        </p:nvSpPr>
        <p:spPr>
          <a:xfrm rot="5400000">
            <a:off x="5941233" y="2268565"/>
            <a:ext cx="901380" cy="301892"/>
          </a:xfrm>
          <a:prstGeom prst="leftArrow">
            <a:avLst>
              <a:gd name="adj1" fmla="val 50000"/>
              <a:gd name="adj2" fmla="val 50000"/>
            </a:avLst>
          </a:prstGeom>
          <a:solidFill>
            <a:srgbClr val="66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FFFFFF"/>
              </a:solidFill>
              <a:latin typeface="Calibri"/>
              <a:ea typeface="Calibri"/>
              <a:cs typeface="Calibri"/>
              <a:sym typeface="Calibri"/>
            </a:endParaRPr>
          </a:p>
        </p:txBody>
      </p:sp>
      <p:sp>
        <p:nvSpPr>
          <p:cNvPr id="1379" name="Google Shape;1379;p9"/>
          <p:cNvSpPr/>
          <p:nvPr/>
        </p:nvSpPr>
        <p:spPr>
          <a:xfrm rot="-5400000">
            <a:off x="5908995" y="5436726"/>
            <a:ext cx="965856" cy="301893"/>
          </a:xfrm>
          <a:prstGeom prst="leftArrow">
            <a:avLst>
              <a:gd name="adj1" fmla="val 50000"/>
              <a:gd name="adj2" fmla="val 50000"/>
            </a:avLst>
          </a:prstGeom>
          <a:solidFill>
            <a:srgbClr val="66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rgbClr val="FFFFFF"/>
              </a:solidFill>
              <a:latin typeface="Calibri"/>
              <a:ea typeface="Calibri"/>
              <a:cs typeface="Calibri"/>
              <a:sym typeface="Calibri"/>
            </a:endParaRPr>
          </a:p>
        </p:txBody>
      </p:sp>
      <p:pic>
        <p:nvPicPr>
          <p:cNvPr id="1380" name="Google Shape;1380;p9"/>
          <p:cNvPicPr preferRelativeResize="0"/>
          <p:nvPr/>
        </p:nvPicPr>
        <p:blipFill rotWithShape="1">
          <a:blip r:embed="rId7">
            <a:alphaModFix/>
          </a:blip>
          <a:srcRect l="-1" r="-169" b="-4"/>
          <a:stretch/>
        </p:blipFill>
        <p:spPr>
          <a:xfrm>
            <a:off x="8431284" y="4140200"/>
            <a:ext cx="3538289" cy="2387209"/>
          </a:xfrm>
          <a:prstGeom prst="rect">
            <a:avLst/>
          </a:prstGeom>
          <a:noFill/>
          <a:ln>
            <a:noFill/>
          </a:ln>
        </p:spPr>
      </p:pic>
      <p:sp>
        <p:nvSpPr>
          <p:cNvPr id="1381" name="Google Shape;1381;p9"/>
          <p:cNvSpPr txBox="1"/>
          <p:nvPr/>
        </p:nvSpPr>
        <p:spPr>
          <a:xfrm>
            <a:off x="623947" y="1845491"/>
            <a:ext cx="5080000" cy="687432"/>
          </a:xfrm>
          <a:prstGeom prst="rect">
            <a:avLst/>
          </a:prstGeom>
          <a:noFill/>
          <a:ln>
            <a:noFill/>
          </a:ln>
        </p:spPr>
        <p:txBody>
          <a:bodyPr spcFirstLastPara="1" wrap="square" lIns="91425" tIns="45700" rIns="91425" bIns="45700" anchor="t" anchorCtr="0">
            <a:spAutoFit/>
          </a:bodyPr>
          <a:lstStyle/>
          <a:p>
            <a:pPr marL="190510" marR="0" lvl="0" indent="-190510" algn="l" rtl="0">
              <a:spcBef>
                <a:spcPts val="0"/>
              </a:spcBef>
              <a:spcAft>
                <a:spcPts val="0"/>
              </a:spcAft>
              <a:buClr>
                <a:srgbClr val="1F3864"/>
              </a:buClr>
              <a:buSzPts val="2667"/>
              <a:buFont typeface="Arial"/>
              <a:buChar char="•"/>
            </a:pPr>
            <a:r>
              <a:rPr lang="en-GB" sz="2667" b="1" i="0" u="none" strike="noStrike" cap="none">
                <a:solidFill>
                  <a:srgbClr val="1F3864"/>
                </a:solidFill>
                <a:latin typeface="Calibri"/>
                <a:ea typeface="Calibri"/>
                <a:cs typeface="Calibri"/>
                <a:sym typeface="Calibri"/>
              </a:rPr>
              <a:t>CITIZEN /PATIENT NEEDS</a:t>
            </a:r>
            <a:endParaRPr/>
          </a:p>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4"/>
                                        </p:tgtEl>
                                        <p:attrNameLst>
                                          <p:attrName>style.visibility</p:attrName>
                                        </p:attrNameLst>
                                      </p:cBhvr>
                                      <p:to>
                                        <p:strVal val="visible"/>
                                      </p:to>
                                    </p:set>
                                    <p:animEffect transition="in" filter="fade">
                                      <p:cBhvr>
                                        <p:cTn id="7" dur="500"/>
                                        <p:tgtEl>
                                          <p:spTgt spid="1374"/>
                                        </p:tgtEl>
                                      </p:cBhvr>
                                    </p:animEffect>
                                  </p:childTnLst>
                                </p:cTn>
                              </p:par>
                              <p:par>
                                <p:cTn id="8" presetID="10" presetClass="entr" presetSubtype="0" fill="hold" nodeType="withEffect">
                                  <p:stCondLst>
                                    <p:cond delay="0"/>
                                  </p:stCondLst>
                                  <p:childTnLst>
                                    <p:set>
                                      <p:cBhvr>
                                        <p:cTn id="9" dur="1" fill="hold">
                                          <p:stCondLst>
                                            <p:cond delay="0"/>
                                          </p:stCondLst>
                                        </p:cTn>
                                        <p:tgtEl>
                                          <p:spTgt spid="1373"/>
                                        </p:tgtEl>
                                        <p:attrNameLst>
                                          <p:attrName>style.visibility</p:attrName>
                                        </p:attrNameLst>
                                      </p:cBhvr>
                                      <p:to>
                                        <p:strVal val="visible"/>
                                      </p:to>
                                    </p:set>
                                    <p:animEffect transition="in" filter="fade">
                                      <p:cBhvr>
                                        <p:cTn id="10" dur="500"/>
                                        <p:tgtEl>
                                          <p:spTgt spid="1373"/>
                                        </p:tgtEl>
                                      </p:cBhvr>
                                    </p:animEffect>
                                  </p:childTnLst>
                                </p:cTn>
                              </p:par>
                              <p:par>
                                <p:cTn id="11" presetID="10" presetClass="entr" presetSubtype="0" fill="hold" nodeType="withEffect">
                                  <p:stCondLst>
                                    <p:cond delay="0"/>
                                  </p:stCondLst>
                                  <p:childTnLst>
                                    <p:set>
                                      <p:cBhvr>
                                        <p:cTn id="12" dur="1" fill="hold">
                                          <p:stCondLst>
                                            <p:cond delay="0"/>
                                          </p:stCondLst>
                                        </p:cTn>
                                        <p:tgtEl>
                                          <p:spTgt spid="1380"/>
                                        </p:tgtEl>
                                        <p:attrNameLst>
                                          <p:attrName>style.visibility</p:attrName>
                                        </p:attrNameLst>
                                      </p:cBhvr>
                                      <p:to>
                                        <p:strVal val="visible"/>
                                      </p:to>
                                    </p:set>
                                    <p:animEffect transition="in" filter="fade">
                                      <p:cBhvr>
                                        <p:cTn id="13" dur="500"/>
                                        <p:tgtEl>
                                          <p:spTgt spid="138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75"/>
                                        </p:tgtEl>
                                        <p:attrNameLst>
                                          <p:attrName>style.visibility</p:attrName>
                                        </p:attrNameLst>
                                      </p:cBhvr>
                                      <p:to>
                                        <p:strVal val="visible"/>
                                      </p:to>
                                    </p:set>
                                    <p:anim calcmode="lin" valueType="num">
                                      <p:cBhvr additive="base">
                                        <p:cTn id="18" dur="500"/>
                                        <p:tgtEl>
                                          <p:spTgt spid="137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78"/>
                                        </p:tgtEl>
                                        <p:attrNameLst>
                                          <p:attrName>style.visibility</p:attrName>
                                        </p:attrNameLst>
                                      </p:cBhvr>
                                      <p:to>
                                        <p:strVal val="visible"/>
                                      </p:to>
                                    </p:set>
                                    <p:anim calcmode="lin" valueType="num">
                                      <p:cBhvr additive="base">
                                        <p:cTn id="21" dur="500"/>
                                        <p:tgtEl>
                                          <p:spTgt spid="1378"/>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76"/>
                                        </p:tgtEl>
                                        <p:attrNameLst>
                                          <p:attrName>style.visibility</p:attrName>
                                        </p:attrNameLst>
                                      </p:cBhvr>
                                      <p:to>
                                        <p:strVal val="visible"/>
                                      </p:to>
                                    </p:set>
                                    <p:anim calcmode="lin" valueType="num">
                                      <p:cBhvr additive="base">
                                        <p:cTn id="24" dur="500"/>
                                        <p:tgtEl>
                                          <p:spTgt spid="137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79"/>
                                        </p:tgtEl>
                                        <p:attrNameLst>
                                          <p:attrName>style.visibility</p:attrName>
                                        </p:attrNameLst>
                                      </p:cBhvr>
                                      <p:to>
                                        <p:strVal val="visible"/>
                                      </p:to>
                                    </p:set>
                                    <p:anim calcmode="lin" valueType="num">
                                      <p:cBhvr additive="base">
                                        <p:cTn id="27" dur="500"/>
                                        <p:tgtEl>
                                          <p:spTgt spid="13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10"/>
          <p:cNvSpPr/>
          <p:nvPr/>
        </p:nvSpPr>
        <p:spPr>
          <a:xfrm>
            <a:off x="0" y="2024743"/>
            <a:ext cx="7837714" cy="1073020"/>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87" name="Google Shape;1387;p10"/>
          <p:cNvSpPr/>
          <p:nvPr/>
        </p:nvSpPr>
        <p:spPr>
          <a:xfrm>
            <a:off x="-1" y="3452327"/>
            <a:ext cx="9302621"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88" name="Google Shape;1388;p10"/>
          <p:cNvSpPr/>
          <p:nvPr/>
        </p:nvSpPr>
        <p:spPr>
          <a:xfrm>
            <a:off x="-1" y="4898572"/>
            <a:ext cx="10758197"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389" name="Google Shape;1389;p10"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390" name="Google Shape;1390;p10"/>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391" name="Google Shape;1391;p10"/>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392" name="Google Shape;1392;p10"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393" name="Google Shape;1393;p10"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394" name="Google Shape;1394;p10"/>
          <p:cNvSpPr txBox="1"/>
          <p:nvPr/>
        </p:nvSpPr>
        <p:spPr>
          <a:xfrm>
            <a:off x="460376" y="312739"/>
            <a:ext cx="89853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FFFFFF"/>
                </a:solidFill>
                <a:latin typeface="Calibri"/>
                <a:ea typeface="Calibri"/>
                <a:cs typeface="Calibri"/>
                <a:sym typeface="Calibri"/>
              </a:rPr>
              <a:t>Driving Reform: Accelerating Digital Access</a:t>
            </a:r>
            <a:endParaRPr sz="3600" b="1" i="0" u="none" strike="noStrike" cap="none">
              <a:solidFill>
                <a:srgbClr val="FFFFFF"/>
              </a:solidFill>
              <a:latin typeface="Calibri"/>
              <a:ea typeface="Calibri"/>
              <a:cs typeface="Calibri"/>
              <a:sym typeface="Calibri"/>
            </a:endParaRPr>
          </a:p>
        </p:txBody>
      </p:sp>
      <p:sp>
        <p:nvSpPr>
          <p:cNvPr id="1395" name="Google Shape;1395;p10"/>
          <p:cNvSpPr/>
          <p:nvPr/>
        </p:nvSpPr>
        <p:spPr>
          <a:xfrm>
            <a:off x="747096" y="366811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2</a:t>
            </a:r>
            <a:endParaRPr/>
          </a:p>
        </p:txBody>
      </p:sp>
      <p:sp>
        <p:nvSpPr>
          <p:cNvPr id="1396" name="Google Shape;1396;p10"/>
          <p:cNvSpPr/>
          <p:nvPr/>
        </p:nvSpPr>
        <p:spPr>
          <a:xfrm>
            <a:off x="747096" y="5123518"/>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3</a:t>
            </a:r>
            <a:endParaRPr/>
          </a:p>
        </p:txBody>
      </p:sp>
      <p:sp>
        <p:nvSpPr>
          <p:cNvPr id="1397" name="Google Shape;1397;p10"/>
          <p:cNvSpPr txBox="1"/>
          <p:nvPr/>
        </p:nvSpPr>
        <p:spPr>
          <a:xfrm>
            <a:off x="1584961" y="2271702"/>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Why’ </a:t>
            </a:r>
            <a:r>
              <a:rPr lang="en-GB" sz="2800" b="0" i="1" u="none" strike="noStrike" cap="none">
                <a:solidFill>
                  <a:srgbClr val="2E75B5"/>
                </a:solidFill>
                <a:latin typeface="Calibri"/>
                <a:ea typeface="Calibri"/>
                <a:cs typeface="Calibri"/>
                <a:sym typeface="Calibri"/>
              </a:rPr>
              <a:t>- 	Drivers for Change</a:t>
            </a:r>
            <a:endParaRPr/>
          </a:p>
        </p:txBody>
      </p:sp>
      <p:sp>
        <p:nvSpPr>
          <p:cNvPr id="1398" name="Google Shape;1398;p10"/>
          <p:cNvSpPr txBox="1"/>
          <p:nvPr/>
        </p:nvSpPr>
        <p:spPr>
          <a:xfrm>
            <a:off x="1584961" y="5198255"/>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How’ </a:t>
            </a:r>
            <a:r>
              <a:rPr lang="en-GB" sz="2800" b="0" i="1" u="none" strike="noStrike" cap="none">
                <a:solidFill>
                  <a:srgbClr val="2E74B4"/>
                </a:solidFill>
                <a:latin typeface="Calibri"/>
                <a:ea typeface="Calibri"/>
                <a:cs typeface="Calibri"/>
                <a:sym typeface="Calibri"/>
              </a:rPr>
              <a:t>- 	Creating the Conditions for Success</a:t>
            </a:r>
            <a:endParaRPr/>
          </a:p>
        </p:txBody>
      </p:sp>
      <p:sp>
        <p:nvSpPr>
          <p:cNvPr id="1399" name="Google Shape;1399;p10"/>
          <p:cNvSpPr/>
          <p:nvPr/>
        </p:nvSpPr>
        <p:spPr>
          <a:xfrm>
            <a:off x="747096" y="2212710"/>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1</a:t>
            </a:r>
            <a:endParaRPr/>
          </a:p>
        </p:txBody>
      </p:sp>
      <p:sp>
        <p:nvSpPr>
          <p:cNvPr id="1400" name="Google Shape;1400;p10"/>
          <p:cNvSpPr txBox="1"/>
          <p:nvPr/>
        </p:nvSpPr>
        <p:spPr>
          <a:xfrm>
            <a:off x="1584961" y="3713788"/>
            <a:ext cx="78607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What’ </a:t>
            </a:r>
            <a:r>
              <a:rPr lang="en-GB" sz="2800" b="0" i="1" u="none" strike="noStrike" cap="none">
                <a:solidFill>
                  <a:srgbClr val="2E74B4"/>
                </a:solidFill>
                <a:latin typeface="Calibri"/>
                <a:ea typeface="Calibri"/>
                <a:cs typeface="Calibri"/>
                <a:sym typeface="Calibri"/>
              </a:rPr>
              <a:t>- Key Priorities to Enable Reform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1"/>
          <p:cNvSpPr/>
          <p:nvPr/>
        </p:nvSpPr>
        <p:spPr>
          <a:xfrm>
            <a:off x="0" y="2024743"/>
            <a:ext cx="7837714" cy="1073020"/>
          </a:xfrm>
          <a:prstGeom prst="homePlat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06" name="Google Shape;1406;p11"/>
          <p:cNvSpPr/>
          <p:nvPr/>
        </p:nvSpPr>
        <p:spPr>
          <a:xfrm>
            <a:off x="-1" y="3452327"/>
            <a:ext cx="9302621"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07" name="Google Shape;1407;p11"/>
          <p:cNvSpPr/>
          <p:nvPr/>
        </p:nvSpPr>
        <p:spPr>
          <a:xfrm>
            <a:off x="-1" y="4898572"/>
            <a:ext cx="10758197" cy="1073020"/>
          </a:xfrm>
          <a:prstGeom prst="homePlate">
            <a:avLst>
              <a:gd name="adj" fmla="val 50000"/>
            </a:avLst>
          </a:prstGeom>
          <a:solidFill>
            <a:srgbClr val="D5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408" name="Google Shape;1408;p11" descr="A black and white logo&#10;&#10;Description automatically generated"/>
          <p:cNvPicPr preferRelativeResize="0"/>
          <p:nvPr/>
        </p:nvPicPr>
        <p:blipFill rotWithShape="1">
          <a:blip r:embed="rId3">
            <a:alphaModFix/>
          </a:blip>
          <a:srcRect/>
          <a:stretch/>
        </p:blipFill>
        <p:spPr>
          <a:xfrm>
            <a:off x="10877550" y="271747"/>
            <a:ext cx="952500" cy="647700"/>
          </a:xfrm>
          <a:prstGeom prst="rect">
            <a:avLst/>
          </a:prstGeom>
          <a:noFill/>
          <a:ln>
            <a:noFill/>
          </a:ln>
        </p:spPr>
      </p:pic>
      <p:sp>
        <p:nvSpPr>
          <p:cNvPr id="1409" name="Google Shape;1409;p11"/>
          <p:cNvSpPr/>
          <p:nvPr/>
        </p:nvSpPr>
        <p:spPr>
          <a:xfrm>
            <a:off x="0" y="-15920"/>
            <a:ext cx="12192002" cy="1236180"/>
          </a:xfrm>
          <a:custGeom>
            <a:avLst/>
            <a:gdLst/>
            <a:ahLst/>
            <a:cxnLst/>
            <a:rect l="l" t="t" r="r" b="b"/>
            <a:pathLst>
              <a:path w="24384000" h="3181477" extrusionOk="0">
                <a:moveTo>
                  <a:pt x="24384000" y="0"/>
                </a:moveTo>
                <a:lnTo>
                  <a:pt x="0" y="0"/>
                </a:lnTo>
                <a:lnTo>
                  <a:pt x="0" y="3181477"/>
                </a:lnTo>
                <a:lnTo>
                  <a:pt x="24384000" y="3181477"/>
                </a:lnTo>
                <a:close/>
              </a:path>
            </a:pathLst>
          </a:custGeom>
          <a:gradFill>
            <a:gsLst>
              <a:gs pos="0">
                <a:srgbClr val="000000"/>
              </a:gs>
              <a:gs pos="100000">
                <a:srgbClr val="2E75B6"/>
              </a:gs>
            </a:gsLst>
            <a:lin ang="843002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410" name="Google Shape;1410;p11"/>
          <p:cNvPicPr preferRelativeResize="0"/>
          <p:nvPr/>
        </p:nvPicPr>
        <p:blipFill rotWithShape="1">
          <a:blip r:embed="rId4">
            <a:alphaModFix/>
          </a:blip>
          <a:srcRect/>
          <a:stretch/>
        </p:blipFill>
        <p:spPr>
          <a:xfrm>
            <a:off x="11154024" y="56624"/>
            <a:ext cx="990880" cy="990880"/>
          </a:xfrm>
          <a:prstGeom prst="rect">
            <a:avLst/>
          </a:prstGeom>
          <a:noFill/>
          <a:ln>
            <a:noFill/>
          </a:ln>
        </p:spPr>
      </p:pic>
      <p:sp>
        <p:nvSpPr>
          <p:cNvPr id="1411" name="Google Shape;1411;p11" descr="NHS Scotland Sweatshi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12" name="Google Shape;1412;p11" descr="NHS Scotland Sweatshirt"/>
          <p:cNvSpPr/>
          <p:nvPr/>
        </p:nvSpPr>
        <p:spPr>
          <a:xfrm>
            <a:off x="307975" y="793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413" name="Google Shape;1413;p11"/>
          <p:cNvSpPr txBox="1"/>
          <p:nvPr/>
        </p:nvSpPr>
        <p:spPr>
          <a:xfrm>
            <a:off x="460376" y="312739"/>
            <a:ext cx="89853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FFFFFF"/>
                </a:solidFill>
                <a:latin typeface="Calibri"/>
                <a:ea typeface="Calibri"/>
                <a:cs typeface="Calibri"/>
                <a:sym typeface="Calibri"/>
              </a:rPr>
              <a:t>Driving Reform: Accelerating Digital Access</a:t>
            </a:r>
            <a:endParaRPr sz="3600" b="1" i="0" u="none" strike="noStrike" cap="none">
              <a:solidFill>
                <a:srgbClr val="FFFFFF"/>
              </a:solidFill>
              <a:latin typeface="Calibri"/>
              <a:ea typeface="Calibri"/>
              <a:cs typeface="Calibri"/>
              <a:sym typeface="Calibri"/>
            </a:endParaRPr>
          </a:p>
        </p:txBody>
      </p:sp>
      <p:sp>
        <p:nvSpPr>
          <p:cNvPr id="1414" name="Google Shape;1414;p11"/>
          <p:cNvSpPr/>
          <p:nvPr/>
        </p:nvSpPr>
        <p:spPr>
          <a:xfrm>
            <a:off x="747096" y="3668114"/>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2</a:t>
            </a:r>
            <a:endParaRPr/>
          </a:p>
        </p:txBody>
      </p:sp>
      <p:sp>
        <p:nvSpPr>
          <p:cNvPr id="1415" name="Google Shape;1415;p11"/>
          <p:cNvSpPr/>
          <p:nvPr/>
        </p:nvSpPr>
        <p:spPr>
          <a:xfrm>
            <a:off x="747096" y="5123518"/>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3</a:t>
            </a:r>
            <a:endParaRPr/>
          </a:p>
        </p:txBody>
      </p:sp>
      <p:sp>
        <p:nvSpPr>
          <p:cNvPr id="1416" name="Google Shape;1416;p11"/>
          <p:cNvSpPr txBox="1"/>
          <p:nvPr/>
        </p:nvSpPr>
        <p:spPr>
          <a:xfrm>
            <a:off x="1584961" y="2271702"/>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FFFFFF"/>
                </a:solidFill>
                <a:latin typeface="Calibri"/>
                <a:ea typeface="Calibri"/>
                <a:cs typeface="Calibri"/>
                <a:sym typeface="Calibri"/>
              </a:rPr>
              <a:t>‘The Why’ </a:t>
            </a:r>
            <a:r>
              <a:rPr lang="en-GB" sz="2800" b="0" i="1" u="none" strike="noStrike" cap="none">
                <a:solidFill>
                  <a:srgbClr val="FFFFFF"/>
                </a:solidFill>
                <a:latin typeface="Calibri"/>
                <a:ea typeface="Calibri"/>
                <a:cs typeface="Calibri"/>
                <a:sym typeface="Calibri"/>
              </a:rPr>
              <a:t>- 	Drivers for Change</a:t>
            </a:r>
            <a:endParaRPr/>
          </a:p>
        </p:txBody>
      </p:sp>
      <p:sp>
        <p:nvSpPr>
          <p:cNvPr id="1417" name="Google Shape;1417;p11"/>
          <p:cNvSpPr txBox="1"/>
          <p:nvPr/>
        </p:nvSpPr>
        <p:spPr>
          <a:xfrm>
            <a:off x="1584961" y="5198255"/>
            <a:ext cx="8281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How’ </a:t>
            </a:r>
            <a:r>
              <a:rPr lang="en-GB" sz="2800" b="0" i="1" u="none" strike="noStrike" cap="none">
                <a:solidFill>
                  <a:srgbClr val="2E74B4"/>
                </a:solidFill>
                <a:latin typeface="Calibri"/>
                <a:ea typeface="Calibri"/>
                <a:cs typeface="Calibri"/>
                <a:sym typeface="Calibri"/>
              </a:rPr>
              <a:t>- 	Creating the Conditions for Success</a:t>
            </a:r>
            <a:endParaRPr/>
          </a:p>
        </p:txBody>
      </p:sp>
      <p:sp>
        <p:nvSpPr>
          <p:cNvPr id="1418" name="Google Shape;1418;p11"/>
          <p:cNvSpPr/>
          <p:nvPr/>
        </p:nvSpPr>
        <p:spPr>
          <a:xfrm>
            <a:off x="747096" y="2212710"/>
            <a:ext cx="672694" cy="672694"/>
          </a:xfrm>
          <a:prstGeom prst="ellipse">
            <a:avLst/>
          </a:prstGeom>
          <a:gradFill>
            <a:gsLst>
              <a:gs pos="0">
                <a:srgbClr val="162E5A"/>
              </a:gs>
              <a:gs pos="50000">
                <a:srgbClr val="204483"/>
              </a:gs>
              <a:gs pos="100000">
                <a:srgbClr val="2751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a:solidFill>
                  <a:srgbClr val="FFFFFF"/>
                </a:solidFill>
                <a:latin typeface="Calibri"/>
                <a:ea typeface="Calibri"/>
                <a:cs typeface="Calibri"/>
                <a:sym typeface="Calibri"/>
              </a:rPr>
              <a:t>1</a:t>
            </a:r>
            <a:endParaRPr/>
          </a:p>
        </p:txBody>
      </p:sp>
      <p:sp>
        <p:nvSpPr>
          <p:cNvPr id="1419" name="Google Shape;1419;p11"/>
          <p:cNvSpPr txBox="1"/>
          <p:nvPr/>
        </p:nvSpPr>
        <p:spPr>
          <a:xfrm>
            <a:off x="1584961" y="3713788"/>
            <a:ext cx="78607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323F4F"/>
                </a:solidFill>
                <a:latin typeface="Calibri"/>
                <a:ea typeface="Calibri"/>
                <a:cs typeface="Calibri"/>
                <a:sym typeface="Calibri"/>
              </a:rPr>
              <a:t>‘The What’ </a:t>
            </a:r>
            <a:r>
              <a:rPr lang="en-GB" sz="2800" b="0" i="1" u="none" strike="noStrike" cap="none">
                <a:solidFill>
                  <a:srgbClr val="2E74B4"/>
                </a:solidFill>
                <a:latin typeface="Calibri"/>
                <a:ea typeface="Calibri"/>
                <a:cs typeface="Calibri"/>
                <a:sym typeface="Calibri"/>
              </a:rPr>
              <a:t>- Key Priorities to Enable Reform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8339.tmp">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HS NSS 2016 PPW Template _">
  <a:themeElements>
    <a:clrScheme name="DaS colours">
      <a:dk1>
        <a:srgbClr val="000000"/>
      </a:dk1>
      <a:lt1>
        <a:srgbClr val="FFFFFF"/>
      </a:lt1>
      <a:dk2>
        <a:srgbClr val="262626"/>
      </a:dk2>
      <a:lt2>
        <a:srgbClr val="F2F2F2"/>
      </a:lt2>
      <a:accent1>
        <a:srgbClr val="01A19A"/>
      </a:accent1>
      <a:accent2>
        <a:srgbClr val="004785"/>
      </a:accent2>
      <a:accent3>
        <a:srgbClr val="00A2E5"/>
      </a:accent3>
      <a:accent4>
        <a:srgbClr val="262626"/>
      </a:accent4>
      <a:accent5>
        <a:srgbClr val="004785"/>
      </a:accent5>
      <a:accent6>
        <a:srgbClr val="00A2E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FEB02513B65D4BBC8FFD029EAE06D6" ma:contentTypeVersion="10" ma:contentTypeDescription="Create a new document." ma:contentTypeScope="" ma:versionID="0df6d6c0825376269ce402eaff6a683c">
  <xsd:schema xmlns:xsd="http://www.w3.org/2001/XMLSchema" xmlns:xs="http://www.w3.org/2001/XMLSchema" xmlns:p="http://schemas.microsoft.com/office/2006/metadata/properties" xmlns:ns2="96d4c66f-4ed4-4da6-8a80-143945a38e51" xmlns:ns3="50dfd736-0c3e-4b5f-b578-dbf295d5c052" targetNamespace="http://schemas.microsoft.com/office/2006/metadata/properties" ma:root="true" ma:fieldsID="03ab8aed8c36a07f1645f87770a46ff9" ns2:_="" ns3:_="">
    <xsd:import namespace="96d4c66f-4ed4-4da6-8a80-143945a38e51"/>
    <xsd:import namespace="50dfd736-0c3e-4b5f-b578-dbf295d5c0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c66f-4ed4-4da6-8a80-143945a38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dfd736-0c3e-4b5f-b578-dbf295d5c05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5F50E9-2E80-4CDE-8161-F5B459F151EB}">
  <ds:schemaRefs>
    <ds:schemaRef ds:uri="http://schemas.microsoft.com/sharepoint/v3/contenttype/forms"/>
  </ds:schemaRefs>
</ds:datastoreItem>
</file>

<file path=customXml/itemProps2.xml><?xml version="1.0" encoding="utf-8"?>
<ds:datastoreItem xmlns:ds="http://schemas.openxmlformats.org/officeDocument/2006/customXml" ds:itemID="{0239D692-2E89-47FA-BBF9-0F8AFFB18CC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D462287-6BFD-4AC8-86DC-6BB377D8E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c66f-4ed4-4da6-8a80-143945a38e51"/>
    <ds:schemaRef ds:uri="50dfd736-0c3e-4b5f-b578-dbf295d5c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2319</Words>
  <Application>Microsoft Office PowerPoint</Application>
  <PresentationFormat>Widescreen</PresentationFormat>
  <Paragraphs>360</Paragraphs>
  <Slides>60</Slides>
  <Notes>60</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60</vt:i4>
      </vt:variant>
    </vt:vector>
  </HeadingPairs>
  <TitlesOfParts>
    <vt:vector size="80" baseType="lpstr">
      <vt:lpstr>Century Gothic</vt:lpstr>
      <vt:lpstr>Roboto</vt:lpstr>
      <vt:lpstr>Lato</vt:lpstr>
      <vt:lpstr>Helvetica Neue</vt:lpstr>
      <vt:lpstr>Arial</vt:lpstr>
      <vt:lpstr>ADLaM Display</vt:lpstr>
      <vt:lpstr>Calibri</vt:lpstr>
      <vt:lpstr>Mali</vt:lpstr>
      <vt:lpstr>Ubuntu</vt:lpstr>
      <vt:lpstr>Noto Sans Symbols</vt:lpstr>
      <vt:lpstr>Arial Rounded</vt:lpstr>
      <vt:lpstr>Courier New</vt:lpstr>
      <vt:lpstr>Office Theme</vt:lpstr>
      <vt:lpstr>5_Office Theme</vt:lpstr>
      <vt:lpstr>3_Office Theme</vt:lpstr>
      <vt:lpstr>4_Office Theme</vt:lpstr>
      <vt:lpstr>ppt8339.tmp</vt:lpstr>
      <vt:lpstr>1_Office Theme</vt:lpstr>
      <vt:lpstr>2_Office Theme</vt:lpstr>
      <vt:lpstr>NHS NSS 2016 PPW Template _</vt:lpstr>
      <vt:lpstr>PowerPoint Presentation</vt:lpstr>
      <vt:lpstr>Future of Service Delivery  Thinking Differently: Care in the Digital Age</vt:lpstr>
      <vt:lpstr>Key Points</vt:lpstr>
      <vt:lpstr>Digital practices do not yet fully permeate the Scottish health and care landscape </vt:lpstr>
      <vt:lpstr>Our Vision: 'To improve the care and wellbeing of people in Scotland by making best use of digital technologies in the design and delivery of services.'</vt:lpstr>
      <vt:lpstr>Professor Jann Gardner, BCE Lead for Digital and Co-Chair,  Strategic Leadership Board for Digital &amp; Data Transformation Chief Executive, NHS Lanarkshire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Remote Monitoring Programme </vt:lpstr>
      <vt:lpstr>PowerPoint Presentation</vt:lpstr>
      <vt:lpstr>PowerPoint Presentation</vt:lpstr>
      <vt:lpstr>PowerPoint Presentation</vt:lpstr>
      <vt:lpstr>PowerPoint Presentation</vt:lpstr>
      <vt:lpstr>A National Solution </vt:lpstr>
      <vt:lpstr>What is Connect Me?</vt:lpstr>
      <vt:lpstr>PowerPoint Presentation</vt:lpstr>
      <vt:lpstr>PowerPoint Presentation</vt:lpstr>
      <vt:lpstr>PowerPoint Presentation</vt:lpstr>
      <vt:lpstr>Digital Health: update from psychiatry </vt:lpstr>
      <vt:lpstr>PowerPoint Presentation</vt:lpstr>
      <vt:lpstr>PowerPoint Presentation</vt:lpstr>
      <vt:lpstr>NearMe </vt:lpstr>
      <vt:lpstr>Online group therapy</vt:lpstr>
      <vt:lpstr>Agoraphobia </vt:lpstr>
      <vt:lpstr>Home assessments</vt:lpstr>
      <vt:lpstr>Evidenced based therapy- at last!</vt:lpstr>
      <vt:lpstr>Feedback </vt:lpstr>
      <vt:lpstr>PowerPoint Presentation</vt:lpstr>
      <vt:lpstr>Funding</vt:lpstr>
      <vt:lpstr>Data &amp; reporting </vt:lpstr>
      <vt:lpstr>Data &amp; reporting </vt:lpstr>
      <vt:lpstr>PowerPoint Presentation</vt:lpstr>
      <vt:lpstr>PowerPoint Presentation</vt:lpstr>
      <vt:lpstr>You can shove your mindfulness app up yer....</vt:lpstr>
      <vt:lpstr>PowerPoint Presentation</vt:lpstr>
      <vt:lpstr>PowerPoint Presentation</vt:lpstr>
      <vt:lpstr>PowerPoint Presentation</vt:lpstr>
      <vt:lpstr>PowerPoint Presentation</vt:lpstr>
      <vt:lpstr>=realistic mental wellbeing =realistic psychiatry </vt:lpstr>
      <vt:lpstr>NHS Event 2024  Data &amp; Analytics in NHS Scotland  Better Decisions with Cloud  Enabled Data &amp; Collaboration</vt:lpstr>
      <vt:lpstr>Scotland’s Data Service for Health and Social Care</vt:lpstr>
      <vt:lpstr>Seer</vt:lpstr>
      <vt:lpstr>Seer : National Data &amp; Analytics Platform</vt:lpstr>
      <vt:lpstr>Seer 2 : National Data &amp; Analytics Platform</vt:lpstr>
      <vt:lpstr>What does this mean for us?</vt:lpstr>
      <vt:lpstr>Thank you</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Imme Jones</dc:creator>
  <cp:lastModifiedBy>Rose Reynolds</cp:lastModifiedBy>
  <cp:revision>10</cp:revision>
  <dcterms:created xsi:type="dcterms:W3CDTF">2023-11-29T11:29:43Z</dcterms:created>
  <dcterms:modified xsi:type="dcterms:W3CDTF">2024-06-18T08:49:50Z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0x01010029FEB02513B65D4BBC8FFD029EAE06D6</vt:lpwstr>
  </property>
</Properties>
</file>