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53" r:id="rId3"/>
    <p:sldMasterId id="2147483656" r:id="rId4"/>
  </p:sldMasterIdLst>
  <p:notesMasterIdLst>
    <p:notesMasterId r:id="rId32"/>
  </p:notesMasterIdLst>
  <p:sldIdLst>
    <p:sldId id="299" r:id="rId5"/>
    <p:sldId id="258" r:id="rId6"/>
    <p:sldId id="259" r:id="rId7"/>
    <p:sldId id="260" r:id="rId8"/>
    <p:sldId id="261" r:id="rId9"/>
    <p:sldId id="262" r:id="rId10"/>
    <p:sldId id="263" r:id="rId11"/>
    <p:sldId id="264" r:id="rId12"/>
    <p:sldId id="265" r:id="rId13"/>
    <p:sldId id="266" r:id="rId14"/>
    <p:sldId id="283" r:id="rId15"/>
    <p:sldId id="284" r:id="rId16"/>
    <p:sldId id="285" r:id="rId17"/>
    <p:sldId id="286" r:id="rId18"/>
    <p:sldId id="287" r:id="rId19"/>
    <p:sldId id="288" r:id="rId20"/>
    <p:sldId id="289" r:id="rId21"/>
    <p:sldId id="290" r:id="rId22"/>
    <p:sldId id="291" r:id="rId23"/>
    <p:sldId id="292" r:id="rId24"/>
    <p:sldId id="277" r:id="rId25"/>
    <p:sldId id="293" r:id="rId26"/>
    <p:sldId id="294" r:id="rId27"/>
    <p:sldId id="295" r:id="rId28"/>
    <p:sldId id="300" r:id="rId29"/>
    <p:sldId id="298"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22" autoAdjust="0"/>
    <p:restoredTop sz="94660"/>
  </p:normalViewPr>
  <p:slideViewPr>
    <p:cSldViewPr snapToGrid="0">
      <p:cViewPr varScale="1">
        <p:scale>
          <a:sx n="68" d="100"/>
          <a:sy n="68" d="100"/>
        </p:scale>
        <p:origin x="67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FA2835-1A19-42B9-A788-F52633453D8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3B27B0C-46DF-456E-9D79-515A576A3629}">
      <dgm:prSet custT="1"/>
      <dgm:spPr/>
      <dgm:t>
        <a:bodyPr/>
        <a:lstStyle/>
        <a:p>
          <a:pPr>
            <a:lnSpc>
              <a:spcPct val="100000"/>
            </a:lnSpc>
          </a:pPr>
          <a:r>
            <a:rPr lang="en-GB" sz="3200" b="1" dirty="0">
              <a:solidFill>
                <a:schemeClr val="accent1">
                  <a:lumMod val="50000"/>
                </a:schemeClr>
              </a:solidFill>
            </a:rPr>
            <a:t>Contact					Coordination</a:t>
          </a:r>
          <a:endParaRPr lang="en-US" sz="3200" b="1" dirty="0">
            <a:solidFill>
              <a:schemeClr val="accent1">
                <a:lumMod val="50000"/>
              </a:schemeClr>
            </a:solidFill>
          </a:endParaRPr>
        </a:p>
      </dgm:t>
    </dgm:pt>
    <dgm:pt modelId="{CC7DC761-9CFA-4675-8AE1-22922DC4482C}" type="parTrans" cxnId="{B0E4CBBC-9CD9-46E7-9313-DA9BC12CC58C}">
      <dgm:prSet/>
      <dgm:spPr/>
      <dgm:t>
        <a:bodyPr/>
        <a:lstStyle/>
        <a:p>
          <a:endParaRPr lang="en-US"/>
        </a:p>
      </dgm:t>
    </dgm:pt>
    <dgm:pt modelId="{B2443811-7561-4DEA-A356-6FC821C1079D}" type="sibTrans" cxnId="{B0E4CBBC-9CD9-46E7-9313-DA9BC12CC58C}">
      <dgm:prSet/>
      <dgm:spPr/>
      <dgm:t>
        <a:bodyPr/>
        <a:lstStyle/>
        <a:p>
          <a:endParaRPr lang="en-US"/>
        </a:p>
      </dgm:t>
    </dgm:pt>
    <dgm:pt modelId="{31A6C62A-AE23-4EB2-8B86-7DCCC62CAD5D}">
      <dgm:prSet custT="1"/>
      <dgm:spPr/>
      <dgm:t>
        <a:bodyPr/>
        <a:lstStyle/>
        <a:p>
          <a:pPr>
            <a:lnSpc>
              <a:spcPct val="100000"/>
            </a:lnSpc>
          </a:pPr>
          <a:r>
            <a:rPr lang="en-GB" sz="3200" b="1" dirty="0">
              <a:solidFill>
                <a:schemeClr val="accent1">
                  <a:lumMod val="50000"/>
                </a:schemeClr>
              </a:solidFill>
            </a:rPr>
            <a:t>Comprehensiveness			Continuity </a:t>
          </a:r>
          <a:endParaRPr lang="en-US" sz="3200" b="1" dirty="0">
            <a:solidFill>
              <a:schemeClr val="accent1">
                <a:lumMod val="50000"/>
              </a:schemeClr>
            </a:solidFill>
          </a:endParaRPr>
        </a:p>
      </dgm:t>
    </dgm:pt>
    <dgm:pt modelId="{0194F629-A4FF-44A5-B381-AC1645AF1B72}" type="parTrans" cxnId="{3193B2C3-1F36-424F-8510-A28CD404F78F}">
      <dgm:prSet/>
      <dgm:spPr/>
      <dgm:t>
        <a:bodyPr/>
        <a:lstStyle/>
        <a:p>
          <a:endParaRPr lang="en-US"/>
        </a:p>
      </dgm:t>
    </dgm:pt>
    <dgm:pt modelId="{9444F485-6290-4EE6-9363-343771B6643A}" type="sibTrans" cxnId="{3193B2C3-1F36-424F-8510-A28CD404F78F}">
      <dgm:prSet/>
      <dgm:spPr/>
      <dgm:t>
        <a:bodyPr/>
        <a:lstStyle/>
        <a:p>
          <a:endParaRPr lang="en-US"/>
        </a:p>
      </dgm:t>
    </dgm:pt>
    <dgm:pt modelId="{FC76412E-4137-4D8B-920C-0CE6208F8D15}" type="pres">
      <dgm:prSet presAssocID="{37FA2835-1A19-42B9-A788-F52633453D80}" presName="root" presStyleCnt="0">
        <dgm:presLayoutVars>
          <dgm:dir/>
          <dgm:resizeHandles val="exact"/>
        </dgm:presLayoutVars>
      </dgm:prSet>
      <dgm:spPr/>
    </dgm:pt>
    <dgm:pt modelId="{B2C93117-D67D-47F7-9E06-8BFEF3C2AF1D}" type="pres">
      <dgm:prSet presAssocID="{63B27B0C-46DF-456E-9D79-515A576A3629}" presName="compNode" presStyleCnt="0"/>
      <dgm:spPr/>
    </dgm:pt>
    <dgm:pt modelId="{A1341707-2FCD-4EA8-9544-73228F3C0CA3}" type="pres">
      <dgm:prSet presAssocID="{63B27B0C-46DF-456E-9D79-515A576A3629}" presName="bgRect" presStyleLbl="bgShp" presStyleIdx="0" presStyleCnt="2" custLinFactNeighborY="-55042"/>
      <dgm:spPr/>
    </dgm:pt>
    <dgm:pt modelId="{09E63D03-B067-465D-97C9-B0714838FA84}" type="pres">
      <dgm:prSet presAssocID="{63B27B0C-46DF-456E-9D79-515A576A3629}" presName="iconRect" presStyleLbl="node1" presStyleIdx="0" presStyleCnt="2" custLinFactX="300000" custLinFactY="116707" custLinFactNeighborX="333884" custLinFactNeighborY="200000"/>
      <dgm:spPr>
        <a:noFill/>
        <a:ln>
          <a:noFill/>
        </a:ln>
      </dgm:spPr>
    </dgm:pt>
    <dgm:pt modelId="{F28DFC19-058F-46E0-A91F-C7308C5450FB}" type="pres">
      <dgm:prSet presAssocID="{63B27B0C-46DF-456E-9D79-515A576A3629}" presName="spaceRect" presStyleCnt="0"/>
      <dgm:spPr/>
    </dgm:pt>
    <dgm:pt modelId="{A37E44EB-A9D2-43AF-8BA9-269F87C15385}" type="pres">
      <dgm:prSet presAssocID="{63B27B0C-46DF-456E-9D79-515A576A3629}" presName="parTx" presStyleLbl="revTx" presStyleIdx="0" presStyleCnt="2" custScaleX="109454" custLinFactNeighborX="-3928" custLinFactNeighborY="-52536">
        <dgm:presLayoutVars>
          <dgm:chMax val="0"/>
          <dgm:chPref val="0"/>
        </dgm:presLayoutVars>
      </dgm:prSet>
      <dgm:spPr/>
    </dgm:pt>
    <dgm:pt modelId="{06AB0A22-083F-4271-8A80-8DE31604257B}" type="pres">
      <dgm:prSet presAssocID="{B2443811-7561-4DEA-A356-6FC821C1079D}" presName="sibTrans" presStyleCnt="0"/>
      <dgm:spPr/>
    </dgm:pt>
    <dgm:pt modelId="{0D42C252-C7DE-449A-966C-0F6611657EA0}" type="pres">
      <dgm:prSet presAssocID="{31A6C62A-AE23-4EB2-8B86-7DCCC62CAD5D}" presName="compNode" presStyleCnt="0"/>
      <dgm:spPr/>
    </dgm:pt>
    <dgm:pt modelId="{7DBFB9A3-242F-4083-B3C2-2542A7790EEA}" type="pres">
      <dgm:prSet presAssocID="{31A6C62A-AE23-4EB2-8B86-7DCCC62CAD5D}" presName="bgRect" presStyleLbl="bgShp" presStyleIdx="1" presStyleCnt="2" custLinFactNeighborX="1196" custLinFactNeighborY="69762"/>
      <dgm:spPr/>
    </dgm:pt>
    <dgm:pt modelId="{227BEF66-62E2-4EDF-A1BD-C3E11235F397}" type="pres">
      <dgm:prSet presAssocID="{31A6C62A-AE23-4EB2-8B86-7DCCC62CAD5D}" presName="iconRect" presStyleLbl="node1" presStyleIdx="1" presStyleCnt="2" custLinFactX="295982" custLinFactNeighborX="300000" custLinFactNeighborY="43183"/>
      <dgm:spPr>
        <a:noFill/>
        <a:ln>
          <a:noFill/>
        </a:ln>
      </dgm:spPr>
    </dgm:pt>
    <dgm:pt modelId="{A35075D2-005F-4041-82B8-CCA4E2E6E3A3}" type="pres">
      <dgm:prSet presAssocID="{31A6C62A-AE23-4EB2-8B86-7DCCC62CAD5D}" presName="spaceRect" presStyleCnt="0"/>
      <dgm:spPr/>
    </dgm:pt>
    <dgm:pt modelId="{A4C6D187-D2D7-4FC2-944C-D689CFFCDF38}" type="pres">
      <dgm:prSet presAssocID="{31A6C62A-AE23-4EB2-8B86-7DCCC62CAD5D}" presName="parTx" presStyleLbl="revTx" presStyleIdx="1" presStyleCnt="2" custScaleX="116607" custLinFactNeighborX="-5329" custLinFactNeighborY="70923">
        <dgm:presLayoutVars>
          <dgm:chMax val="0"/>
          <dgm:chPref val="0"/>
        </dgm:presLayoutVars>
      </dgm:prSet>
      <dgm:spPr/>
    </dgm:pt>
  </dgm:ptLst>
  <dgm:cxnLst>
    <dgm:cxn modelId="{B3BFE524-1748-45E6-8097-AE1CA4831A57}" type="presOf" srcId="{63B27B0C-46DF-456E-9D79-515A576A3629}" destId="{A37E44EB-A9D2-43AF-8BA9-269F87C15385}" srcOrd="0" destOrd="0" presId="urn:microsoft.com/office/officeart/2018/2/layout/IconVerticalSolidList"/>
    <dgm:cxn modelId="{1072452E-2568-406A-979E-F2F3E83C6836}" type="presOf" srcId="{37FA2835-1A19-42B9-A788-F52633453D80}" destId="{FC76412E-4137-4D8B-920C-0CE6208F8D15}" srcOrd="0" destOrd="0" presId="urn:microsoft.com/office/officeart/2018/2/layout/IconVerticalSolidList"/>
    <dgm:cxn modelId="{3D280966-7942-43CE-8E6F-853EA90AA0E9}" type="presOf" srcId="{31A6C62A-AE23-4EB2-8B86-7DCCC62CAD5D}" destId="{A4C6D187-D2D7-4FC2-944C-D689CFFCDF38}" srcOrd="0" destOrd="0" presId="urn:microsoft.com/office/officeart/2018/2/layout/IconVerticalSolidList"/>
    <dgm:cxn modelId="{B0E4CBBC-9CD9-46E7-9313-DA9BC12CC58C}" srcId="{37FA2835-1A19-42B9-A788-F52633453D80}" destId="{63B27B0C-46DF-456E-9D79-515A576A3629}" srcOrd="0" destOrd="0" parTransId="{CC7DC761-9CFA-4675-8AE1-22922DC4482C}" sibTransId="{B2443811-7561-4DEA-A356-6FC821C1079D}"/>
    <dgm:cxn modelId="{3193B2C3-1F36-424F-8510-A28CD404F78F}" srcId="{37FA2835-1A19-42B9-A788-F52633453D80}" destId="{31A6C62A-AE23-4EB2-8B86-7DCCC62CAD5D}" srcOrd="1" destOrd="0" parTransId="{0194F629-A4FF-44A5-B381-AC1645AF1B72}" sibTransId="{9444F485-6290-4EE6-9363-343771B6643A}"/>
    <dgm:cxn modelId="{12A0770B-3B57-46BF-8F09-65CD68CAE394}" type="presParOf" srcId="{FC76412E-4137-4D8B-920C-0CE6208F8D15}" destId="{B2C93117-D67D-47F7-9E06-8BFEF3C2AF1D}" srcOrd="0" destOrd="0" presId="urn:microsoft.com/office/officeart/2018/2/layout/IconVerticalSolidList"/>
    <dgm:cxn modelId="{9D9EFAC2-5134-40DA-8698-FA63D29307FE}" type="presParOf" srcId="{B2C93117-D67D-47F7-9E06-8BFEF3C2AF1D}" destId="{A1341707-2FCD-4EA8-9544-73228F3C0CA3}" srcOrd="0" destOrd="0" presId="urn:microsoft.com/office/officeart/2018/2/layout/IconVerticalSolidList"/>
    <dgm:cxn modelId="{3BB32913-FE19-4146-A756-F71BC81F3E28}" type="presParOf" srcId="{B2C93117-D67D-47F7-9E06-8BFEF3C2AF1D}" destId="{09E63D03-B067-465D-97C9-B0714838FA84}" srcOrd="1" destOrd="0" presId="urn:microsoft.com/office/officeart/2018/2/layout/IconVerticalSolidList"/>
    <dgm:cxn modelId="{7A22B4D2-4492-47AB-A01B-1A70561D4BA0}" type="presParOf" srcId="{B2C93117-D67D-47F7-9E06-8BFEF3C2AF1D}" destId="{F28DFC19-058F-46E0-A91F-C7308C5450FB}" srcOrd="2" destOrd="0" presId="urn:microsoft.com/office/officeart/2018/2/layout/IconVerticalSolidList"/>
    <dgm:cxn modelId="{FB1B528B-6E90-4A85-90BD-9AFA91320428}" type="presParOf" srcId="{B2C93117-D67D-47F7-9E06-8BFEF3C2AF1D}" destId="{A37E44EB-A9D2-43AF-8BA9-269F87C15385}" srcOrd="3" destOrd="0" presId="urn:microsoft.com/office/officeart/2018/2/layout/IconVerticalSolidList"/>
    <dgm:cxn modelId="{A9EFAEA0-B5BC-44E3-839C-43F530A74BB1}" type="presParOf" srcId="{FC76412E-4137-4D8B-920C-0CE6208F8D15}" destId="{06AB0A22-083F-4271-8A80-8DE31604257B}" srcOrd="1" destOrd="0" presId="urn:microsoft.com/office/officeart/2018/2/layout/IconVerticalSolidList"/>
    <dgm:cxn modelId="{AC0DDE10-5C0E-4D69-9002-ECEA7035ADDA}" type="presParOf" srcId="{FC76412E-4137-4D8B-920C-0CE6208F8D15}" destId="{0D42C252-C7DE-449A-966C-0F6611657EA0}" srcOrd="2" destOrd="0" presId="urn:microsoft.com/office/officeart/2018/2/layout/IconVerticalSolidList"/>
    <dgm:cxn modelId="{7AC771C6-4238-4C61-A505-9044D7312812}" type="presParOf" srcId="{0D42C252-C7DE-449A-966C-0F6611657EA0}" destId="{7DBFB9A3-242F-4083-B3C2-2542A7790EEA}" srcOrd="0" destOrd="0" presId="urn:microsoft.com/office/officeart/2018/2/layout/IconVerticalSolidList"/>
    <dgm:cxn modelId="{3B6EC60B-8DDD-4A95-8D8F-2711B3BA069E}" type="presParOf" srcId="{0D42C252-C7DE-449A-966C-0F6611657EA0}" destId="{227BEF66-62E2-4EDF-A1BD-C3E11235F397}" srcOrd="1" destOrd="0" presId="urn:microsoft.com/office/officeart/2018/2/layout/IconVerticalSolidList"/>
    <dgm:cxn modelId="{F67500D1-6BA7-47E1-B3B0-64C04B935138}" type="presParOf" srcId="{0D42C252-C7DE-449A-966C-0F6611657EA0}" destId="{A35075D2-005F-4041-82B8-CCA4E2E6E3A3}" srcOrd="2" destOrd="0" presId="urn:microsoft.com/office/officeart/2018/2/layout/IconVerticalSolidList"/>
    <dgm:cxn modelId="{1C1FE88A-9FED-433D-8AF4-E192DF3B9181}" type="presParOf" srcId="{0D42C252-C7DE-449A-966C-0F6611657EA0}" destId="{A4C6D187-D2D7-4FC2-944C-D689CFFCDF3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41707-2FCD-4EA8-9544-73228F3C0CA3}">
      <dsp:nvSpPr>
        <dsp:cNvPr id="0" name=""/>
        <dsp:cNvSpPr/>
      </dsp:nvSpPr>
      <dsp:spPr>
        <a:xfrm>
          <a:off x="-372637" y="0"/>
          <a:ext cx="10515600" cy="1300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E63D03-B067-465D-97C9-B0714838FA84}">
      <dsp:nvSpPr>
        <dsp:cNvPr id="0" name=""/>
        <dsp:cNvSpPr/>
      </dsp:nvSpPr>
      <dsp:spPr>
        <a:xfrm>
          <a:off x="4554056" y="3270384"/>
          <a:ext cx="715170" cy="71517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7E44EB-A9D2-43AF-8BA9-269F87C15385}">
      <dsp:nvSpPr>
        <dsp:cNvPr id="0" name=""/>
        <dsp:cNvSpPr/>
      </dsp:nvSpPr>
      <dsp:spPr>
        <a:xfrm>
          <a:off x="349335" y="29689"/>
          <a:ext cx="9862686"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l" defTabSz="1422400">
            <a:lnSpc>
              <a:spcPct val="100000"/>
            </a:lnSpc>
            <a:spcBef>
              <a:spcPct val="0"/>
            </a:spcBef>
            <a:spcAft>
              <a:spcPct val="35000"/>
            </a:spcAft>
            <a:buNone/>
          </a:pPr>
          <a:r>
            <a:rPr lang="en-GB" sz="3200" b="1" kern="1200" dirty="0">
              <a:solidFill>
                <a:schemeClr val="accent1">
                  <a:lumMod val="50000"/>
                </a:schemeClr>
              </a:solidFill>
            </a:rPr>
            <a:t>Contact					Coordination</a:t>
          </a:r>
          <a:endParaRPr lang="en-US" sz="3200" b="1" kern="1200" dirty="0">
            <a:solidFill>
              <a:schemeClr val="accent1">
                <a:lumMod val="50000"/>
              </a:schemeClr>
            </a:solidFill>
          </a:endParaRPr>
        </a:p>
      </dsp:txBody>
      <dsp:txXfrm>
        <a:off x="349335" y="29689"/>
        <a:ext cx="9862686" cy="1300309"/>
      </dsp:txXfrm>
    </dsp:sp>
    <dsp:sp modelId="{7DBFB9A3-242F-4083-B3C2-2542A7790EEA}">
      <dsp:nvSpPr>
        <dsp:cNvPr id="0" name=""/>
        <dsp:cNvSpPr/>
      </dsp:nvSpPr>
      <dsp:spPr>
        <a:xfrm>
          <a:off x="-246870" y="3051028"/>
          <a:ext cx="10515600" cy="1300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BEF66-62E2-4EDF-A1BD-C3E11235F397}">
      <dsp:nvSpPr>
        <dsp:cNvPr id="0" name=""/>
        <dsp:cNvSpPr/>
      </dsp:nvSpPr>
      <dsp:spPr>
        <a:xfrm>
          <a:off x="4282992" y="2939609"/>
          <a:ext cx="715170" cy="71517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C6D187-D2D7-4FC2-944C-D689CFFCDF38}">
      <dsp:nvSpPr>
        <dsp:cNvPr id="0" name=""/>
        <dsp:cNvSpPr/>
      </dsp:nvSpPr>
      <dsp:spPr>
        <a:xfrm>
          <a:off x="0" y="3051028"/>
          <a:ext cx="10507229" cy="1300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16" tIns="137616" rIns="137616" bIns="137616" numCol="1" spcCol="1270" anchor="ctr" anchorCtr="0">
          <a:noAutofit/>
        </a:bodyPr>
        <a:lstStyle/>
        <a:p>
          <a:pPr marL="0" lvl="0" indent="0" algn="l" defTabSz="1422400">
            <a:lnSpc>
              <a:spcPct val="100000"/>
            </a:lnSpc>
            <a:spcBef>
              <a:spcPct val="0"/>
            </a:spcBef>
            <a:spcAft>
              <a:spcPct val="35000"/>
            </a:spcAft>
            <a:buNone/>
          </a:pPr>
          <a:r>
            <a:rPr lang="en-GB" sz="3200" b="1" kern="1200" dirty="0">
              <a:solidFill>
                <a:schemeClr val="accent1">
                  <a:lumMod val="50000"/>
                </a:schemeClr>
              </a:solidFill>
            </a:rPr>
            <a:t>Comprehensiveness			Continuity </a:t>
          </a:r>
          <a:endParaRPr lang="en-US" sz="3200" b="1" kern="1200" dirty="0">
            <a:solidFill>
              <a:schemeClr val="accent1">
                <a:lumMod val="50000"/>
              </a:schemeClr>
            </a:solidFill>
          </a:endParaRPr>
        </a:p>
      </dsp:txBody>
      <dsp:txXfrm>
        <a:off x="0" y="3051028"/>
        <a:ext cx="10507229" cy="13003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3FB7E-D2CD-45D3-A0D0-B893D44BAC0E}" type="datetimeFigureOut">
              <a:rPr lang="en-GB" smtClean="0"/>
              <a:t>20/06/2022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D966B-A099-4452-920E-DE71565D1865}" type="slidenum">
              <a:rPr lang="en-GB" smtClean="0"/>
              <a:t>‹#›</a:t>
            </a:fld>
            <a:endParaRPr lang="en-GB"/>
          </a:p>
        </p:txBody>
      </p:sp>
    </p:spTree>
    <p:extLst>
      <p:ext uri="{BB962C8B-B14F-4D97-AF65-F5344CB8AC3E}">
        <p14:creationId xmlns:p14="http://schemas.microsoft.com/office/powerpoint/2010/main" val="417302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080189-D2DB-4FAD-B21D-7562C130A875}" type="slidenum">
              <a:rPr lang="en-GB" smtClean="0"/>
              <a:pPr/>
              <a:t>3</a:t>
            </a:fld>
            <a:endParaRPr lang="en-GB" dirty="0"/>
          </a:p>
        </p:txBody>
      </p:sp>
    </p:spTree>
    <p:extLst>
      <p:ext uri="{BB962C8B-B14F-4D97-AF65-F5344CB8AC3E}">
        <p14:creationId xmlns:p14="http://schemas.microsoft.com/office/powerpoint/2010/main" val="1876417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5" name="Footer Placeholder 4"/>
          <p:cNvSpPr>
            <a:spLocks noGrp="1"/>
          </p:cNvSpPr>
          <p:nvPr>
            <p:ph type="ftr" sz="quarter" idx="4"/>
            <p:custDataLst>
              <p:tags r:id="rId2"/>
            </p:custDataLst>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29E73-98A8-4E32-8C7D-2D64C11E000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098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lumMod val="50000"/>
                  </a:schemeClr>
                </a:solidFill>
              </a:rPr>
              <a:t>rapid change to pathways across hospital and community eyecare services and between Optometry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Header Placeholder 3"/>
          <p:cNvSpPr>
            <a:spLocks noGrp="1"/>
          </p:cNvSpPr>
          <p:nvPr>
            <p:ph type="hdr" sz="quarter"/>
            <p:custDataLst>
              <p:tags r:id="rId1"/>
            </p:custDataLst>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5" name="Footer Placeholder 4"/>
          <p:cNvSpPr>
            <a:spLocks noGrp="1"/>
          </p:cNvSpPr>
          <p:nvPr>
            <p:ph type="ftr" sz="quarter" idx="4"/>
            <p:custDataLst>
              <p:tags r:id="rId2"/>
            </p:custDataLst>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29E73-98A8-4E32-8C7D-2D64C11E000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043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5" name="Footer Placeholder 4"/>
          <p:cNvSpPr>
            <a:spLocks noGrp="1"/>
          </p:cNvSpPr>
          <p:nvPr>
            <p:ph type="ftr" sz="quarter" idx="4"/>
            <p:custDataLst>
              <p:tags r:id="rId2"/>
            </p:custDataLst>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29E73-98A8-4E32-8C7D-2D64C11E000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51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5" name="Footer Placeholder 4"/>
          <p:cNvSpPr>
            <a:spLocks noGrp="1"/>
          </p:cNvSpPr>
          <p:nvPr>
            <p:ph type="ftr" sz="quarter" idx="4"/>
            <p:custDataLst>
              <p:tags r:id="rId2"/>
            </p:custDataLst>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29E73-98A8-4E32-8C7D-2D64C11E000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907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5" name="Footer Placeholder 4"/>
          <p:cNvSpPr>
            <a:spLocks noGrp="1"/>
          </p:cNvSpPr>
          <p:nvPr>
            <p:ph type="ftr" sz="quarter" idx="4"/>
            <p:custDataLst>
              <p:tags r:id="rId2"/>
            </p:custDataLst>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29E73-98A8-4E32-8C7D-2D64C11E000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122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5" name="Footer Placeholder 4"/>
          <p:cNvSpPr>
            <a:spLocks noGrp="1"/>
          </p:cNvSpPr>
          <p:nvPr>
            <p:ph type="ftr" sz="quarter" idx="4"/>
            <p:custDataLst>
              <p:tags r:id="rId2"/>
            </p:custDataLst>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29E73-98A8-4E32-8C7D-2D64C11E000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1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3F42D-D8F7-418B-B51C-A30A3FBF74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250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5E977-95B0-4F5C-A26A-78694B593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606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5E977-95B0-4F5C-A26A-78694B593E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21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080189-D2DB-4FAD-B21D-7562C130A875}" type="slidenum">
              <a:rPr lang="en-GB" smtClean="0"/>
              <a:pPr/>
              <a:t>4</a:t>
            </a:fld>
            <a:endParaRPr lang="en-GB" dirty="0"/>
          </a:p>
        </p:txBody>
      </p:sp>
    </p:spTree>
    <p:extLst>
      <p:ext uri="{BB962C8B-B14F-4D97-AF65-F5344CB8AC3E}">
        <p14:creationId xmlns:p14="http://schemas.microsoft.com/office/powerpoint/2010/main" val="2914131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080189-D2DB-4FAD-B21D-7562C130A875}" type="slidenum">
              <a:rPr lang="en-GB" smtClean="0"/>
              <a:pPr/>
              <a:t>5</a:t>
            </a:fld>
            <a:endParaRPr lang="en-GB" dirty="0"/>
          </a:p>
        </p:txBody>
      </p:sp>
    </p:spTree>
    <p:extLst>
      <p:ext uri="{BB962C8B-B14F-4D97-AF65-F5344CB8AC3E}">
        <p14:creationId xmlns:p14="http://schemas.microsoft.com/office/powerpoint/2010/main" val="1214859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080189-D2DB-4FAD-B21D-7562C130A875}" type="slidenum">
              <a:rPr lang="en-GB" smtClean="0"/>
              <a:pPr/>
              <a:t>7</a:t>
            </a:fld>
            <a:endParaRPr lang="en-GB" dirty="0"/>
          </a:p>
        </p:txBody>
      </p:sp>
    </p:spTree>
    <p:extLst>
      <p:ext uri="{BB962C8B-B14F-4D97-AF65-F5344CB8AC3E}">
        <p14:creationId xmlns:p14="http://schemas.microsoft.com/office/powerpoint/2010/main" val="3334177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080189-D2DB-4FAD-B21D-7562C130A875}" type="slidenum">
              <a:rPr lang="en-GB" smtClean="0"/>
              <a:pPr/>
              <a:t>9</a:t>
            </a:fld>
            <a:endParaRPr lang="en-GB" dirty="0"/>
          </a:p>
        </p:txBody>
      </p:sp>
    </p:spTree>
    <p:extLst>
      <p:ext uri="{BB962C8B-B14F-4D97-AF65-F5344CB8AC3E}">
        <p14:creationId xmlns:p14="http://schemas.microsoft.com/office/powerpoint/2010/main" val="200916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5" name="Footer Placeholder 4"/>
          <p:cNvSpPr>
            <a:spLocks noGrp="1"/>
          </p:cNvSpPr>
          <p:nvPr>
            <p:ph type="ftr" sz="quarter" idx="4"/>
            <p:custDataLst>
              <p:tags r:id="rId2"/>
            </p:custDataLst>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29E73-98A8-4E32-8C7D-2D64C11E000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147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5" name="Footer Placeholder 4"/>
          <p:cNvSpPr>
            <a:spLocks noGrp="1"/>
          </p:cNvSpPr>
          <p:nvPr>
            <p:ph type="ftr" sz="quarter" idx="4"/>
            <p:custDataLst>
              <p:tags r:id="rId2"/>
            </p:custDataLst>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29E73-98A8-4E32-8C7D-2D64C11E000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008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custDataLst>
              <p:tags r:id="rId1"/>
            </p:custDataLst>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5" name="Footer Placeholder 4"/>
          <p:cNvSpPr>
            <a:spLocks noGrp="1"/>
          </p:cNvSpPr>
          <p:nvPr>
            <p:ph type="ftr" sz="quarter" idx="4"/>
            <p:custDataLst>
              <p:tags r:id="rId2"/>
            </p:custDataLst>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29E73-98A8-4E32-8C7D-2D64C11E000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94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custDataLst>
              <p:tags r:id="rId1"/>
            </p:custDataLst>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5" name="Footer Placeholder 4"/>
          <p:cNvSpPr>
            <a:spLocks noGrp="1"/>
          </p:cNvSpPr>
          <p:nvPr>
            <p:ph type="ftr" sz="quarter" idx="4"/>
            <p:custDataLst>
              <p:tags r:id="rId2"/>
            </p:custDataLst>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29E73-98A8-4E32-8C7D-2D64C11E000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789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nhs_ppt_widescreen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 y="0"/>
            <a:ext cx="12185904" cy="6858000"/>
          </a:xfrm>
          <a:prstGeom prst="rect">
            <a:avLst/>
          </a:prstGeom>
        </p:spPr>
      </p:pic>
      <p:sp>
        <p:nvSpPr>
          <p:cNvPr id="6" name="Title 1"/>
          <p:cNvSpPr>
            <a:spLocks noGrp="1"/>
          </p:cNvSpPr>
          <p:nvPr>
            <p:ph type="title"/>
          </p:nvPr>
        </p:nvSpPr>
        <p:spPr>
          <a:xfrm>
            <a:off x="736411" y="2346781"/>
            <a:ext cx="10515600" cy="1325563"/>
          </a:xfrm>
        </p:spPr>
        <p:txBody>
          <a:bodyPr/>
          <a:lstStyle>
            <a:lvl1pPr>
              <a:defRPr b="1">
                <a:solidFill>
                  <a:schemeClr val="bg1"/>
                </a:solidFill>
              </a:defRPr>
            </a:lvl1pPr>
          </a:lstStyle>
          <a:p>
            <a:endParaRPr lang="en-GB" dirty="0"/>
          </a:p>
        </p:txBody>
      </p:sp>
      <p:pic>
        <p:nvPicPr>
          <p:cNvPr id="4" name="Picture 3" descr="nhs_ppt_widescreen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4456" t="57139" b="21431"/>
          <a:stretch/>
        </p:blipFill>
        <p:spPr>
          <a:xfrm>
            <a:off x="8956110" y="5248403"/>
            <a:ext cx="3112718" cy="146972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4385" y="5789896"/>
            <a:ext cx="1739902" cy="656813"/>
          </a:xfrm>
          <a:prstGeom prst="rect">
            <a:avLst/>
          </a:prstGeom>
        </p:spPr>
      </p:pic>
    </p:spTree>
    <p:extLst>
      <p:ext uri="{BB962C8B-B14F-4D97-AF65-F5344CB8AC3E}">
        <p14:creationId xmlns:p14="http://schemas.microsoft.com/office/powerpoint/2010/main" val="752500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nhs_ppt_widescreen2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Title here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4C1CEAE3-FD97-44DC-8D39-0996EB8D0EE8}" type="datetimeFigureOut">
              <a:rPr lang="en-GB" smtClean="0"/>
              <a:t>20/06/2022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1564F2-4FC3-4444-8AA3-1C09FF358128}" type="slidenum">
              <a:rPr lang="en-GB" smtClean="0"/>
              <a:t>‹#›</a:t>
            </a:fld>
            <a:endParaRPr lang="en-GB"/>
          </a:p>
        </p:txBody>
      </p:sp>
      <p:sp>
        <p:nvSpPr>
          <p:cNvPr id="8" name="Rectangle 7"/>
          <p:cNvSpPr/>
          <p:nvPr userDrawn="1"/>
        </p:nvSpPr>
        <p:spPr>
          <a:xfrm>
            <a:off x="9619989" y="5323562"/>
            <a:ext cx="2455101" cy="134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7258" y="5782098"/>
            <a:ext cx="1819659" cy="664611"/>
          </a:xfrm>
          <a:prstGeom prst="rect">
            <a:avLst/>
          </a:prstGeom>
        </p:spPr>
      </p:pic>
    </p:spTree>
    <p:extLst>
      <p:ext uri="{BB962C8B-B14F-4D97-AF65-F5344CB8AC3E}">
        <p14:creationId xmlns:p14="http://schemas.microsoft.com/office/powerpoint/2010/main" val="313715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16B13-966D-4591-A61E-CB5C1E2F2CCB}" type="datetimeFigureOut">
              <a:rPr lang="en-GB" smtClean="0"/>
              <a:pPr/>
              <a:t>20/06/2022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CB9C130-822C-4F92-A525-676EDDA001CE}" type="slidenum">
              <a:rPr lang="en-GB" smtClean="0"/>
              <a:pPr/>
              <a:t>‹#›</a:t>
            </a:fld>
            <a:endParaRPr lang="en-GB" dirty="0"/>
          </a:p>
        </p:txBody>
      </p:sp>
    </p:spTree>
    <p:extLst>
      <p:ext uri="{BB962C8B-B14F-4D97-AF65-F5344CB8AC3E}">
        <p14:creationId xmlns:p14="http://schemas.microsoft.com/office/powerpoint/2010/main" val="3655060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EC8277-0378-4096-A39A-DF159267E4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8110C8-0374-4B64-931B-3ABDC1FD6F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DDB4E19-3CEF-495C-AA98-98849BA153E2}"/>
              </a:ext>
            </a:extLst>
          </p:cNvPr>
          <p:cNvSpPr>
            <a:spLocks noGrp="1"/>
          </p:cNvSpPr>
          <p:nvPr>
            <p:ph type="ftr" sz="quarter" idx="11"/>
            <p:custDataLst>
              <p:tags r:id="rId1"/>
            </p:custDataLst>
          </p:nvPr>
        </p:nvSpPr>
        <p:spPr>
          <a:xfrm>
            <a:off x="0" y="6356350"/>
            <a:ext cx="12192000" cy="365125"/>
          </a:xfrm>
        </p:spPr>
        <p:txBody>
          <a:bodyPr/>
          <a:lstStyle>
            <a:lvl1pPr>
              <a:defRPr lang="en-GB" sz="1200" b="1" i="0" u="none">
                <a:solidFill>
                  <a:srgbClr val="000000"/>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4" name="Slide Number Placeholder 3">
            <a:extLst>
              <a:ext uri="{FF2B5EF4-FFF2-40B4-BE49-F238E27FC236}">
                <a16:creationId xmlns:a16="http://schemas.microsoft.com/office/drawing/2014/main" id="{1477ED13-E831-44D5-919B-5D5F3E0442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9FC0-3EB7-4A38-A6CA-71CE2168A4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54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F42BF-A290-47CF-ACAE-B772C8F27ADE}"/>
              </a:ext>
            </a:extLst>
          </p:cNvPr>
          <p:cNvSpPr>
            <a:spLocks noGrp="1"/>
          </p:cNvSpPr>
          <p:nvPr>
            <p:ph type="title"/>
          </p:nvPr>
        </p:nvSpPr>
        <p:spPr/>
        <p:txBody>
          <a:bodyPr/>
          <a:lstStyle>
            <a:lvl1pPr>
              <a:defRPr>
                <a:solidFill>
                  <a:srgbClr val="FFC000"/>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061F5F3-D114-4B98-98B9-590E3928D179}"/>
              </a:ext>
            </a:extLst>
          </p:cNvPr>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4A1FD0E-E5AB-43DB-94D5-0FBD8A2C04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8110C8-0374-4B64-931B-3ABDC1FD6F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BFB0E1-E2FA-4DC2-8416-3139FDEFF0FF}"/>
              </a:ext>
            </a:extLst>
          </p:cNvPr>
          <p:cNvSpPr>
            <a:spLocks noGrp="1"/>
          </p:cNvSpPr>
          <p:nvPr>
            <p:ph type="ftr" sz="quarter" idx="11"/>
            <p:custDataLst>
              <p:tags r:id="rId1"/>
            </p:custDataLst>
          </p:nvPr>
        </p:nvSpPr>
        <p:spPr>
          <a:xfrm>
            <a:off x="0" y="6356350"/>
            <a:ext cx="12192000" cy="365125"/>
          </a:xfrm>
        </p:spPr>
        <p:txBody>
          <a:bodyPr/>
          <a:lstStyle>
            <a:lvl1pPr>
              <a:defRPr lang="en-GB" sz="1200" b="1" i="0" u="none">
                <a:solidFill>
                  <a:srgbClr val="000000"/>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6" name="Slide Number Placeholder 5">
            <a:extLst>
              <a:ext uri="{FF2B5EF4-FFF2-40B4-BE49-F238E27FC236}">
                <a16:creationId xmlns:a16="http://schemas.microsoft.com/office/drawing/2014/main" id="{44F29672-8FE3-448B-B406-84110AFA53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99FC0-3EB7-4A38-A6CA-71CE2168A4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48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A6972A-B02B-4202-8C8B-A44E387E0524}"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5867F-4E91-4774-83D8-163BB8490E5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75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A6972A-B02B-4202-8C8B-A44E387E0524}"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20/06/2022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5867F-4E91-4774-83D8-163BB8490E5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518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nhs_ppt_widescreen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 y="0"/>
            <a:ext cx="12185904" cy="6858000"/>
          </a:xfrm>
          <a:prstGeom prst="rect">
            <a:avLst/>
          </a:prstGeom>
        </p:spPr>
      </p:pic>
      <p:sp>
        <p:nvSpPr>
          <p:cNvPr id="6" name="Title 1"/>
          <p:cNvSpPr>
            <a:spLocks noGrp="1"/>
          </p:cNvSpPr>
          <p:nvPr>
            <p:ph type="title"/>
          </p:nvPr>
        </p:nvSpPr>
        <p:spPr>
          <a:xfrm>
            <a:off x="736411" y="2346781"/>
            <a:ext cx="10515600" cy="1325563"/>
          </a:xfrm>
        </p:spPr>
        <p:txBody>
          <a:bodyPr/>
          <a:lstStyle>
            <a:lvl1pPr>
              <a:defRPr b="1">
                <a:solidFill>
                  <a:schemeClr val="bg1"/>
                </a:solidFill>
              </a:defRPr>
            </a:lvl1pPr>
          </a:lstStyle>
          <a:p>
            <a:endParaRPr lang="en-GB" dirty="0"/>
          </a:p>
        </p:txBody>
      </p:sp>
      <p:pic>
        <p:nvPicPr>
          <p:cNvPr id="4" name="Picture 3" descr="nhs_ppt_widescreen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4456" t="57139" b="21431"/>
          <a:stretch/>
        </p:blipFill>
        <p:spPr>
          <a:xfrm>
            <a:off x="8956110" y="5248403"/>
            <a:ext cx="3112718" cy="146972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4385" y="5789896"/>
            <a:ext cx="1739902" cy="656813"/>
          </a:xfrm>
          <a:prstGeom prst="rect">
            <a:avLst/>
          </a:prstGeom>
        </p:spPr>
      </p:pic>
    </p:spTree>
    <p:extLst>
      <p:ext uri="{BB962C8B-B14F-4D97-AF65-F5344CB8AC3E}">
        <p14:creationId xmlns:p14="http://schemas.microsoft.com/office/powerpoint/2010/main" val="2296355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CEAE3-FD97-44DC-8D39-0996EB8D0EE8}" type="datetimeFigureOut">
              <a:rPr lang="en-GB" smtClean="0"/>
              <a:t>20/06/2022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564F2-4FC3-4444-8AA3-1C09FF358128}" type="slidenum">
              <a:rPr lang="en-GB" smtClean="0"/>
              <a:t>‹#›</a:t>
            </a:fld>
            <a:endParaRPr lang="en-GB"/>
          </a:p>
        </p:txBody>
      </p:sp>
    </p:spTree>
    <p:extLst>
      <p:ext uri="{BB962C8B-B14F-4D97-AF65-F5344CB8AC3E}">
        <p14:creationId xmlns:p14="http://schemas.microsoft.com/office/powerpoint/2010/main" val="51381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0"/>
              </a:schemeClr>
            </a:gs>
            <a:gs pos="0">
              <a:schemeClr val="accent1">
                <a:lumMod val="45000"/>
                <a:lumOff val="55000"/>
              </a:schemeClr>
            </a:gs>
            <a:gs pos="4000">
              <a:schemeClr val="accent1">
                <a:lumMod val="50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0A5EB9-AA39-42B8-BE9B-2519032CC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B5B727-90B4-4F13-8EA1-77BE409DF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FF3842-DA76-4FFC-867A-32974A1E7D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110C8-0374-4B64-931B-3ABDC1FD6F08}" type="datetimeFigureOut">
              <a:rPr lang="en-GB" smtClean="0"/>
              <a:t>20/06/2022</a:t>
            </a:fld>
            <a:endParaRPr lang="en-GB"/>
          </a:p>
        </p:txBody>
      </p:sp>
      <p:sp>
        <p:nvSpPr>
          <p:cNvPr id="5" name="Footer Placeholder 4">
            <a:extLst>
              <a:ext uri="{FF2B5EF4-FFF2-40B4-BE49-F238E27FC236}">
                <a16:creationId xmlns:a16="http://schemas.microsoft.com/office/drawing/2014/main" id="{1114CCBE-BAA2-4E2F-8753-6CE732E34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OFFICIAL</a:t>
            </a:r>
          </a:p>
        </p:txBody>
      </p:sp>
      <p:sp>
        <p:nvSpPr>
          <p:cNvPr id="6" name="Slide Number Placeholder 5">
            <a:extLst>
              <a:ext uri="{FF2B5EF4-FFF2-40B4-BE49-F238E27FC236}">
                <a16:creationId xmlns:a16="http://schemas.microsoft.com/office/drawing/2014/main" id="{420C77E3-E5D4-43F8-A161-ECFB946170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A99FC0-3EB7-4A38-A6CA-71CE2168A4F4}" type="slidenum">
              <a:rPr lang="en-GB" smtClean="0"/>
              <a:t>‹#›</a:t>
            </a:fld>
            <a:endParaRPr lang="en-GB"/>
          </a:p>
        </p:txBody>
      </p:sp>
    </p:spTree>
    <p:extLst>
      <p:ext uri="{BB962C8B-B14F-4D97-AF65-F5344CB8AC3E}">
        <p14:creationId xmlns:p14="http://schemas.microsoft.com/office/powerpoint/2010/main" val="2574312307"/>
      </p:ext>
    </p:extLst>
  </p:cSld>
  <p:clrMap bg1="lt1" tx1="dk1" bg2="lt2" tx2="dk2" accent1="accent1" accent2="accent2" accent3="accent3" accent4="accent4" accent5="accent5" accent6="accent6" hlink="hlink" folHlink="folHlink"/>
  <p:sldLayoutIdLst>
    <p:sldLayoutId id="2147483654" r:id="rId1"/>
    <p:sldLayoutId id="2147483655"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6972A-B02B-4202-8C8B-A44E387E0524}" type="datetimeFigureOut">
              <a:rPr lang="en-GB" smtClean="0"/>
              <a:t>20/06/2022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5867F-4E91-4774-83D8-163BB8490E51}" type="slidenum">
              <a:rPr lang="en-GB" smtClean="0"/>
              <a:t>‹#›</a:t>
            </a:fld>
            <a:endParaRPr lang="en-GB"/>
          </a:p>
        </p:txBody>
      </p:sp>
    </p:spTree>
    <p:extLst>
      <p:ext uri="{BB962C8B-B14F-4D97-AF65-F5344CB8AC3E}">
        <p14:creationId xmlns:p14="http://schemas.microsoft.com/office/powerpoint/2010/main" val="55216769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hyperlink" Target="https://www.gov.scot/publications/chance-change-scotland-report-chance-2-change-expert-reference-group-lived-experience-primary-care-health-inequalities-short-life-working-grou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public.tableau.com/app/profile/phs.covid.19/viz/COVID-19DailyDashboard_15960160643010/Dailyupdate"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380" y="1588210"/>
            <a:ext cx="8880287" cy="1325563"/>
          </a:xfrm>
        </p:spPr>
        <p:txBody>
          <a:bodyPr>
            <a:normAutofit/>
          </a:bodyPr>
          <a:lstStyle/>
          <a:p>
            <a:r>
              <a:rPr lang="en-GB" sz="4000" dirty="0"/>
              <a:t>Recovering From Covid </a:t>
            </a:r>
            <a:br>
              <a:rPr lang="en-GB" sz="4000" dirty="0"/>
            </a:br>
            <a:r>
              <a:rPr lang="en-GB" sz="4000" dirty="0"/>
              <a:t>Experiences from the Front Line</a:t>
            </a:r>
          </a:p>
        </p:txBody>
      </p:sp>
    </p:spTree>
    <p:extLst>
      <p:ext uri="{BB962C8B-B14F-4D97-AF65-F5344CB8AC3E}">
        <p14:creationId xmlns:p14="http://schemas.microsoft.com/office/powerpoint/2010/main" val="288806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642" y="1131377"/>
            <a:ext cx="8880287" cy="2401484"/>
          </a:xfrm>
        </p:spPr>
        <p:txBody>
          <a:bodyPr>
            <a:normAutofit fontScale="90000"/>
          </a:bodyPr>
          <a:lstStyle/>
          <a:p>
            <a:pPr algn="ctr"/>
            <a:r>
              <a:rPr lang="en-GB" dirty="0"/>
              <a:t>Primary Care</a:t>
            </a:r>
            <a:br>
              <a:rPr lang="en-GB" dirty="0"/>
            </a:br>
            <a:r>
              <a:rPr lang="en-GB" dirty="0">
                <a:solidFill>
                  <a:schemeClr val="bg2"/>
                </a:solidFill>
                <a:ea typeface="Calibri" panose="020F0502020204030204" pitchFamily="34" charset="0"/>
              </a:rPr>
              <a:t>Rapid response, change and collaboration </a:t>
            </a:r>
            <a:br>
              <a:rPr lang="en-GB" dirty="0">
                <a:solidFill>
                  <a:schemeClr val="bg2"/>
                </a:solidFill>
                <a:ea typeface="Calibri" panose="020F0502020204030204" pitchFamily="34" charset="0"/>
              </a:rPr>
            </a:br>
            <a:r>
              <a:rPr lang="en-GB" dirty="0">
                <a:solidFill>
                  <a:schemeClr val="bg2"/>
                </a:solidFill>
                <a:ea typeface="Calibri" panose="020F0502020204030204" pitchFamily="34" charset="0"/>
              </a:rPr>
              <a:t>Reflections on learning for recovery</a:t>
            </a:r>
            <a:endParaRPr lang="en-US" dirty="0"/>
          </a:p>
        </p:txBody>
      </p:sp>
      <p:sp>
        <p:nvSpPr>
          <p:cNvPr id="3" name="TextBox 2"/>
          <p:cNvSpPr txBox="1"/>
          <p:nvPr/>
        </p:nvSpPr>
        <p:spPr>
          <a:xfrm>
            <a:off x="463333" y="3944571"/>
            <a:ext cx="9782904" cy="2554545"/>
          </a:xfrm>
          <a:prstGeom prst="rect">
            <a:avLst/>
          </a:prstGeom>
          <a:noFill/>
        </p:spPr>
        <p:txBody>
          <a:bodyPr wrap="square" rtlCol="0">
            <a:spAutoFit/>
          </a:bodyPr>
          <a:lstStyle/>
          <a:p>
            <a:pPr algn="ctr"/>
            <a:r>
              <a:rPr lang="en-GB" sz="4000" dirty="0">
                <a:solidFill>
                  <a:schemeClr val="bg1"/>
                </a:solidFill>
                <a:latin typeface="+mj-lt"/>
              </a:rPr>
              <a:t>Lorna Kelly</a:t>
            </a:r>
          </a:p>
          <a:p>
            <a:pPr algn="ctr"/>
            <a:r>
              <a:rPr lang="en-GB" sz="4000" dirty="0">
                <a:solidFill>
                  <a:schemeClr val="bg1"/>
                </a:solidFill>
                <a:latin typeface="+mj-lt"/>
              </a:rPr>
              <a:t>National Strategic Lead for Primary Care, </a:t>
            </a:r>
          </a:p>
          <a:p>
            <a:pPr algn="ctr"/>
            <a:r>
              <a:rPr lang="en-GB" sz="4000" dirty="0">
                <a:solidFill>
                  <a:schemeClr val="bg1"/>
                </a:solidFill>
                <a:latin typeface="+mj-lt"/>
              </a:rPr>
              <a:t>Health and Social Care Scotland</a:t>
            </a:r>
          </a:p>
          <a:p>
            <a:pPr algn="ctr"/>
            <a:r>
              <a:rPr lang="en-GB" sz="4000" dirty="0">
                <a:solidFill>
                  <a:schemeClr val="bg1"/>
                </a:solidFill>
                <a:latin typeface="+mj-lt"/>
              </a:rPr>
              <a:t>June 2022 </a:t>
            </a:r>
            <a:endParaRPr lang="en-GB" sz="4000" i="1" dirty="0">
              <a:solidFill>
                <a:schemeClr val="bg1"/>
              </a:solidFill>
              <a:latin typeface="+mj-lt"/>
            </a:endParaRPr>
          </a:p>
        </p:txBody>
      </p:sp>
    </p:spTree>
    <p:extLst>
      <p:ext uri="{BB962C8B-B14F-4D97-AF65-F5344CB8AC3E}">
        <p14:creationId xmlns:p14="http://schemas.microsoft.com/office/powerpoint/2010/main" val="2027418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1FDDC9-CEDD-4189-82CB-F1BA8DB85D4F}"/>
              </a:ext>
            </a:extLst>
          </p:cNvPr>
          <p:cNvSpPr>
            <a:spLocks noGrp="1"/>
          </p:cNvSpPr>
          <p:nvPr>
            <p:ph type="ftr" sz="quarter" idx="11"/>
            <p:custDataLst>
              <p:tags r:id="rId1"/>
            </p:custDataLst>
          </p:nvPr>
        </p:nvSpPr>
        <p:spPr>
          <a:xfrm>
            <a:off x="0" y="6356350"/>
            <a:ext cx="1219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graphicFrame>
        <p:nvGraphicFramePr>
          <p:cNvPr id="16" name="Table 16">
            <a:extLst>
              <a:ext uri="{FF2B5EF4-FFF2-40B4-BE49-F238E27FC236}">
                <a16:creationId xmlns:a16="http://schemas.microsoft.com/office/drawing/2014/main" id="{CF67E546-CD4E-4D91-B63A-B4B93CC5F490}"/>
              </a:ext>
            </a:extLst>
          </p:cNvPr>
          <p:cNvGraphicFramePr>
            <a:graphicFrameLocks noGrp="1"/>
          </p:cNvGraphicFramePr>
          <p:nvPr>
            <p:extLst>
              <p:ext uri="{D42A27DB-BD31-4B8C-83A1-F6EECF244321}">
                <p14:modId xmlns:p14="http://schemas.microsoft.com/office/powerpoint/2010/main" val="2253994135"/>
              </p:ext>
            </p:extLst>
          </p:nvPr>
        </p:nvGraphicFramePr>
        <p:xfrm>
          <a:off x="1688464" y="987167"/>
          <a:ext cx="8997952" cy="4968240"/>
        </p:xfrm>
        <a:graphic>
          <a:graphicData uri="http://schemas.openxmlformats.org/drawingml/2006/table">
            <a:tbl>
              <a:tblPr firstRow="1" bandRow="1">
                <a:tableStyleId>{5C22544A-7EE6-4342-B048-85BDC9FD1C3A}</a:tableStyleId>
              </a:tblPr>
              <a:tblGrid>
                <a:gridCol w="2249488">
                  <a:extLst>
                    <a:ext uri="{9D8B030D-6E8A-4147-A177-3AD203B41FA5}">
                      <a16:colId xmlns:a16="http://schemas.microsoft.com/office/drawing/2014/main" val="3256694592"/>
                    </a:ext>
                  </a:extLst>
                </a:gridCol>
                <a:gridCol w="2249488">
                  <a:extLst>
                    <a:ext uri="{9D8B030D-6E8A-4147-A177-3AD203B41FA5}">
                      <a16:colId xmlns:a16="http://schemas.microsoft.com/office/drawing/2014/main" val="1547680896"/>
                    </a:ext>
                  </a:extLst>
                </a:gridCol>
                <a:gridCol w="2249488">
                  <a:extLst>
                    <a:ext uri="{9D8B030D-6E8A-4147-A177-3AD203B41FA5}">
                      <a16:colId xmlns:a16="http://schemas.microsoft.com/office/drawing/2014/main" val="365087720"/>
                    </a:ext>
                  </a:extLst>
                </a:gridCol>
                <a:gridCol w="2249488">
                  <a:extLst>
                    <a:ext uri="{9D8B030D-6E8A-4147-A177-3AD203B41FA5}">
                      <a16:colId xmlns:a16="http://schemas.microsoft.com/office/drawing/2014/main" val="2884716881"/>
                    </a:ext>
                  </a:extLst>
                </a:gridCol>
              </a:tblGrid>
              <a:tr h="4627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1">
                              <a:lumMod val="50000"/>
                            </a:schemeClr>
                          </a:solidFill>
                        </a:rPr>
                        <a:t>Covid Community Pathway </a:t>
                      </a:r>
                    </a:p>
                    <a:p>
                      <a:pPr algn="ctr"/>
                      <a:endParaRPr lang="en-GB" sz="2800" b="1"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2"/>
                          </a:solidFill>
                        </a:rPr>
                        <a:t>Shielding</a:t>
                      </a:r>
                    </a:p>
                    <a:p>
                      <a:pPr algn="ctr"/>
                      <a:endParaRPr lang="en-GB" sz="2800" b="1" dirty="0">
                        <a:solidFill>
                          <a:schemeClr val="accent1">
                            <a:lumMod val="50000"/>
                          </a:schemeClr>
                        </a:solidFill>
                      </a:endParaRPr>
                    </a:p>
                  </a:txBody>
                  <a:tcPr>
                    <a:solidFill>
                      <a:schemeClr val="tx2"/>
                    </a:solidFill>
                  </a:tcPr>
                </a:tc>
                <a:tc>
                  <a:txBody>
                    <a:bodyPr/>
                    <a:lstStyle/>
                    <a:p>
                      <a:pPr algn="ctr"/>
                      <a:r>
                        <a:rPr lang="en-GB" sz="2800" b="1" dirty="0">
                          <a:solidFill>
                            <a:schemeClr val="accent1">
                              <a:lumMod val="50000"/>
                            </a:schemeClr>
                          </a:solidFill>
                        </a:rPr>
                        <a:t>Telephone First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2"/>
                          </a:solidFill>
                        </a:rPr>
                        <a:t>Emergency Eyecare Treatment Centres </a:t>
                      </a:r>
                    </a:p>
                  </a:txBody>
                  <a:tcPr>
                    <a:solidFill>
                      <a:schemeClr val="tx2"/>
                    </a:solidFill>
                  </a:tcPr>
                </a:tc>
                <a:extLst>
                  <a:ext uri="{0D108BD9-81ED-4DB2-BD59-A6C34878D82A}">
                    <a16:rowId xmlns:a16="http://schemas.microsoft.com/office/drawing/2014/main" val="2564494312"/>
                  </a:ext>
                </a:extLst>
              </a:tr>
              <a:tr h="10984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1">
                              <a:lumMod val="50000"/>
                            </a:schemeClr>
                          </a:solidFill>
                        </a:rPr>
                        <a:t>PPE</a:t>
                      </a:r>
                    </a:p>
                    <a:p>
                      <a:pPr algn="ctr"/>
                      <a:endParaRPr lang="en-GB" sz="2800" b="1"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1">
                              <a:lumMod val="50000"/>
                            </a:schemeClr>
                          </a:solidFill>
                        </a:rPr>
                        <a:t>Near Me and Remote access </a:t>
                      </a:r>
                    </a:p>
                    <a:p>
                      <a:pPr algn="ctr"/>
                      <a:endParaRPr lang="en-GB" sz="2800" b="1" dirty="0">
                        <a:solidFill>
                          <a:schemeClr val="accent1">
                            <a:lumMod val="50000"/>
                          </a:schemeClr>
                        </a:solidFill>
                      </a:endParaRPr>
                    </a:p>
                  </a:txBody>
                  <a:tcPr>
                    <a:solidFill>
                      <a:schemeClr val="accent1"/>
                    </a:solidFill>
                  </a:tcPr>
                </a:tc>
                <a:tc>
                  <a:txBody>
                    <a:bodyPr/>
                    <a:lstStyle/>
                    <a:p>
                      <a:pPr algn="ctr"/>
                      <a:r>
                        <a:rPr lang="en-GB" sz="2800" b="1" dirty="0">
                          <a:solidFill>
                            <a:schemeClr val="accent1">
                              <a:lumMod val="50000"/>
                            </a:schemeClr>
                          </a:solidFill>
                        </a:rPr>
                        <a:t>Prescription and Supply</a:t>
                      </a:r>
                    </a:p>
                  </a:txBody>
                  <a:tcPr/>
                </a:tc>
                <a:tc>
                  <a:txBody>
                    <a:bodyPr/>
                    <a:lstStyle/>
                    <a:p>
                      <a:pPr algn="ctr"/>
                      <a:r>
                        <a:rPr lang="en-GB" sz="2800" b="1" dirty="0">
                          <a:solidFill>
                            <a:schemeClr val="accent1">
                              <a:lumMod val="50000"/>
                            </a:schemeClr>
                          </a:solidFill>
                        </a:rPr>
                        <a:t>Urgent Dental Care Centres </a:t>
                      </a:r>
                    </a:p>
                  </a:txBody>
                  <a:tcPr>
                    <a:solidFill>
                      <a:schemeClr val="accent1"/>
                    </a:solidFill>
                  </a:tcPr>
                </a:tc>
                <a:extLst>
                  <a:ext uri="{0D108BD9-81ED-4DB2-BD59-A6C34878D82A}">
                    <a16:rowId xmlns:a16="http://schemas.microsoft.com/office/drawing/2014/main" val="4232332726"/>
                  </a:ext>
                </a:extLst>
              </a:tr>
              <a:tr h="1098474">
                <a:tc>
                  <a:txBody>
                    <a:bodyPr/>
                    <a:lstStyle/>
                    <a:p>
                      <a:pPr algn="ctr"/>
                      <a:r>
                        <a:rPr lang="en-GB" sz="2800" b="1" dirty="0">
                          <a:solidFill>
                            <a:schemeClr val="bg2"/>
                          </a:solidFill>
                        </a:rPr>
                        <a:t>Out of Hours </a:t>
                      </a:r>
                    </a:p>
                  </a:txBody>
                  <a:tcPr>
                    <a:solidFill>
                      <a:schemeClr val="tx2"/>
                    </a:solidFill>
                  </a:tcPr>
                </a:tc>
                <a:tc>
                  <a:txBody>
                    <a:bodyPr/>
                    <a:lstStyle/>
                    <a:p>
                      <a:pPr algn="ctr"/>
                      <a:r>
                        <a:rPr lang="en-GB" sz="2800" b="1" dirty="0">
                          <a:solidFill>
                            <a:schemeClr val="accent1">
                              <a:lumMod val="50000"/>
                            </a:schemeClr>
                          </a:solidFill>
                        </a:rPr>
                        <a:t>Escalation </a:t>
                      </a:r>
                    </a:p>
                  </a:txBody>
                  <a:tcPr/>
                </a:tc>
                <a:tc>
                  <a:txBody>
                    <a:bodyPr/>
                    <a:lstStyle/>
                    <a:p>
                      <a:pPr algn="ctr"/>
                      <a:r>
                        <a:rPr lang="en-GB" sz="2800" b="1" dirty="0">
                          <a:solidFill>
                            <a:schemeClr val="accent1">
                              <a:lumMod val="50000"/>
                            </a:schemeClr>
                          </a:solidFill>
                        </a:rPr>
                        <a:t>Changes to other services</a:t>
                      </a:r>
                    </a:p>
                  </a:txBody>
                  <a:tcPr>
                    <a:solidFill>
                      <a:schemeClr val="accent1"/>
                    </a:solidFill>
                  </a:tcPr>
                </a:tc>
                <a:tc>
                  <a:txBody>
                    <a:bodyPr/>
                    <a:lstStyle/>
                    <a:p>
                      <a:pPr algn="ctr"/>
                      <a:r>
                        <a:rPr lang="en-GB" sz="2800" b="1" dirty="0">
                          <a:solidFill>
                            <a:schemeClr val="accent1">
                              <a:lumMod val="50000"/>
                            </a:schemeClr>
                          </a:solidFill>
                        </a:rPr>
                        <a:t>Care Homes</a:t>
                      </a:r>
                    </a:p>
                  </a:txBody>
                  <a:tcPr/>
                </a:tc>
                <a:extLst>
                  <a:ext uri="{0D108BD9-81ED-4DB2-BD59-A6C34878D82A}">
                    <a16:rowId xmlns:a16="http://schemas.microsoft.com/office/drawing/2014/main" val="432929098"/>
                  </a:ext>
                </a:extLst>
              </a:tr>
            </a:tbl>
          </a:graphicData>
        </a:graphic>
      </p:graphicFrame>
      <p:sp>
        <p:nvSpPr>
          <p:cNvPr id="17" name="TextBox 16">
            <a:extLst>
              <a:ext uri="{FF2B5EF4-FFF2-40B4-BE49-F238E27FC236}">
                <a16:creationId xmlns:a16="http://schemas.microsoft.com/office/drawing/2014/main" id="{EE7786CA-3054-4CAF-84DF-90201EB11913}"/>
              </a:ext>
            </a:extLst>
          </p:cNvPr>
          <p:cNvSpPr txBox="1"/>
          <p:nvPr/>
        </p:nvSpPr>
        <p:spPr>
          <a:xfrm>
            <a:off x="270510" y="354707"/>
            <a:ext cx="57912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solidFill>
                <a:effectLst/>
                <a:uLnTx/>
                <a:uFillTx/>
                <a:latin typeface="Calibri" panose="020F0502020204030204"/>
                <a:ea typeface="+mn-ea"/>
                <a:cs typeface="+mn-cs"/>
              </a:rPr>
              <a:t>Guidance</a:t>
            </a:r>
          </a:p>
        </p:txBody>
      </p:sp>
      <p:sp>
        <p:nvSpPr>
          <p:cNvPr id="18" name="TextBox 17">
            <a:extLst>
              <a:ext uri="{FF2B5EF4-FFF2-40B4-BE49-F238E27FC236}">
                <a16:creationId xmlns:a16="http://schemas.microsoft.com/office/drawing/2014/main" id="{95D649FB-BE2C-45A1-A3F4-6DDBD964A3EE}"/>
              </a:ext>
            </a:extLst>
          </p:cNvPr>
          <p:cNvSpPr txBox="1"/>
          <p:nvPr/>
        </p:nvSpPr>
        <p:spPr>
          <a:xfrm>
            <a:off x="11273790" y="496334"/>
            <a:ext cx="62484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Guidance</a:t>
            </a:r>
            <a:endParaRPr kumimoji="0" lang="en-GB" sz="54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E3A556DE-5230-4DF2-BB24-5A0FC0BD959D}"/>
              </a:ext>
            </a:extLst>
          </p:cNvPr>
          <p:cNvSpPr/>
          <p:nvPr/>
        </p:nvSpPr>
        <p:spPr>
          <a:xfrm>
            <a:off x="1017270" y="1691640"/>
            <a:ext cx="411480" cy="36512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Right 26">
            <a:extLst>
              <a:ext uri="{FF2B5EF4-FFF2-40B4-BE49-F238E27FC236}">
                <a16:creationId xmlns:a16="http://schemas.microsoft.com/office/drawing/2014/main" id="{254FA971-0FAC-4BD3-9C94-B9413645E859}"/>
              </a:ext>
            </a:extLst>
          </p:cNvPr>
          <p:cNvSpPr/>
          <p:nvPr/>
        </p:nvSpPr>
        <p:spPr>
          <a:xfrm rot="10800000">
            <a:off x="10774680" y="4332797"/>
            <a:ext cx="411480" cy="36512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row: Right 27">
            <a:extLst>
              <a:ext uri="{FF2B5EF4-FFF2-40B4-BE49-F238E27FC236}">
                <a16:creationId xmlns:a16="http://schemas.microsoft.com/office/drawing/2014/main" id="{0E64C677-46C3-4077-AFAF-AAE1E3585DFF}"/>
              </a:ext>
            </a:extLst>
          </p:cNvPr>
          <p:cNvSpPr/>
          <p:nvPr/>
        </p:nvSpPr>
        <p:spPr>
          <a:xfrm rot="10800000">
            <a:off x="10758646" y="1790382"/>
            <a:ext cx="411480" cy="36512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rrow: Right 28">
            <a:extLst>
              <a:ext uri="{FF2B5EF4-FFF2-40B4-BE49-F238E27FC236}">
                <a16:creationId xmlns:a16="http://schemas.microsoft.com/office/drawing/2014/main" id="{B11071E6-6359-4969-933F-8BC5AD91AD13}"/>
              </a:ext>
            </a:extLst>
          </p:cNvPr>
          <p:cNvSpPr/>
          <p:nvPr/>
        </p:nvSpPr>
        <p:spPr>
          <a:xfrm>
            <a:off x="1017270" y="4899660"/>
            <a:ext cx="411480" cy="36512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09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1FDDC9-CEDD-4189-82CB-F1BA8DB85D4F}"/>
              </a:ext>
            </a:extLst>
          </p:cNvPr>
          <p:cNvSpPr>
            <a:spLocks noGrp="1"/>
          </p:cNvSpPr>
          <p:nvPr>
            <p:ph type="ftr" sz="quarter" idx="11"/>
            <p:custDataLst>
              <p:tags r:id="rId1"/>
            </p:custDataLst>
          </p:nvPr>
        </p:nvSpPr>
        <p:spPr>
          <a:xfrm>
            <a:off x="0" y="6356350"/>
            <a:ext cx="1219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graphicFrame>
        <p:nvGraphicFramePr>
          <p:cNvPr id="16" name="Table 16">
            <a:extLst>
              <a:ext uri="{FF2B5EF4-FFF2-40B4-BE49-F238E27FC236}">
                <a16:creationId xmlns:a16="http://schemas.microsoft.com/office/drawing/2014/main" id="{CF67E546-CD4E-4D91-B63A-B4B93CC5F490}"/>
              </a:ext>
            </a:extLst>
          </p:cNvPr>
          <p:cNvGraphicFramePr>
            <a:graphicFrameLocks noGrp="1"/>
          </p:cNvGraphicFramePr>
          <p:nvPr>
            <p:extLst>
              <p:ext uri="{D42A27DB-BD31-4B8C-83A1-F6EECF244321}">
                <p14:modId xmlns:p14="http://schemas.microsoft.com/office/powerpoint/2010/main" val="3597945480"/>
              </p:ext>
            </p:extLst>
          </p:nvPr>
        </p:nvGraphicFramePr>
        <p:xfrm>
          <a:off x="1688464" y="987167"/>
          <a:ext cx="8997952" cy="4968240"/>
        </p:xfrm>
        <a:graphic>
          <a:graphicData uri="http://schemas.openxmlformats.org/drawingml/2006/table">
            <a:tbl>
              <a:tblPr firstRow="1" bandRow="1">
                <a:tableStyleId>{5C22544A-7EE6-4342-B048-85BDC9FD1C3A}</a:tableStyleId>
              </a:tblPr>
              <a:tblGrid>
                <a:gridCol w="2249488">
                  <a:extLst>
                    <a:ext uri="{9D8B030D-6E8A-4147-A177-3AD203B41FA5}">
                      <a16:colId xmlns:a16="http://schemas.microsoft.com/office/drawing/2014/main" val="3256694592"/>
                    </a:ext>
                  </a:extLst>
                </a:gridCol>
                <a:gridCol w="2249488">
                  <a:extLst>
                    <a:ext uri="{9D8B030D-6E8A-4147-A177-3AD203B41FA5}">
                      <a16:colId xmlns:a16="http://schemas.microsoft.com/office/drawing/2014/main" val="1547680896"/>
                    </a:ext>
                  </a:extLst>
                </a:gridCol>
                <a:gridCol w="2249488">
                  <a:extLst>
                    <a:ext uri="{9D8B030D-6E8A-4147-A177-3AD203B41FA5}">
                      <a16:colId xmlns:a16="http://schemas.microsoft.com/office/drawing/2014/main" val="365087720"/>
                    </a:ext>
                  </a:extLst>
                </a:gridCol>
                <a:gridCol w="2249488">
                  <a:extLst>
                    <a:ext uri="{9D8B030D-6E8A-4147-A177-3AD203B41FA5}">
                      <a16:colId xmlns:a16="http://schemas.microsoft.com/office/drawing/2014/main" val="2884716881"/>
                    </a:ext>
                  </a:extLst>
                </a:gridCol>
              </a:tblGrid>
              <a:tr h="4627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1">
                              <a:lumMod val="50000"/>
                            </a:schemeClr>
                          </a:solidFill>
                        </a:rPr>
                        <a:t>Covid Community Pathway </a:t>
                      </a:r>
                    </a:p>
                    <a:p>
                      <a:pPr algn="ctr"/>
                      <a:endParaRPr lang="en-GB" sz="2800" b="1"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2"/>
                          </a:solidFill>
                        </a:rPr>
                        <a:t>Shielding</a:t>
                      </a:r>
                    </a:p>
                    <a:p>
                      <a:pPr algn="ctr"/>
                      <a:endParaRPr lang="en-GB" sz="2800" b="1" dirty="0">
                        <a:solidFill>
                          <a:schemeClr val="accent1">
                            <a:lumMod val="50000"/>
                          </a:schemeClr>
                        </a:solidFill>
                      </a:endParaRPr>
                    </a:p>
                  </a:txBody>
                  <a:tcPr>
                    <a:solidFill>
                      <a:schemeClr val="tx2"/>
                    </a:solidFill>
                  </a:tcPr>
                </a:tc>
                <a:tc>
                  <a:txBody>
                    <a:bodyPr/>
                    <a:lstStyle/>
                    <a:p>
                      <a:pPr algn="ctr"/>
                      <a:r>
                        <a:rPr lang="en-GB" sz="2800" b="1" dirty="0">
                          <a:solidFill>
                            <a:schemeClr val="accent1">
                              <a:lumMod val="50000"/>
                            </a:schemeClr>
                          </a:solidFill>
                        </a:rPr>
                        <a:t>Telephone First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2"/>
                          </a:solidFill>
                        </a:rPr>
                        <a:t>Emergency Eyecare Treatment Centres </a:t>
                      </a:r>
                    </a:p>
                  </a:txBody>
                  <a:tcPr>
                    <a:solidFill>
                      <a:schemeClr val="tx2"/>
                    </a:solidFill>
                  </a:tcPr>
                </a:tc>
                <a:extLst>
                  <a:ext uri="{0D108BD9-81ED-4DB2-BD59-A6C34878D82A}">
                    <a16:rowId xmlns:a16="http://schemas.microsoft.com/office/drawing/2014/main" val="2564494312"/>
                  </a:ext>
                </a:extLst>
              </a:tr>
              <a:tr h="10984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1">
                              <a:lumMod val="50000"/>
                            </a:schemeClr>
                          </a:solidFill>
                        </a:rPr>
                        <a:t>PPE</a:t>
                      </a:r>
                    </a:p>
                    <a:p>
                      <a:pPr algn="ctr"/>
                      <a:endParaRPr lang="en-GB" sz="2800" b="1"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1">
                              <a:lumMod val="50000"/>
                            </a:schemeClr>
                          </a:solidFill>
                        </a:rPr>
                        <a:t>Near Me and Remote access </a:t>
                      </a:r>
                    </a:p>
                    <a:p>
                      <a:pPr algn="ctr"/>
                      <a:endParaRPr lang="en-GB" sz="2800" b="1" dirty="0">
                        <a:solidFill>
                          <a:schemeClr val="accent1">
                            <a:lumMod val="50000"/>
                          </a:schemeClr>
                        </a:solidFill>
                      </a:endParaRPr>
                    </a:p>
                  </a:txBody>
                  <a:tcPr>
                    <a:solidFill>
                      <a:schemeClr val="accent1"/>
                    </a:solidFill>
                  </a:tcPr>
                </a:tc>
                <a:tc>
                  <a:txBody>
                    <a:bodyPr/>
                    <a:lstStyle/>
                    <a:p>
                      <a:pPr algn="ctr"/>
                      <a:r>
                        <a:rPr lang="en-GB" sz="2800" b="1" dirty="0">
                          <a:solidFill>
                            <a:schemeClr val="accent1">
                              <a:lumMod val="50000"/>
                            </a:schemeClr>
                          </a:solidFill>
                        </a:rPr>
                        <a:t>Prescription and Supply</a:t>
                      </a:r>
                    </a:p>
                  </a:txBody>
                  <a:tcPr/>
                </a:tc>
                <a:tc>
                  <a:txBody>
                    <a:bodyPr/>
                    <a:lstStyle/>
                    <a:p>
                      <a:pPr algn="ctr"/>
                      <a:r>
                        <a:rPr lang="en-GB" sz="2800" b="1" dirty="0">
                          <a:solidFill>
                            <a:schemeClr val="accent1">
                              <a:lumMod val="50000"/>
                            </a:schemeClr>
                          </a:solidFill>
                        </a:rPr>
                        <a:t>Urgent Dental Care Centres </a:t>
                      </a:r>
                    </a:p>
                  </a:txBody>
                  <a:tcPr>
                    <a:solidFill>
                      <a:schemeClr val="accent1"/>
                    </a:solidFill>
                  </a:tcPr>
                </a:tc>
                <a:extLst>
                  <a:ext uri="{0D108BD9-81ED-4DB2-BD59-A6C34878D82A}">
                    <a16:rowId xmlns:a16="http://schemas.microsoft.com/office/drawing/2014/main" val="4232332726"/>
                  </a:ext>
                </a:extLst>
              </a:tr>
              <a:tr h="1098474">
                <a:tc>
                  <a:txBody>
                    <a:bodyPr/>
                    <a:lstStyle/>
                    <a:p>
                      <a:pPr algn="ctr"/>
                      <a:r>
                        <a:rPr lang="en-GB" sz="2800" b="1" dirty="0">
                          <a:solidFill>
                            <a:schemeClr val="bg2"/>
                          </a:solidFill>
                        </a:rPr>
                        <a:t>Out of Hours </a:t>
                      </a:r>
                    </a:p>
                  </a:txBody>
                  <a:tcPr>
                    <a:solidFill>
                      <a:schemeClr val="tx2"/>
                    </a:solidFill>
                  </a:tcPr>
                </a:tc>
                <a:tc>
                  <a:txBody>
                    <a:bodyPr/>
                    <a:lstStyle/>
                    <a:p>
                      <a:pPr algn="ctr"/>
                      <a:r>
                        <a:rPr lang="en-GB" sz="2800" b="1" dirty="0">
                          <a:solidFill>
                            <a:schemeClr val="accent1">
                              <a:lumMod val="50000"/>
                            </a:schemeClr>
                          </a:solidFill>
                        </a:rPr>
                        <a:t>Escalation </a:t>
                      </a:r>
                    </a:p>
                  </a:txBody>
                  <a:tcPr/>
                </a:tc>
                <a:tc>
                  <a:txBody>
                    <a:bodyPr/>
                    <a:lstStyle/>
                    <a:p>
                      <a:pPr algn="ctr"/>
                      <a:r>
                        <a:rPr lang="en-GB" sz="2800" b="1" dirty="0">
                          <a:solidFill>
                            <a:schemeClr val="accent1">
                              <a:lumMod val="50000"/>
                            </a:schemeClr>
                          </a:solidFill>
                        </a:rPr>
                        <a:t>Changes to other services</a:t>
                      </a:r>
                    </a:p>
                  </a:txBody>
                  <a:tcPr>
                    <a:solidFill>
                      <a:schemeClr val="accent1"/>
                    </a:solidFill>
                  </a:tcPr>
                </a:tc>
                <a:tc>
                  <a:txBody>
                    <a:bodyPr/>
                    <a:lstStyle/>
                    <a:p>
                      <a:pPr algn="ctr"/>
                      <a:r>
                        <a:rPr lang="en-GB" sz="2800" b="1" dirty="0">
                          <a:solidFill>
                            <a:schemeClr val="accent1">
                              <a:lumMod val="50000"/>
                            </a:schemeClr>
                          </a:solidFill>
                        </a:rPr>
                        <a:t>Care Homes</a:t>
                      </a:r>
                    </a:p>
                  </a:txBody>
                  <a:tcPr/>
                </a:tc>
                <a:extLst>
                  <a:ext uri="{0D108BD9-81ED-4DB2-BD59-A6C34878D82A}">
                    <a16:rowId xmlns:a16="http://schemas.microsoft.com/office/drawing/2014/main" val="432929098"/>
                  </a:ext>
                </a:extLst>
              </a:tr>
            </a:tbl>
          </a:graphicData>
        </a:graphic>
      </p:graphicFrame>
      <p:sp>
        <p:nvSpPr>
          <p:cNvPr id="17" name="TextBox 16">
            <a:extLst>
              <a:ext uri="{FF2B5EF4-FFF2-40B4-BE49-F238E27FC236}">
                <a16:creationId xmlns:a16="http://schemas.microsoft.com/office/drawing/2014/main" id="{EE7786CA-3054-4CAF-84DF-90201EB11913}"/>
              </a:ext>
            </a:extLst>
          </p:cNvPr>
          <p:cNvSpPr txBox="1"/>
          <p:nvPr/>
        </p:nvSpPr>
        <p:spPr>
          <a:xfrm>
            <a:off x="270510" y="354707"/>
            <a:ext cx="57912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solidFill>
                <a:effectLst/>
                <a:uLnTx/>
                <a:uFillTx/>
                <a:latin typeface="Calibri" panose="020F0502020204030204"/>
                <a:ea typeface="+mn-ea"/>
                <a:cs typeface="+mn-cs"/>
              </a:rPr>
              <a:t>Guidance</a:t>
            </a:r>
          </a:p>
        </p:txBody>
      </p:sp>
      <p:sp>
        <p:nvSpPr>
          <p:cNvPr id="18" name="TextBox 17">
            <a:extLst>
              <a:ext uri="{FF2B5EF4-FFF2-40B4-BE49-F238E27FC236}">
                <a16:creationId xmlns:a16="http://schemas.microsoft.com/office/drawing/2014/main" id="{95D649FB-BE2C-45A1-A3F4-6DDBD964A3EE}"/>
              </a:ext>
            </a:extLst>
          </p:cNvPr>
          <p:cNvSpPr txBox="1"/>
          <p:nvPr/>
        </p:nvSpPr>
        <p:spPr>
          <a:xfrm>
            <a:off x="11273790" y="496334"/>
            <a:ext cx="62484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Guidance</a:t>
            </a:r>
            <a:endParaRPr kumimoji="0" lang="en-GB" sz="54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E3A556DE-5230-4DF2-BB24-5A0FC0BD959D}"/>
              </a:ext>
            </a:extLst>
          </p:cNvPr>
          <p:cNvSpPr/>
          <p:nvPr/>
        </p:nvSpPr>
        <p:spPr>
          <a:xfrm>
            <a:off x="1017270" y="1691640"/>
            <a:ext cx="411480" cy="36512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Right 26">
            <a:extLst>
              <a:ext uri="{FF2B5EF4-FFF2-40B4-BE49-F238E27FC236}">
                <a16:creationId xmlns:a16="http://schemas.microsoft.com/office/drawing/2014/main" id="{254FA971-0FAC-4BD3-9C94-B9413645E859}"/>
              </a:ext>
            </a:extLst>
          </p:cNvPr>
          <p:cNvSpPr/>
          <p:nvPr/>
        </p:nvSpPr>
        <p:spPr>
          <a:xfrm rot="10800000">
            <a:off x="10774680" y="4332797"/>
            <a:ext cx="411480" cy="36512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row: Right 27">
            <a:extLst>
              <a:ext uri="{FF2B5EF4-FFF2-40B4-BE49-F238E27FC236}">
                <a16:creationId xmlns:a16="http://schemas.microsoft.com/office/drawing/2014/main" id="{0E64C677-46C3-4077-AFAF-AAE1E3585DFF}"/>
              </a:ext>
            </a:extLst>
          </p:cNvPr>
          <p:cNvSpPr/>
          <p:nvPr/>
        </p:nvSpPr>
        <p:spPr>
          <a:xfrm rot="10800000">
            <a:off x="10758646" y="1790382"/>
            <a:ext cx="411480" cy="36512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rrow: Right 28">
            <a:extLst>
              <a:ext uri="{FF2B5EF4-FFF2-40B4-BE49-F238E27FC236}">
                <a16:creationId xmlns:a16="http://schemas.microsoft.com/office/drawing/2014/main" id="{B11071E6-6359-4969-933F-8BC5AD91AD13}"/>
              </a:ext>
            </a:extLst>
          </p:cNvPr>
          <p:cNvSpPr/>
          <p:nvPr/>
        </p:nvSpPr>
        <p:spPr>
          <a:xfrm>
            <a:off x="1017270" y="4899660"/>
            <a:ext cx="411480" cy="36512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Table 4">
            <a:extLst>
              <a:ext uri="{FF2B5EF4-FFF2-40B4-BE49-F238E27FC236}">
                <a16:creationId xmlns:a16="http://schemas.microsoft.com/office/drawing/2014/main" id="{095AEF10-C31A-4357-97C4-ED3EC1A8BC7B}"/>
              </a:ext>
            </a:extLst>
          </p:cNvPr>
          <p:cNvGraphicFramePr>
            <a:graphicFrameLocks noGrp="1"/>
          </p:cNvGraphicFramePr>
          <p:nvPr>
            <p:extLst>
              <p:ext uri="{D42A27DB-BD31-4B8C-83A1-F6EECF244321}">
                <p14:modId xmlns:p14="http://schemas.microsoft.com/office/powerpoint/2010/main" val="4021843584"/>
              </p:ext>
            </p:extLst>
          </p:nvPr>
        </p:nvGraphicFramePr>
        <p:xfrm>
          <a:off x="1860232" y="1093847"/>
          <a:ext cx="8654416" cy="4754879"/>
        </p:xfrm>
        <a:graphic>
          <a:graphicData uri="http://schemas.openxmlformats.org/drawingml/2006/table">
            <a:tbl>
              <a:tblPr firstRow="1" bandRow="1">
                <a:tableStyleId>{5C22544A-7EE6-4342-B048-85BDC9FD1C3A}</a:tableStyleId>
              </a:tblPr>
              <a:tblGrid>
                <a:gridCol w="8654416">
                  <a:extLst>
                    <a:ext uri="{9D8B030D-6E8A-4147-A177-3AD203B41FA5}">
                      <a16:colId xmlns:a16="http://schemas.microsoft.com/office/drawing/2014/main" val="270151337"/>
                    </a:ext>
                  </a:extLst>
                </a:gridCol>
              </a:tblGrid>
              <a:tr h="997733">
                <a:tc>
                  <a:txBody>
                    <a:bodyPr/>
                    <a:lstStyle/>
                    <a:p>
                      <a:pPr algn="ctr"/>
                      <a:r>
                        <a:rPr lang="en-GB" sz="3600" b="1" dirty="0"/>
                        <a:t>Vaccination</a:t>
                      </a:r>
                    </a:p>
                  </a:txBody>
                  <a:tcPr/>
                </a:tc>
                <a:extLst>
                  <a:ext uri="{0D108BD9-81ED-4DB2-BD59-A6C34878D82A}">
                    <a16:rowId xmlns:a16="http://schemas.microsoft.com/office/drawing/2014/main" val="192911465"/>
                  </a:ext>
                </a:extLst>
              </a:tr>
              <a:tr h="1033830">
                <a:tc>
                  <a:txBody>
                    <a:bodyPr/>
                    <a:lstStyle/>
                    <a:p>
                      <a:pPr algn="ctr"/>
                      <a:r>
                        <a:rPr lang="en-GB" sz="3600" b="1" dirty="0">
                          <a:solidFill>
                            <a:schemeClr val="accent1">
                              <a:lumMod val="50000"/>
                            </a:schemeClr>
                          </a:solidFill>
                        </a:rPr>
                        <a:t>Remobilisation </a:t>
                      </a:r>
                    </a:p>
                  </a:txBody>
                  <a:tcPr/>
                </a:tc>
                <a:extLst>
                  <a:ext uri="{0D108BD9-81ED-4DB2-BD59-A6C34878D82A}">
                    <a16:rowId xmlns:a16="http://schemas.microsoft.com/office/drawing/2014/main" val="2885979808"/>
                  </a:ext>
                </a:extLst>
              </a:tr>
              <a:tr h="1008918">
                <a:tc>
                  <a:txBody>
                    <a:bodyPr/>
                    <a:lstStyle/>
                    <a:p>
                      <a:pPr algn="ctr"/>
                      <a:r>
                        <a:rPr lang="en-GB" sz="3600" b="1" dirty="0">
                          <a:solidFill>
                            <a:schemeClr val="bg1"/>
                          </a:solidFill>
                        </a:rPr>
                        <a:t>Backlog </a:t>
                      </a:r>
                    </a:p>
                  </a:txBody>
                  <a:tcPr>
                    <a:solidFill>
                      <a:schemeClr val="tx2"/>
                    </a:solidFill>
                  </a:tcPr>
                </a:tc>
                <a:extLst>
                  <a:ext uri="{0D108BD9-81ED-4DB2-BD59-A6C34878D82A}">
                    <a16:rowId xmlns:a16="http://schemas.microsoft.com/office/drawing/2014/main" val="411602975"/>
                  </a:ext>
                </a:extLst>
              </a:tr>
              <a:tr h="1016875">
                <a:tc>
                  <a:txBody>
                    <a:bodyPr/>
                    <a:lstStyle/>
                    <a:p>
                      <a:pPr algn="ctr"/>
                      <a:r>
                        <a:rPr lang="en-GB" sz="3600" b="1" dirty="0">
                          <a:solidFill>
                            <a:schemeClr val="accent1">
                              <a:lumMod val="50000"/>
                            </a:schemeClr>
                          </a:solidFill>
                        </a:rPr>
                        <a:t>Continued pandemic response </a:t>
                      </a:r>
                    </a:p>
                  </a:txBody>
                  <a:tcPr/>
                </a:tc>
                <a:extLst>
                  <a:ext uri="{0D108BD9-81ED-4DB2-BD59-A6C34878D82A}">
                    <a16:rowId xmlns:a16="http://schemas.microsoft.com/office/drawing/2014/main" val="304852740"/>
                  </a:ext>
                </a:extLst>
              </a:tr>
              <a:tr h="697523">
                <a:tc>
                  <a:txBody>
                    <a:bodyPr/>
                    <a:lstStyle/>
                    <a:p>
                      <a:pPr algn="ctr">
                        <a:spcAft>
                          <a:spcPts val="1200"/>
                        </a:spcAft>
                      </a:pPr>
                      <a:r>
                        <a:rPr lang="en-GB" sz="3600" b="1" dirty="0">
                          <a:solidFill>
                            <a:schemeClr val="bg1"/>
                          </a:solidFill>
                        </a:rPr>
                        <a:t>Expanded multi disciplinary team </a:t>
                      </a:r>
                    </a:p>
                  </a:txBody>
                  <a:tcPr>
                    <a:solidFill>
                      <a:schemeClr val="accent1"/>
                    </a:solidFill>
                  </a:tcPr>
                </a:tc>
                <a:extLst>
                  <a:ext uri="{0D108BD9-81ED-4DB2-BD59-A6C34878D82A}">
                    <a16:rowId xmlns:a16="http://schemas.microsoft.com/office/drawing/2014/main" val="1264933675"/>
                  </a:ext>
                </a:extLst>
              </a:tr>
            </a:tbl>
          </a:graphicData>
        </a:graphic>
      </p:graphicFrame>
    </p:spTree>
    <p:extLst>
      <p:ext uri="{BB962C8B-B14F-4D97-AF65-F5344CB8AC3E}">
        <p14:creationId xmlns:p14="http://schemas.microsoft.com/office/powerpoint/2010/main" val="179683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891C2DDC-BED1-82C5-65C5-9AC804C7FA56}"/>
              </a:ext>
            </a:extLst>
          </p:cNvPr>
          <p:cNvGraphicFramePr>
            <a:graphicFrameLocks noGrp="1"/>
          </p:cNvGraphicFramePr>
          <p:nvPr>
            <p:ph idx="1"/>
            <p:extLst>
              <p:ext uri="{D42A27DB-BD31-4B8C-83A1-F6EECF244321}">
                <p14:modId xmlns:p14="http://schemas.microsoft.com/office/powerpoint/2010/main" val="1720845179"/>
              </p:ext>
            </p:extLst>
          </p:nvPr>
        </p:nvGraphicFramePr>
        <p:xfrm>
          <a:off x="1455420" y="142478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3FC5FB2A-CD8B-4ED3-9E52-71F922EF299D}"/>
              </a:ext>
            </a:extLst>
          </p:cNvPr>
          <p:cNvSpPr>
            <a:spLocks noGrp="1"/>
          </p:cNvSpPr>
          <p:nvPr>
            <p:ph type="ftr" sz="quarter" idx="11"/>
            <p:custDataLst>
              <p:tags r:id="rId1"/>
            </p:custDataLst>
          </p:nvPr>
        </p:nvSpPr>
        <p:spPr>
          <a:xfrm>
            <a:off x="0" y="6356350"/>
            <a:ext cx="1219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7" name="Rectangle: Rounded Corners 6">
            <a:extLst>
              <a:ext uri="{FF2B5EF4-FFF2-40B4-BE49-F238E27FC236}">
                <a16:creationId xmlns:a16="http://schemas.microsoft.com/office/drawing/2014/main" id="{2D0B32A5-0439-40A0-AE25-F3A61D52FAA4}"/>
              </a:ext>
            </a:extLst>
          </p:cNvPr>
          <p:cNvSpPr/>
          <p:nvPr/>
        </p:nvSpPr>
        <p:spPr>
          <a:xfrm>
            <a:off x="4514850" y="2950295"/>
            <a:ext cx="3714750" cy="1300309"/>
          </a:xfrm>
          <a:prstGeom prst="roundRect">
            <a:avLst>
              <a:gd name="adj" fmla="val 10000"/>
            </a:avLst>
          </a:prstGeom>
          <a:solidFill>
            <a:schemeClr val="accent1">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3B1A5395-5663-4246-8737-F8F05CD44368}"/>
              </a:ext>
            </a:extLst>
          </p:cNvPr>
          <p:cNvSpPr txBox="1"/>
          <p:nvPr/>
        </p:nvSpPr>
        <p:spPr>
          <a:xfrm>
            <a:off x="5223510" y="2950295"/>
            <a:ext cx="23888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E7E6E6"/>
                </a:solidFill>
                <a:effectLst/>
                <a:uLnTx/>
                <a:uFillTx/>
                <a:latin typeface="Calibri" panose="020F0502020204030204"/>
                <a:ea typeface="+mn-ea"/>
                <a:cs typeface="+mn-cs"/>
              </a:rPr>
              <a:t>4 Cs</a:t>
            </a:r>
          </a:p>
        </p:txBody>
      </p:sp>
    </p:spTree>
    <p:extLst>
      <p:ext uri="{BB962C8B-B14F-4D97-AF65-F5344CB8AC3E}">
        <p14:creationId xmlns:p14="http://schemas.microsoft.com/office/powerpoint/2010/main" val="4133285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9A82176-49A9-4929-AF00-003167CACFBE}"/>
              </a:ext>
            </a:extLst>
          </p:cNvPr>
          <p:cNvPicPr>
            <a:picLocks noChangeAspect="1"/>
          </p:cNvPicPr>
          <p:nvPr/>
        </p:nvPicPr>
        <p:blipFill rotWithShape="1">
          <a:blip r:embed="rId4"/>
          <a:srcRect t="7633" b="1291"/>
          <a:stretch/>
        </p:blipFill>
        <p:spPr>
          <a:xfrm>
            <a:off x="20" y="1282"/>
            <a:ext cx="12191980" cy="6856718"/>
          </a:xfrm>
          <a:prstGeom prst="rect">
            <a:avLst/>
          </a:prstGeom>
        </p:spPr>
      </p:pic>
      <p:sp>
        <p:nvSpPr>
          <p:cNvPr id="2" name="Footer Placeholder 1">
            <a:extLst>
              <a:ext uri="{FF2B5EF4-FFF2-40B4-BE49-F238E27FC236}">
                <a16:creationId xmlns:a16="http://schemas.microsoft.com/office/drawing/2014/main" id="{72D5338C-C259-45D7-9E6F-65476ABC6465}"/>
              </a:ext>
            </a:extLst>
          </p:cNvPr>
          <p:cNvSpPr>
            <a:spLocks noGrp="1"/>
          </p:cNvSpPr>
          <p:nvPr>
            <p:ph type="ftr" sz="quarter" idx="11"/>
            <p:custDataLst>
              <p:tags r:id="rId1"/>
            </p:custDataLst>
          </p:nvPr>
        </p:nvSpPr>
        <p:spPr>
          <a:xfrm>
            <a:off x="0" y="6356350"/>
            <a:ext cx="121920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Tree>
    <p:extLst>
      <p:ext uri="{BB962C8B-B14F-4D97-AF65-F5344CB8AC3E}">
        <p14:creationId xmlns:p14="http://schemas.microsoft.com/office/powerpoint/2010/main" val="2748822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3C05C8-5D7C-488C-B5EC-D5A28D7FE112}"/>
              </a:ext>
            </a:extLst>
          </p:cNvPr>
          <p:cNvSpPr>
            <a:spLocks noGrp="1"/>
          </p:cNvSpPr>
          <p:nvPr>
            <p:ph type="ftr" sz="quarter" idx="11"/>
            <p:custDataLst>
              <p:tags r:id="rId1"/>
            </p:custDataLst>
          </p:nvPr>
        </p:nvSpPr>
        <p:spPr>
          <a:xfrm>
            <a:off x="0" y="6356350"/>
            <a:ext cx="1219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grpSp>
        <p:nvGrpSpPr>
          <p:cNvPr id="20" name="Group 19">
            <a:extLst>
              <a:ext uri="{FF2B5EF4-FFF2-40B4-BE49-F238E27FC236}">
                <a16:creationId xmlns:a16="http://schemas.microsoft.com/office/drawing/2014/main" id="{E8226046-4D8B-4773-8CD3-F5E5D0D4E5F1}"/>
              </a:ext>
            </a:extLst>
          </p:cNvPr>
          <p:cNvGrpSpPr/>
          <p:nvPr/>
        </p:nvGrpSpPr>
        <p:grpSpPr>
          <a:xfrm>
            <a:off x="4023360" y="2777493"/>
            <a:ext cx="3714750" cy="1300309"/>
            <a:chOff x="4023360" y="2777493"/>
            <a:chExt cx="3714750" cy="1300309"/>
          </a:xfrm>
        </p:grpSpPr>
        <p:sp>
          <p:nvSpPr>
            <p:cNvPr id="3" name="Rectangle: Rounded Corners 2">
              <a:extLst>
                <a:ext uri="{FF2B5EF4-FFF2-40B4-BE49-F238E27FC236}">
                  <a16:creationId xmlns:a16="http://schemas.microsoft.com/office/drawing/2014/main" id="{A32964D7-9956-4092-B9B2-3075AD7296FE}"/>
                </a:ext>
              </a:extLst>
            </p:cNvPr>
            <p:cNvSpPr/>
            <p:nvPr/>
          </p:nvSpPr>
          <p:spPr>
            <a:xfrm>
              <a:off x="4023360" y="2777493"/>
              <a:ext cx="3714750" cy="1300309"/>
            </a:xfrm>
            <a:prstGeom prst="roundRect">
              <a:avLst>
                <a:gd name="adj" fmla="val 10000"/>
              </a:avLst>
            </a:prstGeom>
            <a:solidFill>
              <a:schemeClr val="accent1">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A5DA1FB7-9C5C-4165-A3CF-84A33E6CAD40}"/>
                </a:ext>
              </a:extLst>
            </p:cNvPr>
            <p:cNvSpPr txBox="1"/>
            <p:nvPr/>
          </p:nvSpPr>
          <p:spPr>
            <a:xfrm>
              <a:off x="4411980" y="2845955"/>
              <a:ext cx="29375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7E6E6"/>
                  </a:solidFill>
                  <a:effectLst/>
                  <a:uLnTx/>
                  <a:uFillTx/>
                  <a:latin typeface="Calibri" panose="020F0502020204030204"/>
                  <a:ea typeface="+mn-ea"/>
                  <a:cs typeface="+mn-cs"/>
                </a:rPr>
                <a:t>Speed, Agility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7E6E6"/>
                  </a:solidFill>
                  <a:effectLst/>
                  <a:uLnTx/>
                  <a:uFillTx/>
                  <a:latin typeface="Calibri" panose="020F0502020204030204"/>
                  <a:ea typeface="+mn-ea"/>
                  <a:cs typeface="+mn-cs"/>
                </a:rPr>
                <a:t>Adaptation</a:t>
              </a:r>
            </a:p>
          </p:txBody>
        </p:sp>
      </p:grpSp>
      <p:grpSp>
        <p:nvGrpSpPr>
          <p:cNvPr id="21" name="Group 20">
            <a:extLst>
              <a:ext uri="{FF2B5EF4-FFF2-40B4-BE49-F238E27FC236}">
                <a16:creationId xmlns:a16="http://schemas.microsoft.com/office/drawing/2014/main" id="{EA71BF6A-0970-4F0D-8517-AD2E840C0290}"/>
              </a:ext>
            </a:extLst>
          </p:cNvPr>
          <p:cNvGrpSpPr/>
          <p:nvPr/>
        </p:nvGrpSpPr>
        <p:grpSpPr>
          <a:xfrm>
            <a:off x="141940" y="326848"/>
            <a:ext cx="12042289" cy="6575327"/>
            <a:chOff x="141940" y="326848"/>
            <a:chExt cx="12042289" cy="6575327"/>
          </a:xfrm>
        </p:grpSpPr>
        <p:sp>
          <p:nvSpPr>
            <p:cNvPr id="15" name="Rectangle: Rounded Corners 14">
              <a:extLst>
                <a:ext uri="{FF2B5EF4-FFF2-40B4-BE49-F238E27FC236}">
                  <a16:creationId xmlns:a16="http://schemas.microsoft.com/office/drawing/2014/main" id="{E8BCCE45-449F-4008-9DF2-1A96EBCD0B4C}"/>
                </a:ext>
              </a:extLst>
            </p:cNvPr>
            <p:cNvSpPr/>
            <p:nvPr/>
          </p:nvSpPr>
          <p:spPr>
            <a:xfrm>
              <a:off x="3952549" y="4199019"/>
              <a:ext cx="8190748" cy="265175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Rectangle: Rounded Corners 15">
              <a:extLst>
                <a:ext uri="{FF2B5EF4-FFF2-40B4-BE49-F238E27FC236}">
                  <a16:creationId xmlns:a16="http://schemas.microsoft.com/office/drawing/2014/main" id="{65883D03-4854-4F04-BF47-A43E4C40E14C}"/>
                </a:ext>
              </a:extLst>
            </p:cNvPr>
            <p:cNvSpPr/>
            <p:nvPr/>
          </p:nvSpPr>
          <p:spPr>
            <a:xfrm>
              <a:off x="154304" y="3064596"/>
              <a:ext cx="3724125" cy="365688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Rectangle: Rounded Corners 16">
              <a:extLst>
                <a:ext uri="{FF2B5EF4-FFF2-40B4-BE49-F238E27FC236}">
                  <a16:creationId xmlns:a16="http://schemas.microsoft.com/office/drawing/2014/main" id="{BAF6848F-5792-4866-9768-0A7C4DB90C8E}"/>
                </a:ext>
              </a:extLst>
            </p:cNvPr>
            <p:cNvSpPr/>
            <p:nvPr/>
          </p:nvSpPr>
          <p:spPr>
            <a:xfrm>
              <a:off x="6556859" y="337275"/>
              <a:ext cx="5558790" cy="237937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 name="Rectangle: Rounded Corners 3">
              <a:extLst>
                <a:ext uri="{FF2B5EF4-FFF2-40B4-BE49-F238E27FC236}">
                  <a16:creationId xmlns:a16="http://schemas.microsoft.com/office/drawing/2014/main" id="{682E5F75-C059-4B9C-BA61-C13CDD34EAFC}"/>
                </a:ext>
              </a:extLst>
            </p:cNvPr>
            <p:cNvSpPr/>
            <p:nvPr/>
          </p:nvSpPr>
          <p:spPr>
            <a:xfrm>
              <a:off x="2896630" y="326848"/>
              <a:ext cx="3591650" cy="222815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7" name="Picture 6">
              <a:extLst>
                <a:ext uri="{FF2B5EF4-FFF2-40B4-BE49-F238E27FC236}">
                  <a16:creationId xmlns:a16="http://schemas.microsoft.com/office/drawing/2014/main" id="{FFAA879C-CE3F-4692-9457-FF2E46651BFB}"/>
                </a:ext>
              </a:extLst>
            </p:cNvPr>
            <p:cNvPicPr>
              <a:picLocks noChangeAspect="1"/>
            </p:cNvPicPr>
            <p:nvPr/>
          </p:nvPicPr>
          <p:blipFill>
            <a:blip r:embed="rId4"/>
            <a:stretch>
              <a:fillRect/>
            </a:stretch>
          </p:blipFill>
          <p:spPr>
            <a:xfrm>
              <a:off x="7829926" y="3159808"/>
              <a:ext cx="4262487" cy="720254"/>
            </a:xfrm>
            <a:prstGeom prst="rect">
              <a:avLst/>
            </a:prstGeom>
          </p:spPr>
        </p:pic>
        <p:sp>
          <p:nvSpPr>
            <p:cNvPr id="10" name="TextBox 9">
              <a:extLst>
                <a:ext uri="{FF2B5EF4-FFF2-40B4-BE49-F238E27FC236}">
                  <a16:creationId xmlns:a16="http://schemas.microsoft.com/office/drawing/2014/main" id="{8D01C8D5-2F22-41DC-B28E-52FD7ACCD40B}"/>
                </a:ext>
              </a:extLst>
            </p:cNvPr>
            <p:cNvSpPr txBox="1"/>
            <p:nvPr/>
          </p:nvSpPr>
          <p:spPr>
            <a:xfrm>
              <a:off x="265596" y="3177787"/>
              <a:ext cx="365930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rPr>
                <a:t>Community Pharmacy keeping the doors open - adapting quickly by altering premises and implementing social distancing measures within their​ imprint immediately and stepping up quickly to implement delivery services</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6949939-6A9F-4862-B4E4-D5F3A7C84EB0}"/>
                </a:ext>
              </a:extLst>
            </p:cNvPr>
            <p:cNvSpPr txBox="1"/>
            <p:nvPr/>
          </p:nvSpPr>
          <p:spPr>
            <a:xfrm>
              <a:off x="6762599" y="468401"/>
              <a:ext cx="542163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rPr>
                <a:t>As the system evolved we recognised that to continue we needed to adapt.  Our care moved to being a primarily remote one supported heavily by our community nursing and HCSW teams who would provide rapid </a:t>
              </a:r>
              <a:r>
                <a:rPr kumimoji="0" lang="en-GB" sz="24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Calibri" panose="020F0502020204030204" pitchFamily="34" charset="0"/>
                  <a:cs typeface="+mn-cs"/>
                </a:rPr>
                <a:t>obs</a:t>
              </a: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rPr>
                <a:t> assessments </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3B55BBC-45A7-4323-9B66-5E29A35CDA20}"/>
                </a:ext>
              </a:extLst>
            </p:cNvPr>
            <p:cNvSpPr txBox="1"/>
            <p:nvPr/>
          </p:nvSpPr>
          <p:spPr>
            <a:xfrm>
              <a:off x="4130691" y="4224519"/>
              <a:ext cx="783446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Times New Roman" panose="02020603050405020304" pitchFamily="18" charset="0"/>
                  <a:cs typeface="Times New Roman" panose="02020603050405020304" pitchFamily="18" charset="0"/>
                </a:rPr>
                <a:t>Within weeks of the initial lockdown we recognised that in making all appointments on a telephone basis in the first instance was duplicating workload as well as reducing patient satisfaction …system developed and evolved …to include many more presentations which could be booked directly to a face to face appointment and eventually allowing us to move to patient choice [of] appointment type</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9BE710B-4AB0-4032-917C-A69A5EEC688A}"/>
                </a:ext>
              </a:extLst>
            </p:cNvPr>
            <p:cNvSpPr txBox="1"/>
            <p:nvPr/>
          </p:nvSpPr>
          <p:spPr>
            <a:xfrm>
              <a:off x="3069823" y="468401"/>
              <a:ext cx="30984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rPr>
                <a:t>Constantly revising our understanding of who needed admission or who we could manage safely at home</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4F1A970-D02D-43A2-89E9-49734E035216}"/>
                </a:ext>
              </a:extLst>
            </p:cNvPr>
            <p:cNvSpPr/>
            <p:nvPr/>
          </p:nvSpPr>
          <p:spPr>
            <a:xfrm>
              <a:off x="141940" y="629283"/>
              <a:ext cx="2668093" cy="193899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TextBox 18">
              <a:extLst>
                <a:ext uri="{FF2B5EF4-FFF2-40B4-BE49-F238E27FC236}">
                  <a16:creationId xmlns:a16="http://schemas.microsoft.com/office/drawing/2014/main" id="{B5C6D472-98FC-445F-91EA-331381E57B49}"/>
                </a:ext>
              </a:extLst>
            </p:cNvPr>
            <p:cNvSpPr txBox="1"/>
            <p:nvPr/>
          </p:nvSpPr>
          <p:spPr>
            <a:xfrm>
              <a:off x="374241" y="750051"/>
              <a:ext cx="23577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“Changed the way we delivered healthcare overnight” </a:t>
              </a:r>
            </a:p>
          </p:txBody>
        </p:sp>
      </p:grpSp>
    </p:spTree>
    <p:extLst>
      <p:ext uri="{BB962C8B-B14F-4D97-AF65-F5344CB8AC3E}">
        <p14:creationId xmlns:p14="http://schemas.microsoft.com/office/powerpoint/2010/main" val="40979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3C05C8-5D7C-488C-B5EC-D5A28D7FE112}"/>
              </a:ext>
            </a:extLst>
          </p:cNvPr>
          <p:cNvSpPr>
            <a:spLocks noGrp="1"/>
          </p:cNvSpPr>
          <p:nvPr>
            <p:ph type="ftr" sz="quarter" idx="11"/>
            <p:custDataLst>
              <p:tags r:id="rId1"/>
            </p:custDataLst>
          </p:nvPr>
        </p:nvSpPr>
        <p:spPr>
          <a:xfrm>
            <a:off x="0" y="6356350"/>
            <a:ext cx="1219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grpSp>
        <p:nvGrpSpPr>
          <p:cNvPr id="21" name="Group 20">
            <a:extLst>
              <a:ext uri="{FF2B5EF4-FFF2-40B4-BE49-F238E27FC236}">
                <a16:creationId xmlns:a16="http://schemas.microsoft.com/office/drawing/2014/main" id="{BB3FA9E2-998D-48F1-9188-48A5CF906F35}"/>
              </a:ext>
            </a:extLst>
          </p:cNvPr>
          <p:cNvGrpSpPr/>
          <p:nvPr/>
        </p:nvGrpSpPr>
        <p:grpSpPr>
          <a:xfrm>
            <a:off x="4000020" y="2812770"/>
            <a:ext cx="3714750" cy="1569660"/>
            <a:chOff x="4000020" y="2812770"/>
            <a:chExt cx="3714750" cy="1569660"/>
          </a:xfrm>
        </p:grpSpPr>
        <p:sp>
          <p:nvSpPr>
            <p:cNvPr id="3" name="Rectangle: Rounded Corners 2">
              <a:extLst>
                <a:ext uri="{FF2B5EF4-FFF2-40B4-BE49-F238E27FC236}">
                  <a16:creationId xmlns:a16="http://schemas.microsoft.com/office/drawing/2014/main" id="{A32964D7-9956-4092-B9B2-3075AD7296FE}"/>
                </a:ext>
              </a:extLst>
            </p:cNvPr>
            <p:cNvSpPr/>
            <p:nvPr/>
          </p:nvSpPr>
          <p:spPr>
            <a:xfrm>
              <a:off x="4000020" y="2812770"/>
              <a:ext cx="3714750" cy="1569660"/>
            </a:xfrm>
            <a:prstGeom prst="roundRect">
              <a:avLst>
                <a:gd name="adj" fmla="val 10000"/>
              </a:avLst>
            </a:prstGeom>
            <a:solidFill>
              <a:schemeClr val="accent1">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A5DA1FB7-9C5C-4165-A3CF-84A33E6CAD40}"/>
                </a:ext>
              </a:extLst>
            </p:cNvPr>
            <p:cNvSpPr txBox="1"/>
            <p:nvPr/>
          </p:nvSpPr>
          <p:spPr>
            <a:xfrm>
              <a:off x="4122893" y="2812770"/>
              <a:ext cx="346900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7E6E6"/>
                  </a:solidFill>
                  <a:effectLst/>
                  <a:uLnTx/>
                  <a:uFillTx/>
                  <a:latin typeface="Calibri" panose="020F0502020204030204"/>
                  <a:ea typeface="+mn-ea"/>
                  <a:cs typeface="+mn-cs"/>
                </a:rPr>
                <a:t>Collaboration Breaking down barriers</a:t>
              </a:r>
            </a:p>
          </p:txBody>
        </p:sp>
      </p:grpSp>
      <p:grpSp>
        <p:nvGrpSpPr>
          <p:cNvPr id="22" name="Group 21">
            <a:extLst>
              <a:ext uri="{FF2B5EF4-FFF2-40B4-BE49-F238E27FC236}">
                <a16:creationId xmlns:a16="http://schemas.microsoft.com/office/drawing/2014/main" id="{D1B18E6F-F64E-4E8F-84A2-C483FC9D2F12}"/>
              </a:ext>
            </a:extLst>
          </p:cNvPr>
          <p:cNvGrpSpPr/>
          <p:nvPr/>
        </p:nvGrpSpPr>
        <p:grpSpPr>
          <a:xfrm>
            <a:off x="113832" y="141737"/>
            <a:ext cx="11924093" cy="6716263"/>
            <a:chOff x="113832" y="141737"/>
            <a:chExt cx="11924093" cy="6716263"/>
          </a:xfrm>
        </p:grpSpPr>
        <p:sp>
          <p:nvSpPr>
            <p:cNvPr id="4" name="Rectangle: Rounded Corners 3">
              <a:extLst>
                <a:ext uri="{FF2B5EF4-FFF2-40B4-BE49-F238E27FC236}">
                  <a16:creationId xmlns:a16="http://schemas.microsoft.com/office/drawing/2014/main" id="{682E5F75-C059-4B9C-BA61-C13CDD34EAFC}"/>
                </a:ext>
              </a:extLst>
            </p:cNvPr>
            <p:cNvSpPr/>
            <p:nvPr/>
          </p:nvSpPr>
          <p:spPr>
            <a:xfrm>
              <a:off x="8156244" y="504921"/>
              <a:ext cx="3881681" cy="612447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Rectangle: Rounded Corners 7">
              <a:extLst>
                <a:ext uri="{FF2B5EF4-FFF2-40B4-BE49-F238E27FC236}">
                  <a16:creationId xmlns:a16="http://schemas.microsoft.com/office/drawing/2014/main" id="{FA02784E-DF79-4F62-BEFA-5199F02A3515}"/>
                </a:ext>
              </a:extLst>
            </p:cNvPr>
            <p:cNvSpPr/>
            <p:nvPr/>
          </p:nvSpPr>
          <p:spPr>
            <a:xfrm>
              <a:off x="232405" y="141737"/>
              <a:ext cx="3714750" cy="303181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6BD8AEF5-F2E5-47E8-A66F-305C0FE9A05A}"/>
                </a:ext>
              </a:extLst>
            </p:cNvPr>
            <p:cNvSpPr txBox="1"/>
            <p:nvPr/>
          </p:nvSpPr>
          <p:spPr>
            <a:xfrm>
              <a:off x="8287701" y="612844"/>
              <a:ext cx="3512348"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Times New Roman" panose="02020603050405020304" pitchFamily="18" charset="0"/>
                  <a:cs typeface="+mn-cs"/>
                </a:rPr>
                <a:t>[Shielding]  Having difficult and sensitive conversations with hundreds of our patients to enable conversations about future wishes at a time of heightened public anxiety and uncertainty. This was exceptionally difficult work to do over the phone -but we did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Times New Roman" panose="02020603050405020304" pitchFamily="18" charset="0"/>
                  <a:cs typeface="+mn-cs"/>
                </a:rPr>
                <a:t>The vital role of communities and local knowledge and supports.</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endParaRPr>
            </a:p>
          </p:txBody>
        </p:sp>
        <p:sp>
          <p:nvSpPr>
            <p:cNvPr id="11" name="TextBox 10">
              <a:extLst>
                <a:ext uri="{FF2B5EF4-FFF2-40B4-BE49-F238E27FC236}">
                  <a16:creationId xmlns:a16="http://schemas.microsoft.com/office/drawing/2014/main" id="{0DCAEACC-37A4-4437-A481-049640619D71}"/>
                </a:ext>
              </a:extLst>
            </p:cNvPr>
            <p:cNvSpPr txBox="1"/>
            <p:nvPr/>
          </p:nvSpPr>
          <p:spPr>
            <a:xfrm>
              <a:off x="390283" y="208982"/>
              <a:ext cx="357473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rPr>
                <a:t>Never before in my career have the barriers between secondary and primary care been so low with the common goal of trying to get the right patient to the right person at the right time</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C57DB0FB-4785-4DBB-8EC5-EC483A727A72}"/>
                </a:ext>
              </a:extLst>
            </p:cNvPr>
            <p:cNvSpPr/>
            <p:nvPr/>
          </p:nvSpPr>
          <p:spPr>
            <a:xfrm>
              <a:off x="113832" y="3277014"/>
              <a:ext cx="3575685" cy="3444461"/>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Rectangle: Rounded Corners 12">
              <a:extLst>
                <a:ext uri="{FF2B5EF4-FFF2-40B4-BE49-F238E27FC236}">
                  <a16:creationId xmlns:a16="http://schemas.microsoft.com/office/drawing/2014/main" id="{881A1EDC-4A0C-4F0D-8ED9-A6720C2DB145}"/>
                </a:ext>
              </a:extLst>
            </p:cNvPr>
            <p:cNvSpPr/>
            <p:nvPr/>
          </p:nvSpPr>
          <p:spPr>
            <a:xfrm>
              <a:off x="4113113" y="177766"/>
              <a:ext cx="3877172" cy="246775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Rectangle: Rounded Corners 13">
              <a:extLst>
                <a:ext uri="{FF2B5EF4-FFF2-40B4-BE49-F238E27FC236}">
                  <a16:creationId xmlns:a16="http://schemas.microsoft.com/office/drawing/2014/main" id="{D8BACA63-EB69-4FE6-BA5B-AF451A4FD39E}"/>
                </a:ext>
              </a:extLst>
            </p:cNvPr>
            <p:cNvSpPr/>
            <p:nvPr/>
          </p:nvSpPr>
          <p:spPr>
            <a:xfrm>
              <a:off x="3799286" y="4596513"/>
              <a:ext cx="4190999" cy="215802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TextBox 14">
              <a:extLst>
                <a:ext uri="{FF2B5EF4-FFF2-40B4-BE49-F238E27FC236}">
                  <a16:creationId xmlns:a16="http://schemas.microsoft.com/office/drawing/2014/main" id="{C225B74C-75AD-4B84-838E-A9FA170A2778}"/>
                </a:ext>
              </a:extLst>
            </p:cNvPr>
            <p:cNvSpPr txBox="1"/>
            <p:nvPr/>
          </p:nvSpPr>
          <p:spPr>
            <a:xfrm>
              <a:off x="3811919" y="281591"/>
              <a:ext cx="4008333" cy="2308324"/>
            </a:xfrm>
            <a:prstGeom prst="rect">
              <a:avLst/>
            </a:prstGeom>
            <a:noFill/>
          </p:spPr>
          <p:txBody>
            <a:bodyPr wrap="square" rtlCol="0">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rPr>
                <a:t>Electronic communication and better pharmacy cross-sectoral working.</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rPr>
                <a:t>Access for community pharmacies to clinical portal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CB179FE-85FF-477C-B67C-99261A905293}"/>
                </a:ext>
              </a:extLst>
            </p:cNvPr>
            <p:cNvSpPr txBox="1"/>
            <p:nvPr/>
          </p:nvSpPr>
          <p:spPr>
            <a:xfrm>
              <a:off x="318141" y="3475750"/>
              <a:ext cx="3167065" cy="33387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Emergency Eyecare Treatment Centres </a:t>
              </a: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Using an EPR that allowed notes accessible to both Primary and Secondary care was crucial for shared and safe care </a:t>
              </a:r>
            </a:p>
          </p:txBody>
        </p:sp>
        <p:sp>
          <p:nvSpPr>
            <p:cNvPr id="18" name="TextBox 17">
              <a:extLst>
                <a:ext uri="{FF2B5EF4-FFF2-40B4-BE49-F238E27FC236}">
                  <a16:creationId xmlns:a16="http://schemas.microsoft.com/office/drawing/2014/main" id="{FA7522DA-2486-4F66-9BAE-3AC43C47D6CC}"/>
                </a:ext>
              </a:extLst>
            </p:cNvPr>
            <p:cNvSpPr txBox="1"/>
            <p:nvPr/>
          </p:nvSpPr>
          <p:spPr>
            <a:xfrm>
              <a:off x="3910035" y="4549676"/>
              <a:ext cx="400833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rPr>
                <a:t>Our covid hub team created value through the relationships we developed – with each other, with colleagues across the board and with our patients. </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2347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3C05C8-5D7C-488C-B5EC-D5A28D7FE112}"/>
              </a:ext>
            </a:extLst>
          </p:cNvPr>
          <p:cNvSpPr>
            <a:spLocks noGrp="1"/>
          </p:cNvSpPr>
          <p:nvPr>
            <p:ph type="ftr" sz="quarter" idx="11"/>
            <p:custDataLst>
              <p:tags r:id="rId1"/>
            </p:custDataLst>
          </p:nvPr>
        </p:nvSpPr>
        <p:spPr>
          <a:xfrm>
            <a:off x="0" y="6356350"/>
            <a:ext cx="1219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
        <p:nvSpPr>
          <p:cNvPr id="3" name="Rectangle: Rounded Corners 2">
            <a:extLst>
              <a:ext uri="{FF2B5EF4-FFF2-40B4-BE49-F238E27FC236}">
                <a16:creationId xmlns:a16="http://schemas.microsoft.com/office/drawing/2014/main" id="{A32964D7-9956-4092-B9B2-3075AD7296FE}"/>
              </a:ext>
            </a:extLst>
          </p:cNvPr>
          <p:cNvSpPr/>
          <p:nvPr/>
        </p:nvSpPr>
        <p:spPr>
          <a:xfrm>
            <a:off x="4119831" y="3142672"/>
            <a:ext cx="3714750" cy="1300309"/>
          </a:xfrm>
          <a:prstGeom prst="roundRect">
            <a:avLst>
              <a:gd name="adj" fmla="val 10000"/>
            </a:avLst>
          </a:prstGeom>
          <a:solidFill>
            <a:schemeClr val="accent1">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A5DA1FB7-9C5C-4165-A3CF-84A33E6CAD40}"/>
              </a:ext>
            </a:extLst>
          </p:cNvPr>
          <p:cNvSpPr txBox="1"/>
          <p:nvPr/>
        </p:nvSpPr>
        <p:spPr>
          <a:xfrm>
            <a:off x="4627245" y="3122805"/>
            <a:ext cx="29375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7E6E6"/>
                </a:solidFill>
                <a:effectLst/>
                <a:uLnTx/>
                <a:uFillTx/>
                <a:latin typeface="Calibri" panose="020F0502020204030204"/>
                <a:ea typeface="+mn-ea"/>
                <a:cs typeface="+mn-cs"/>
              </a:rPr>
              <a:t>Peer Support and Learning </a:t>
            </a:r>
          </a:p>
        </p:txBody>
      </p:sp>
      <p:grpSp>
        <p:nvGrpSpPr>
          <p:cNvPr id="23" name="Group 22">
            <a:extLst>
              <a:ext uri="{FF2B5EF4-FFF2-40B4-BE49-F238E27FC236}">
                <a16:creationId xmlns:a16="http://schemas.microsoft.com/office/drawing/2014/main" id="{0A9E158C-BC11-45B9-AC4B-56E1C062919C}"/>
              </a:ext>
            </a:extLst>
          </p:cNvPr>
          <p:cNvGrpSpPr/>
          <p:nvPr/>
        </p:nvGrpSpPr>
        <p:grpSpPr>
          <a:xfrm>
            <a:off x="163311" y="152492"/>
            <a:ext cx="11935708" cy="6767067"/>
            <a:chOff x="163311" y="152492"/>
            <a:chExt cx="11935708" cy="6767067"/>
          </a:xfrm>
        </p:grpSpPr>
        <p:sp>
          <p:nvSpPr>
            <p:cNvPr id="7" name="Rectangle: Rounded Corners 6">
              <a:extLst>
                <a:ext uri="{FF2B5EF4-FFF2-40B4-BE49-F238E27FC236}">
                  <a16:creationId xmlns:a16="http://schemas.microsoft.com/office/drawing/2014/main" id="{4B2197D9-D65D-46D3-8252-8863D3C9644C}"/>
                </a:ext>
              </a:extLst>
            </p:cNvPr>
            <p:cNvSpPr/>
            <p:nvPr/>
          </p:nvSpPr>
          <p:spPr>
            <a:xfrm>
              <a:off x="4011190" y="152492"/>
              <a:ext cx="3262581" cy="276016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ctangle: Rounded Corners 9">
              <a:extLst>
                <a:ext uri="{FF2B5EF4-FFF2-40B4-BE49-F238E27FC236}">
                  <a16:creationId xmlns:a16="http://schemas.microsoft.com/office/drawing/2014/main" id="{17538FBC-CF9C-4FF4-9C5F-28FE4FA3C41C}"/>
                </a:ext>
              </a:extLst>
            </p:cNvPr>
            <p:cNvSpPr/>
            <p:nvPr/>
          </p:nvSpPr>
          <p:spPr>
            <a:xfrm>
              <a:off x="163311" y="271373"/>
              <a:ext cx="3667662" cy="1256174"/>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22" name="Group 21">
              <a:extLst>
                <a:ext uri="{FF2B5EF4-FFF2-40B4-BE49-F238E27FC236}">
                  <a16:creationId xmlns:a16="http://schemas.microsoft.com/office/drawing/2014/main" id="{B281FE76-1CA5-496D-A456-4A586886ABD5}"/>
                </a:ext>
              </a:extLst>
            </p:cNvPr>
            <p:cNvGrpSpPr/>
            <p:nvPr/>
          </p:nvGrpSpPr>
          <p:grpSpPr>
            <a:xfrm>
              <a:off x="163830" y="246200"/>
              <a:ext cx="11935189" cy="6673359"/>
              <a:chOff x="163830" y="246200"/>
              <a:chExt cx="11935189" cy="6673359"/>
            </a:xfrm>
          </p:grpSpPr>
          <p:sp>
            <p:nvSpPr>
              <p:cNvPr id="4" name="Rectangle: Rounded Corners 3">
                <a:extLst>
                  <a:ext uri="{FF2B5EF4-FFF2-40B4-BE49-F238E27FC236}">
                    <a16:creationId xmlns:a16="http://schemas.microsoft.com/office/drawing/2014/main" id="{682E5F75-C059-4B9C-BA61-C13CDD34EAFC}"/>
                  </a:ext>
                </a:extLst>
              </p:cNvPr>
              <p:cNvSpPr/>
              <p:nvPr/>
            </p:nvSpPr>
            <p:spPr>
              <a:xfrm>
                <a:off x="7984120" y="3111854"/>
                <a:ext cx="4114899" cy="374614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Rectangle: Rounded Corners 8">
                <a:extLst>
                  <a:ext uri="{FF2B5EF4-FFF2-40B4-BE49-F238E27FC236}">
                    <a16:creationId xmlns:a16="http://schemas.microsoft.com/office/drawing/2014/main" id="{832C0EE2-CCC7-4D72-91EE-622E88D058D4}"/>
                  </a:ext>
                </a:extLst>
              </p:cNvPr>
              <p:cNvSpPr/>
              <p:nvPr/>
            </p:nvSpPr>
            <p:spPr>
              <a:xfrm>
                <a:off x="216379" y="1665222"/>
                <a:ext cx="3711520" cy="315127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Times New Roman" panose="02020603050405020304" pitchFamily="18" charset="0"/>
                    <a:cs typeface="+mn-cs"/>
                  </a:rPr>
                  <a:t>We used all available means – WhatsApp groups, Zoom, etc. to keep meeting virtually, sharing jokes, information and stories, throughout. Lots and lots of humour, and tears.</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30CE510-1ABB-4081-A7B1-1E1E5FA5FA10}"/>
                  </a:ext>
                </a:extLst>
              </p:cNvPr>
              <p:cNvSpPr txBox="1"/>
              <p:nvPr/>
            </p:nvSpPr>
            <p:spPr>
              <a:xfrm>
                <a:off x="163830" y="260852"/>
                <a:ext cx="36676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rPr>
                  <a:t>To begin with there was a shared sense of purpose of "all being in it together".</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02D8556-170B-4AD3-B024-15E217FF7204}"/>
                  </a:ext>
                </a:extLst>
              </p:cNvPr>
              <p:cNvSpPr txBox="1"/>
              <p:nvPr/>
            </p:nvSpPr>
            <p:spPr>
              <a:xfrm>
                <a:off x="4103579" y="254865"/>
                <a:ext cx="322326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rPr>
                  <a:t>The shared learning in those early days as we established, navigated and coordinated new pathways for patients was incredible to be a part of</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A39D32B-65EF-4A72-B4AF-3F52BBB20299}"/>
                  </a:ext>
                </a:extLst>
              </p:cNvPr>
              <p:cNvSpPr txBox="1"/>
              <p:nvPr/>
            </p:nvSpPr>
            <p:spPr>
              <a:xfrm>
                <a:off x="8128264" y="3133907"/>
                <a:ext cx="3789582"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Times New Roman" panose="02020603050405020304" pitchFamily="18" charset="0"/>
                    <a:cs typeface="+mn-cs"/>
                  </a:rPr>
                  <a:t>We were very honest from the start and allowed one another to grieve – almost every member had their moments when they broke down and cried as the realisation of what was happening finally sunk in, or as they processed the deaths of patients we knew well</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endParaRPr>
              </a:p>
            </p:txBody>
          </p:sp>
          <p:grpSp>
            <p:nvGrpSpPr>
              <p:cNvPr id="21" name="Group 20">
                <a:extLst>
                  <a:ext uri="{FF2B5EF4-FFF2-40B4-BE49-F238E27FC236}">
                    <a16:creationId xmlns:a16="http://schemas.microsoft.com/office/drawing/2014/main" id="{508529EF-DEF1-4061-A7EB-596860CD5976}"/>
                  </a:ext>
                </a:extLst>
              </p:cNvPr>
              <p:cNvGrpSpPr/>
              <p:nvPr/>
            </p:nvGrpSpPr>
            <p:grpSpPr>
              <a:xfrm>
                <a:off x="216379" y="4910124"/>
                <a:ext cx="7574799" cy="1982992"/>
                <a:chOff x="2291196" y="5230757"/>
                <a:chExt cx="7574799" cy="1982992"/>
              </a:xfrm>
            </p:grpSpPr>
            <p:sp>
              <p:nvSpPr>
                <p:cNvPr id="19" name="Rectangle: Rounded Corners 18">
                  <a:extLst>
                    <a:ext uri="{FF2B5EF4-FFF2-40B4-BE49-F238E27FC236}">
                      <a16:creationId xmlns:a16="http://schemas.microsoft.com/office/drawing/2014/main" id="{5AD56B58-85D5-4CD0-AF44-84CB98D89107}"/>
                    </a:ext>
                  </a:extLst>
                </p:cNvPr>
                <p:cNvSpPr/>
                <p:nvPr/>
              </p:nvSpPr>
              <p:spPr>
                <a:xfrm>
                  <a:off x="2291196" y="5230757"/>
                  <a:ext cx="7574799" cy="193899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B523D49-E7D5-4FDD-935B-F86FFF489F83}"/>
                    </a:ext>
                  </a:extLst>
                </p:cNvPr>
                <p:cNvSpPr txBox="1"/>
                <p:nvPr/>
              </p:nvSpPr>
              <p:spPr>
                <a:xfrm>
                  <a:off x="2461684" y="5274757"/>
                  <a:ext cx="737912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mn-cs"/>
                    </a:rPr>
                    <a:t>Remote working often looks like it’s comfortable sitting at home in your PJs.  The reality of bringing difficult clinical scenarios into your home and safe space is very different and we have recognised the need to support each other through this</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pSp>
          <p:sp>
            <p:nvSpPr>
              <p:cNvPr id="20" name="Rectangle: Rounded Corners 19">
                <a:extLst>
                  <a:ext uri="{FF2B5EF4-FFF2-40B4-BE49-F238E27FC236}">
                    <a16:creationId xmlns:a16="http://schemas.microsoft.com/office/drawing/2014/main" id="{7CC67833-1872-4731-A2B4-4A49CD165499}"/>
                  </a:ext>
                </a:extLst>
              </p:cNvPr>
              <p:cNvSpPr/>
              <p:nvPr/>
            </p:nvSpPr>
            <p:spPr>
              <a:xfrm>
                <a:off x="7402558" y="246200"/>
                <a:ext cx="4626131" cy="2772984"/>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Times New Roman" panose="02020603050405020304" pitchFamily="18" charset="0"/>
                    <a:cs typeface="+mn-cs"/>
                  </a:rPr>
                  <a:t>Twice weekly </a:t>
                </a:r>
                <a:r>
                  <a:rPr kumimoji="0" lang="en-GB"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Times New Roman" panose="02020603050405020304" pitchFamily="18" charset="0"/>
                    <a:cs typeface="+mn-cs"/>
                  </a:rPr>
                  <a:t>echo sessions</a:t>
                </a: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Times New Roman" panose="02020603050405020304" pitchFamily="18" charset="0"/>
                    <a:cs typeface="+mn-cs"/>
                  </a:rPr>
                  <a:t> [in remote and rural area] where we could verbally communicate with GPs all over.. it was good for information sharing but it also built a sense of community at a very hard time. </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23320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3C05C8-5D7C-488C-B5EC-D5A28D7FE112}"/>
              </a:ext>
            </a:extLst>
          </p:cNvPr>
          <p:cNvSpPr>
            <a:spLocks noGrp="1"/>
          </p:cNvSpPr>
          <p:nvPr>
            <p:ph type="ftr" sz="quarter" idx="11"/>
            <p:custDataLst>
              <p:tags r:id="rId1"/>
            </p:custDataLst>
          </p:nvPr>
        </p:nvSpPr>
        <p:spPr>
          <a:xfrm>
            <a:off x="9152313" y="6378574"/>
            <a:ext cx="2815243" cy="32067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OFFICIAL</a:t>
            </a:r>
          </a:p>
        </p:txBody>
      </p:sp>
      <p:grpSp>
        <p:nvGrpSpPr>
          <p:cNvPr id="22" name="Group 21">
            <a:extLst>
              <a:ext uri="{FF2B5EF4-FFF2-40B4-BE49-F238E27FC236}">
                <a16:creationId xmlns:a16="http://schemas.microsoft.com/office/drawing/2014/main" id="{3E4D1345-7A9A-4A34-8B51-7F60E5E777A5}"/>
              </a:ext>
            </a:extLst>
          </p:cNvPr>
          <p:cNvGrpSpPr/>
          <p:nvPr/>
        </p:nvGrpSpPr>
        <p:grpSpPr>
          <a:xfrm>
            <a:off x="4023360" y="3064593"/>
            <a:ext cx="3714750" cy="1300309"/>
            <a:chOff x="4023360" y="3064593"/>
            <a:chExt cx="3714750" cy="1300309"/>
          </a:xfrm>
        </p:grpSpPr>
        <p:sp>
          <p:nvSpPr>
            <p:cNvPr id="3" name="Rectangle: Rounded Corners 2">
              <a:extLst>
                <a:ext uri="{FF2B5EF4-FFF2-40B4-BE49-F238E27FC236}">
                  <a16:creationId xmlns:a16="http://schemas.microsoft.com/office/drawing/2014/main" id="{A32964D7-9956-4092-B9B2-3075AD7296FE}"/>
                </a:ext>
              </a:extLst>
            </p:cNvPr>
            <p:cNvSpPr/>
            <p:nvPr/>
          </p:nvSpPr>
          <p:spPr>
            <a:xfrm>
              <a:off x="4023360" y="3064593"/>
              <a:ext cx="3714750" cy="1300309"/>
            </a:xfrm>
            <a:prstGeom prst="roundRect">
              <a:avLst>
                <a:gd name="adj" fmla="val 10000"/>
              </a:avLst>
            </a:prstGeom>
            <a:solidFill>
              <a:schemeClr val="accent1">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A5DA1FB7-9C5C-4165-A3CF-84A33E6CAD40}"/>
                </a:ext>
              </a:extLst>
            </p:cNvPr>
            <p:cNvSpPr txBox="1"/>
            <p:nvPr/>
          </p:nvSpPr>
          <p:spPr>
            <a:xfrm>
              <a:off x="4411980" y="3114584"/>
              <a:ext cx="29375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7E6E6"/>
                  </a:solidFill>
                  <a:effectLst/>
                  <a:uLnTx/>
                  <a:uFillTx/>
                  <a:latin typeface="Calibri" panose="020F0502020204030204"/>
                  <a:ea typeface="+mn-ea"/>
                  <a:cs typeface="+mn-cs"/>
                </a:rPr>
                <a:t>If not now, then when?</a:t>
              </a:r>
            </a:p>
          </p:txBody>
        </p:sp>
      </p:grpSp>
      <p:grpSp>
        <p:nvGrpSpPr>
          <p:cNvPr id="23" name="Group 22">
            <a:extLst>
              <a:ext uri="{FF2B5EF4-FFF2-40B4-BE49-F238E27FC236}">
                <a16:creationId xmlns:a16="http://schemas.microsoft.com/office/drawing/2014/main" id="{915CF74B-AA09-4C83-85B0-1660725D2BCF}"/>
              </a:ext>
            </a:extLst>
          </p:cNvPr>
          <p:cNvGrpSpPr/>
          <p:nvPr/>
        </p:nvGrpSpPr>
        <p:grpSpPr>
          <a:xfrm>
            <a:off x="352951" y="505841"/>
            <a:ext cx="11930758" cy="6442751"/>
            <a:chOff x="352951" y="505841"/>
            <a:chExt cx="11930758" cy="6442751"/>
          </a:xfrm>
        </p:grpSpPr>
        <p:pic>
          <p:nvPicPr>
            <p:cNvPr id="7" name="Picture 6">
              <a:extLst>
                <a:ext uri="{FF2B5EF4-FFF2-40B4-BE49-F238E27FC236}">
                  <a16:creationId xmlns:a16="http://schemas.microsoft.com/office/drawing/2014/main" id="{BC7B52F5-5403-4EEB-94E6-A8DE2E04FB37}"/>
                </a:ext>
              </a:extLst>
            </p:cNvPr>
            <p:cNvPicPr>
              <a:picLocks noChangeAspect="1"/>
            </p:cNvPicPr>
            <p:nvPr/>
          </p:nvPicPr>
          <p:blipFill>
            <a:blip r:embed="rId4"/>
            <a:stretch>
              <a:fillRect/>
            </a:stretch>
          </p:blipFill>
          <p:spPr>
            <a:xfrm>
              <a:off x="352951" y="2371040"/>
              <a:ext cx="3281789" cy="4167872"/>
            </a:xfrm>
            <a:prstGeom prst="rect">
              <a:avLst/>
            </a:prstGeom>
          </p:spPr>
        </p:pic>
        <p:pic>
          <p:nvPicPr>
            <p:cNvPr id="8" name="Picture 7">
              <a:extLst>
                <a:ext uri="{FF2B5EF4-FFF2-40B4-BE49-F238E27FC236}">
                  <a16:creationId xmlns:a16="http://schemas.microsoft.com/office/drawing/2014/main" id="{9C37F61F-072F-4343-B772-72A1C962E785}"/>
                </a:ext>
              </a:extLst>
            </p:cNvPr>
            <p:cNvPicPr>
              <a:picLocks noChangeAspect="1"/>
            </p:cNvPicPr>
            <p:nvPr/>
          </p:nvPicPr>
          <p:blipFill>
            <a:blip r:embed="rId5"/>
            <a:stretch>
              <a:fillRect/>
            </a:stretch>
          </p:blipFill>
          <p:spPr>
            <a:xfrm>
              <a:off x="4868081" y="1189804"/>
              <a:ext cx="3028950" cy="1038225"/>
            </a:xfrm>
            <a:prstGeom prst="rect">
              <a:avLst/>
            </a:prstGeom>
          </p:spPr>
        </p:pic>
        <p:grpSp>
          <p:nvGrpSpPr>
            <p:cNvPr id="14" name="Group 13">
              <a:extLst>
                <a:ext uri="{FF2B5EF4-FFF2-40B4-BE49-F238E27FC236}">
                  <a16:creationId xmlns:a16="http://schemas.microsoft.com/office/drawing/2014/main" id="{A7D4680B-3489-45B0-B8EC-6C764E126766}"/>
                </a:ext>
              </a:extLst>
            </p:cNvPr>
            <p:cNvGrpSpPr/>
            <p:nvPr/>
          </p:nvGrpSpPr>
          <p:grpSpPr>
            <a:xfrm>
              <a:off x="814124" y="505841"/>
              <a:ext cx="3461385" cy="1682636"/>
              <a:chOff x="173355" y="1774174"/>
              <a:chExt cx="3461385" cy="1340410"/>
            </a:xfrm>
          </p:grpSpPr>
          <p:sp>
            <p:nvSpPr>
              <p:cNvPr id="11" name="Rectangle: Rounded Corners 10">
                <a:extLst>
                  <a:ext uri="{FF2B5EF4-FFF2-40B4-BE49-F238E27FC236}">
                    <a16:creationId xmlns:a16="http://schemas.microsoft.com/office/drawing/2014/main" id="{70AFA4A9-4B9F-490F-A73F-1D97C3D24633}"/>
                  </a:ext>
                </a:extLst>
              </p:cNvPr>
              <p:cNvSpPr/>
              <p:nvPr/>
            </p:nvSpPr>
            <p:spPr>
              <a:xfrm>
                <a:off x="173355" y="1774174"/>
                <a:ext cx="3461385" cy="134041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TextBox 12">
                <a:extLst>
                  <a:ext uri="{FF2B5EF4-FFF2-40B4-BE49-F238E27FC236}">
                    <a16:creationId xmlns:a16="http://schemas.microsoft.com/office/drawing/2014/main" id="{2D0BCDC7-5492-411E-9C30-E100618B9D37}"/>
                  </a:ext>
                </a:extLst>
              </p:cNvPr>
              <p:cNvSpPr txBox="1"/>
              <p:nvPr/>
            </p:nvSpPr>
            <p:spPr>
              <a:xfrm>
                <a:off x="355294" y="1963032"/>
                <a:ext cx="3086100" cy="956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National Centre for Remote and Rural Health and Social Care </a:t>
                </a:r>
              </a:p>
            </p:txBody>
          </p:sp>
        </p:grpSp>
        <p:grpSp>
          <p:nvGrpSpPr>
            <p:cNvPr id="15" name="Group 14">
              <a:extLst>
                <a:ext uri="{FF2B5EF4-FFF2-40B4-BE49-F238E27FC236}">
                  <a16:creationId xmlns:a16="http://schemas.microsoft.com/office/drawing/2014/main" id="{414E7808-8D45-4984-91DC-265514AE8790}"/>
                </a:ext>
              </a:extLst>
            </p:cNvPr>
            <p:cNvGrpSpPr/>
            <p:nvPr/>
          </p:nvGrpSpPr>
          <p:grpSpPr>
            <a:xfrm>
              <a:off x="8259712" y="1045091"/>
              <a:ext cx="4023997" cy="5903501"/>
              <a:chOff x="167651" y="1784175"/>
              <a:chExt cx="3616025" cy="5903501"/>
            </a:xfrm>
          </p:grpSpPr>
          <p:sp>
            <p:nvSpPr>
              <p:cNvPr id="16" name="Rectangle: Rounded Corners 15">
                <a:extLst>
                  <a:ext uri="{FF2B5EF4-FFF2-40B4-BE49-F238E27FC236}">
                    <a16:creationId xmlns:a16="http://schemas.microsoft.com/office/drawing/2014/main" id="{426A9609-C55D-478D-8E7F-4AFFFC315B97}"/>
                  </a:ext>
                </a:extLst>
              </p:cNvPr>
              <p:cNvSpPr/>
              <p:nvPr/>
            </p:nvSpPr>
            <p:spPr>
              <a:xfrm>
                <a:off x="167651" y="1784175"/>
                <a:ext cx="3461385" cy="518208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TextBox 16">
                <a:extLst>
                  <a:ext uri="{FF2B5EF4-FFF2-40B4-BE49-F238E27FC236}">
                    <a16:creationId xmlns:a16="http://schemas.microsoft.com/office/drawing/2014/main" id="{F001B6FD-E445-448E-9600-57786A87451C}"/>
                  </a:ext>
                </a:extLst>
              </p:cNvPr>
              <p:cNvSpPr txBox="1"/>
              <p:nvPr/>
            </p:nvSpPr>
            <p:spPr>
              <a:xfrm>
                <a:off x="355294" y="1963032"/>
                <a:ext cx="3428382" cy="572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Chronic Disease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New approaches to prioritisation and individual discussion;  shifting the balance of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Times New Roman" panose="02020603050405020304" pitchFamily="18" charset="0"/>
                    <a:cs typeface="+mn-cs"/>
                  </a:rPr>
                  <a:t>“We have started making much more use of digital support tools for long term conditions- Flo app, COPD digital”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Modified lifestyle advice to fit circumstances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Rectangle: Rounded Corners 19">
              <a:extLst>
                <a:ext uri="{FF2B5EF4-FFF2-40B4-BE49-F238E27FC236}">
                  <a16:creationId xmlns:a16="http://schemas.microsoft.com/office/drawing/2014/main" id="{0AFF8571-EDE4-4A7B-94FB-2BC5197549A1}"/>
                </a:ext>
              </a:extLst>
            </p:cNvPr>
            <p:cNvSpPr/>
            <p:nvPr/>
          </p:nvSpPr>
          <p:spPr>
            <a:xfrm>
              <a:off x="4574372" y="4668540"/>
              <a:ext cx="3092768" cy="1453194"/>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TextBox 20">
              <a:extLst>
                <a:ext uri="{FF2B5EF4-FFF2-40B4-BE49-F238E27FC236}">
                  <a16:creationId xmlns:a16="http://schemas.microsoft.com/office/drawing/2014/main" id="{B64CB521-7703-4192-B056-38CD86C7B807}"/>
                </a:ext>
              </a:extLst>
            </p:cNvPr>
            <p:cNvSpPr txBox="1"/>
            <p:nvPr/>
          </p:nvSpPr>
          <p:spPr>
            <a:xfrm>
              <a:off x="4721227" y="4739365"/>
              <a:ext cx="293751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Focus on how new extended teams work effectively together </a:t>
              </a:r>
            </a:p>
          </p:txBody>
        </p:sp>
      </p:grpSp>
    </p:spTree>
    <p:extLst>
      <p:ext uri="{BB962C8B-B14F-4D97-AF65-F5344CB8AC3E}">
        <p14:creationId xmlns:p14="http://schemas.microsoft.com/office/powerpoint/2010/main" val="236535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88233-8973-4227-A074-D3962A9EC5AB}"/>
              </a:ext>
            </a:extLst>
          </p:cNvPr>
          <p:cNvSpPr>
            <a:spLocks noGrp="1"/>
          </p:cNvSpPr>
          <p:nvPr>
            <p:ph type="title"/>
          </p:nvPr>
        </p:nvSpPr>
        <p:spPr>
          <a:xfrm>
            <a:off x="796636" y="450139"/>
            <a:ext cx="10515600" cy="906722"/>
          </a:xfrm>
        </p:spPr>
        <p:txBody>
          <a:bodyPr>
            <a:normAutofit/>
          </a:bodyPr>
          <a:lstStyle/>
          <a:p>
            <a:pPr algn="ctr"/>
            <a:r>
              <a:rPr lang="en-GB" sz="5400" b="1" dirty="0">
                <a:solidFill>
                  <a:schemeClr val="bg2"/>
                </a:solidFill>
              </a:rPr>
              <a:t>Chance 2 Change </a:t>
            </a:r>
          </a:p>
        </p:txBody>
      </p:sp>
      <p:grpSp>
        <p:nvGrpSpPr>
          <p:cNvPr id="13" name="Group 12">
            <a:extLst>
              <a:ext uri="{FF2B5EF4-FFF2-40B4-BE49-F238E27FC236}">
                <a16:creationId xmlns:a16="http://schemas.microsoft.com/office/drawing/2014/main" id="{9DA2822F-F9A6-4FF4-B5DD-42356E940594}"/>
              </a:ext>
            </a:extLst>
          </p:cNvPr>
          <p:cNvGrpSpPr/>
          <p:nvPr/>
        </p:nvGrpSpPr>
        <p:grpSpPr>
          <a:xfrm>
            <a:off x="-712694" y="1428958"/>
            <a:ext cx="12783498" cy="4757122"/>
            <a:chOff x="-770567" y="1602578"/>
            <a:chExt cx="12783498" cy="4757122"/>
          </a:xfrm>
        </p:grpSpPr>
        <p:sp>
          <p:nvSpPr>
            <p:cNvPr id="5" name="Rectangle: Rounded Corners 4">
              <a:extLst>
                <a:ext uri="{FF2B5EF4-FFF2-40B4-BE49-F238E27FC236}">
                  <a16:creationId xmlns:a16="http://schemas.microsoft.com/office/drawing/2014/main" id="{8BDB6AEE-20D1-4A43-816B-5324F8A5A900}"/>
                </a:ext>
              </a:extLst>
            </p:cNvPr>
            <p:cNvSpPr/>
            <p:nvPr/>
          </p:nvSpPr>
          <p:spPr>
            <a:xfrm>
              <a:off x="205742" y="1612879"/>
              <a:ext cx="7670486" cy="4746821"/>
            </a:xfrm>
            <a:prstGeom prst="roundRect">
              <a:avLst>
                <a:gd name="adj" fmla="val 10000"/>
              </a:avLst>
            </a:prstGeom>
            <a:solidFill>
              <a:schemeClr val="accent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E9D242AA-248F-486C-BEB4-AFD1CD369845}"/>
                </a:ext>
              </a:extLst>
            </p:cNvPr>
            <p:cNvSpPr txBox="1"/>
            <p:nvPr/>
          </p:nvSpPr>
          <p:spPr>
            <a:xfrm>
              <a:off x="-770567" y="1630999"/>
              <a:ext cx="5337810" cy="44627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GB" sz="2800" b="1" i="0" u="none" strike="noStrike" kern="1200" cap="none" spc="0" normalizeH="0" baseline="0" noProof="0" dirty="0">
                  <a:ln>
                    <a:noFill/>
                  </a:ln>
                  <a:solidFill>
                    <a:srgbClr val="E7E6E6"/>
                  </a:solidFill>
                  <a:effectLst/>
                  <a:uLnTx/>
                  <a:uFillTx/>
                  <a:latin typeface="Calibri" panose="020F0502020204030204"/>
                  <a:ea typeface="+mn-ea"/>
                  <a:cs typeface="+mn-cs"/>
                </a:rPr>
                <a:t>SEE ME</a:t>
              </a: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GB" sz="2800" b="1" i="0" u="none" strike="noStrike" kern="1200" cap="none" spc="0" normalizeH="0" baseline="0" noProof="0" dirty="0">
                  <a:ln>
                    <a:noFill/>
                  </a:ln>
                  <a:solidFill>
                    <a:srgbClr val="E7E6E6"/>
                  </a:solidFill>
                  <a:effectLst/>
                  <a:uLnTx/>
                  <a:uFillTx/>
                  <a:latin typeface="Calibri" panose="020F0502020204030204"/>
                  <a:ea typeface="+mn-ea"/>
                  <a:cs typeface="+mn-cs"/>
                </a:rPr>
                <a:t>LISTEN</a:t>
              </a: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GB" sz="2800" b="1" i="0" u="none" strike="noStrike" kern="1200" cap="none" spc="0" normalizeH="0" baseline="0" noProof="0" dirty="0">
                  <a:ln>
                    <a:noFill/>
                  </a:ln>
                  <a:solidFill>
                    <a:srgbClr val="E7E6E6"/>
                  </a:solidFill>
                  <a:effectLst/>
                  <a:uLnTx/>
                  <a:uFillTx/>
                  <a:latin typeface="Calibri" panose="020F0502020204030204"/>
                  <a:ea typeface="+mn-ea"/>
                  <a:cs typeface="+mn-cs"/>
                </a:rPr>
                <a:t>BE HONEST</a:t>
              </a: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GB" sz="2800" b="1" i="0" u="none" strike="noStrike" kern="1200" cap="none" spc="0" normalizeH="0" baseline="0" noProof="0" dirty="0">
                  <a:ln>
                    <a:noFill/>
                  </a:ln>
                  <a:solidFill>
                    <a:srgbClr val="E7E6E6"/>
                  </a:solidFill>
                  <a:effectLst/>
                  <a:uLnTx/>
                  <a:uFillTx/>
                  <a:latin typeface="Calibri" panose="020F0502020204030204"/>
                  <a:ea typeface="+mn-ea"/>
                  <a:cs typeface="+mn-cs"/>
                </a:rPr>
                <a:t>HELP ME UNDERSTAND</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GB" sz="2800" b="1" i="0" u="none" strike="noStrike" kern="1200" cap="none" spc="0" normalizeH="0" baseline="0" noProof="0" dirty="0">
                  <a:ln>
                    <a:noFill/>
                  </a:ln>
                  <a:solidFill>
                    <a:srgbClr val="E7E6E6"/>
                  </a:solidFill>
                  <a:effectLst/>
                  <a:uLnTx/>
                  <a:uFillTx/>
                  <a:latin typeface="Calibri" panose="020F0502020204030204"/>
                  <a:ea typeface="+mn-ea"/>
                  <a:cs typeface="+mn-cs"/>
                </a:rPr>
                <a:t>REMEMBER I AM AN EXPERT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7E6E6"/>
                  </a:solidFill>
                  <a:effectLst/>
                  <a:uLnTx/>
                  <a:uFillTx/>
                  <a:latin typeface="Calibri" panose="020F0502020204030204"/>
                  <a:ea typeface="+mn-ea"/>
                  <a:cs typeface="+mn-cs"/>
                </a:rPr>
                <a:t>CONSIDER PEER SUPPORT</a:t>
              </a:r>
            </a:p>
          </p:txBody>
        </p:sp>
        <p:sp>
          <p:nvSpPr>
            <p:cNvPr id="8" name="Rectangle: Rounded Corners 7">
              <a:extLst>
                <a:ext uri="{FF2B5EF4-FFF2-40B4-BE49-F238E27FC236}">
                  <a16:creationId xmlns:a16="http://schemas.microsoft.com/office/drawing/2014/main" id="{B03A6E36-6961-43C3-910D-C84B88D8E8E7}"/>
                </a:ext>
              </a:extLst>
            </p:cNvPr>
            <p:cNvSpPr/>
            <p:nvPr/>
          </p:nvSpPr>
          <p:spPr>
            <a:xfrm>
              <a:off x="5737861" y="1602578"/>
              <a:ext cx="6275070" cy="4757121"/>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9FB1D0AD-5C09-4F11-B235-C06B9780E274}"/>
                </a:ext>
              </a:extLst>
            </p:cNvPr>
            <p:cNvSpPr txBox="1"/>
            <p:nvPr/>
          </p:nvSpPr>
          <p:spPr>
            <a:xfrm>
              <a:off x="4549140" y="1602579"/>
              <a:ext cx="7166611" cy="4739759"/>
            </a:xfrm>
            <a:prstGeom prst="rect">
              <a:avLst/>
            </a:prstGeom>
            <a:solidFill>
              <a:schemeClr val="accent1">
                <a:tint val="40000"/>
                <a:hueOff val="0"/>
                <a:satOff val="0"/>
                <a:lumOff val="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 am a person with feelings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my opinion matters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even if you don’t know</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offer me advice and where appropriate alternative solutions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in your professional hands – 50:50 partnership each valuing the other’s expertise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people build confidence in people far more effectively than medication</a:t>
              </a:r>
              <a:endPar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8005F0C9-AF9E-43EE-AD63-F3D13BF19477}"/>
              </a:ext>
            </a:extLst>
          </p:cNvPr>
          <p:cNvSpPr txBox="1"/>
          <p:nvPr/>
        </p:nvSpPr>
        <p:spPr>
          <a:xfrm>
            <a:off x="276344" y="6196379"/>
            <a:ext cx="1163931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4"/>
              </a:rPr>
              <a:t>https://www.gov.scot/publications/chance-change-scotland-report-chance-2-change-expert-reference-group-lived-experience-primary-care-health-inequalities-short-life-working-group/</a:t>
            </a:r>
            <a:r>
              <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sp>
        <p:nvSpPr>
          <p:cNvPr id="6" name="Footer Placeholder 5">
            <a:extLst>
              <a:ext uri="{FF2B5EF4-FFF2-40B4-BE49-F238E27FC236}">
                <a16:creationId xmlns:a16="http://schemas.microsoft.com/office/drawing/2014/main" id="{7CBFA24C-A23B-44F5-8626-E3149B4C64B9}"/>
              </a:ext>
            </a:extLst>
          </p:cNvPr>
          <p:cNvSpPr>
            <a:spLocks noGrp="1"/>
          </p:cNvSpPr>
          <p:nvPr>
            <p:ph type="ftr" sz="quarter" idx="11"/>
            <p:custDataLst>
              <p:tags r:id="rId1"/>
            </p:custDataLst>
          </p:nvPr>
        </p:nvSpPr>
        <p:spPr>
          <a:xfrm>
            <a:off x="9630956" y="6477585"/>
            <a:ext cx="256104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OFFICIAL</a:t>
            </a:r>
          </a:p>
        </p:txBody>
      </p:sp>
    </p:spTree>
    <p:extLst>
      <p:ext uri="{BB962C8B-B14F-4D97-AF65-F5344CB8AC3E}">
        <p14:creationId xmlns:p14="http://schemas.microsoft.com/office/powerpoint/2010/main" val="236986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380" y="1347141"/>
            <a:ext cx="8880287" cy="1325563"/>
          </a:xfrm>
        </p:spPr>
        <p:txBody>
          <a:bodyPr>
            <a:normAutofit/>
          </a:bodyPr>
          <a:lstStyle/>
          <a:p>
            <a:r>
              <a:rPr lang="en-GB" sz="4000" dirty="0"/>
              <a:t>Delivering Intensive Care </a:t>
            </a:r>
            <a:br>
              <a:rPr lang="en-GB" sz="4000" dirty="0"/>
            </a:br>
            <a:r>
              <a:rPr lang="en-GB" sz="4000" dirty="0"/>
              <a:t>- through and beyond the pandemic</a:t>
            </a:r>
            <a:endParaRPr lang="en-US" sz="4000" dirty="0"/>
          </a:p>
        </p:txBody>
      </p:sp>
      <p:sp>
        <p:nvSpPr>
          <p:cNvPr id="3" name="TextBox 2"/>
          <p:cNvSpPr txBox="1"/>
          <p:nvPr/>
        </p:nvSpPr>
        <p:spPr>
          <a:xfrm>
            <a:off x="1324380" y="4041253"/>
            <a:ext cx="8617642" cy="2554545"/>
          </a:xfrm>
          <a:prstGeom prst="rect">
            <a:avLst/>
          </a:prstGeom>
          <a:noFill/>
        </p:spPr>
        <p:txBody>
          <a:bodyPr wrap="square" rtlCol="0">
            <a:spAutoFit/>
          </a:bodyPr>
          <a:lstStyle/>
          <a:p>
            <a:pPr algn="ctr"/>
            <a:r>
              <a:rPr lang="en-GB" sz="4000" dirty="0">
                <a:solidFill>
                  <a:schemeClr val="bg1"/>
                </a:solidFill>
              </a:rPr>
              <a:t>Dr John R Colvin</a:t>
            </a:r>
          </a:p>
          <a:p>
            <a:pPr algn="ctr"/>
            <a:r>
              <a:rPr lang="en-GB" sz="4000" dirty="0">
                <a:solidFill>
                  <a:schemeClr val="bg1"/>
                </a:solidFill>
              </a:rPr>
              <a:t>Senior Medical Advisor, </a:t>
            </a:r>
          </a:p>
          <a:p>
            <a:pPr algn="ctr"/>
            <a:r>
              <a:rPr lang="en-GB" sz="4000" dirty="0">
                <a:solidFill>
                  <a:schemeClr val="bg1"/>
                </a:solidFill>
              </a:rPr>
              <a:t>Scottish Government </a:t>
            </a:r>
          </a:p>
          <a:p>
            <a:pPr algn="ctr"/>
            <a:r>
              <a:rPr lang="en-GB" sz="4000" dirty="0">
                <a:solidFill>
                  <a:schemeClr val="bg1"/>
                </a:solidFill>
              </a:rPr>
              <a:t>June 2022 </a:t>
            </a:r>
            <a:endParaRPr lang="en-GB" sz="4000" i="1" dirty="0">
              <a:solidFill>
                <a:schemeClr val="bg1"/>
              </a:solidFill>
            </a:endParaRPr>
          </a:p>
        </p:txBody>
      </p:sp>
    </p:spTree>
    <p:extLst>
      <p:ext uri="{BB962C8B-B14F-4D97-AF65-F5344CB8AC3E}">
        <p14:creationId xmlns:p14="http://schemas.microsoft.com/office/powerpoint/2010/main" val="3855482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0295-76C4-41A3-9081-52C49752ED4C}"/>
              </a:ext>
            </a:extLst>
          </p:cNvPr>
          <p:cNvSpPr>
            <a:spLocks noGrp="1"/>
          </p:cNvSpPr>
          <p:nvPr>
            <p:ph type="title"/>
          </p:nvPr>
        </p:nvSpPr>
        <p:spPr/>
        <p:txBody>
          <a:bodyPr/>
          <a:lstStyle/>
          <a:p>
            <a:r>
              <a:rPr lang="en-GB" b="1" dirty="0">
                <a:solidFill>
                  <a:schemeClr val="bg2"/>
                </a:solidFill>
              </a:rPr>
              <a:t>Acknowledgements / quotes</a:t>
            </a:r>
          </a:p>
        </p:txBody>
      </p:sp>
      <p:sp>
        <p:nvSpPr>
          <p:cNvPr id="3" name="Content Placeholder 2">
            <a:extLst>
              <a:ext uri="{FF2B5EF4-FFF2-40B4-BE49-F238E27FC236}">
                <a16:creationId xmlns:a16="http://schemas.microsoft.com/office/drawing/2014/main" id="{501AEF78-A416-4F10-9097-DB28FAC4E345}"/>
              </a:ext>
            </a:extLst>
          </p:cNvPr>
          <p:cNvSpPr>
            <a:spLocks noGrp="1"/>
          </p:cNvSpPr>
          <p:nvPr>
            <p:ph idx="1"/>
          </p:nvPr>
        </p:nvSpPr>
        <p:spPr/>
        <p:txBody>
          <a:bodyPr/>
          <a:lstStyle/>
          <a:p>
            <a:r>
              <a:rPr lang="en-GB" dirty="0">
                <a:solidFill>
                  <a:schemeClr val="accent1">
                    <a:lumMod val="20000"/>
                    <a:lumOff val="80000"/>
                  </a:schemeClr>
                </a:solidFill>
              </a:rPr>
              <a:t>Laura Muirhead, GP and Clinical Lead for Covid Hub, Grampian </a:t>
            </a:r>
          </a:p>
          <a:p>
            <a:r>
              <a:rPr lang="en-GB" dirty="0">
                <a:solidFill>
                  <a:schemeClr val="accent1">
                    <a:lumMod val="20000"/>
                    <a:lumOff val="80000"/>
                  </a:schemeClr>
                </a:solidFill>
              </a:rPr>
              <a:t>Peter Cawston, GP, Glasgow </a:t>
            </a:r>
          </a:p>
          <a:p>
            <a:r>
              <a:rPr lang="en-GB" dirty="0">
                <a:solidFill>
                  <a:schemeClr val="accent1">
                    <a:lumMod val="20000"/>
                    <a:lumOff val="80000"/>
                  </a:schemeClr>
                </a:solidFill>
              </a:rPr>
              <a:t>Carey </a:t>
            </a:r>
            <a:r>
              <a:rPr lang="en-GB" dirty="0" err="1">
                <a:solidFill>
                  <a:schemeClr val="accent1">
                    <a:lumMod val="20000"/>
                    <a:lumOff val="80000"/>
                  </a:schemeClr>
                </a:solidFill>
              </a:rPr>
              <a:t>Lunan</a:t>
            </a:r>
            <a:r>
              <a:rPr lang="en-GB" dirty="0">
                <a:solidFill>
                  <a:schemeClr val="accent1">
                    <a:lumMod val="20000"/>
                    <a:lumOff val="80000"/>
                  </a:schemeClr>
                </a:solidFill>
              </a:rPr>
              <a:t>, GP, Edinburgh and Chair of Scottish Deep End project</a:t>
            </a:r>
          </a:p>
          <a:p>
            <a:r>
              <a:rPr lang="en-GB" dirty="0">
                <a:solidFill>
                  <a:schemeClr val="accent1">
                    <a:lumMod val="20000"/>
                    <a:lumOff val="80000"/>
                  </a:schemeClr>
                </a:solidFill>
              </a:rPr>
              <a:t>Alan Harrison, Lead Pharmacist for Community Care, NHSGGC</a:t>
            </a:r>
          </a:p>
          <a:p>
            <a:r>
              <a:rPr lang="en-GB" dirty="0">
                <a:solidFill>
                  <a:schemeClr val="accent1">
                    <a:lumMod val="20000"/>
                    <a:lumOff val="80000"/>
                  </a:schemeClr>
                </a:solidFill>
              </a:rPr>
              <a:t>Charlotte Ward, Optometry Lead, NHS Grampian/Shetland </a:t>
            </a:r>
          </a:p>
          <a:p>
            <a:r>
              <a:rPr lang="en-GB" dirty="0">
                <a:solidFill>
                  <a:schemeClr val="accent1">
                    <a:lumMod val="20000"/>
                    <a:lumOff val="80000"/>
                  </a:schemeClr>
                </a:solidFill>
              </a:rPr>
              <a:t>Rebecca Helliwell, GP and Deputy Medical Director, NHS Highland/</a:t>
            </a:r>
            <a:r>
              <a:rPr lang="en-GB" dirty="0" err="1">
                <a:solidFill>
                  <a:schemeClr val="accent1">
                    <a:lumMod val="20000"/>
                    <a:lumOff val="80000"/>
                  </a:schemeClr>
                </a:solidFill>
              </a:rPr>
              <a:t>Argyll&amp;Bute</a:t>
            </a:r>
            <a:r>
              <a:rPr lang="en-GB" dirty="0">
                <a:solidFill>
                  <a:schemeClr val="accent1">
                    <a:lumMod val="20000"/>
                    <a:lumOff val="80000"/>
                  </a:schemeClr>
                </a:solidFill>
              </a:rPr>
              <a:t> HSCP</a:t>
            </a:r>
          </a:p>
          <a:p>
            <a:r>
              <a:rPr lang="en-GB" dirty="0" err="1">
                <a:solidFill>
                  <a:schemeClr val="accent1">
                    <a:lumMod val="20000"/>
                    <a:lumOff val="80000"/>
                  </a:schemeClr>
                </a:solidFill>
              </a:rPr>
              <a:t>Kenmure</a:t>
            </a:r>
            <a:r>
              <a:rPr lang="en-GB" dirty="0">
                <a:solidFill>
                  <a:schemeClr val="accent1">
                    <a:lumMod val="20000"/>
                    <a:lumOff val="80000"/>
                  </a:schemeClr>
                </a:solidFill>
              </a:rPr>
              <a:t> practice, Bishopbriggs </a:t>
            </a:r>
          </a:p>
        </p:txBody>
      </p:sp>
      <p:sp>
        <p:nvSpPr>
          <p:cNvPr id="4" name="Footer Placeholder 3">
            <a:extLst>
              <a:ext uri="{FF2B5EF4-FFF2-40B4-BE49-F238E27FC236}">
                <a16:creationId xmlns:a16="http://schemas.microsoft.com/office/drawing/2014/main" id="{4EC9F9FA-8255-4F81-9084-2C21A1907216}"/>
              </a:ext>
            </a:extLst>
          </p:cNvPr>
          <p:cNvSpPr>
            <a:spLocks noGrp="1"/>
          </p:cNvSpPr>
          <p:nvPr>
            <p:ph type="ftr" sz="quarter" idx="11"/>
            <p:custDataLst>
              <p:tags r:id="rId1"/>
            </p:custDataLst>
          </p:nvPr>
        </p:nvSpPr>
        <p:spPr>
          <a:xfrm>
            <a:off x="0" y="6356350"/>
            <a:ext cx="1219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OFFICIAL</a:t>
            </a:r>
          </a:p>
        </p:txBody>
      </p:sp>
    </p:spTree>
    <p:extLst>
      <p:ext uri="{BB962C8B-B14F-4D97-AF65-F5344CB8AC3E}">
        <p14:creationId xmlns:p14="http://schemas.microsoft.com/office/powerpoint/2010/main" val="2241117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589" y="1754465"/>
            <a:ext cx="6833479" cy="1325563"/>
          </a:xfrm>
        </p:spPr>
        <p:txBody>
          <a:bodyPr>
            <a:normAutofit/>
          </a:bodyPr>
          <a:lstStyle/>
          <a:p>
            <a:pPr algn="ctr"/>
            <a:r>
              <a:rPr lang="en-GB" sz="4000" dirty="0">
                <a:solidFill>
                  <a:schemeClr val="bg2"/>
                </a:solidFill>
              </a:rPr>
              <a:t>Home First</a:t>
            </a:r>
            <a:br>
              <a:rPr lang="en-GB" sz="5400" dirty="0">
                <a:solidFill>
                  <a:schemeClr val="bg2"/>
                </a:solidFill>
              </a:rPr>
            </a:br>
            <a:endParaRPr lang="en-US" dirty="0"/>
          </a:p>
        </p:txBody>
      </p:sp>
      <p:sp>
        <p:nvSpPr>
          <p:cNvPr id="3" name="TextBox 2"/>
          <p:cNvSpPr txBox="1"/>
          <p:nvPr/>
        </p:nvSpPr>
        <p:spPr>
          <a:xfrm>
            <a:off x="1594258" y="3730387"/>
            <a:ext cx="7707684" cy="2554545"/>
          </a:xfrm>
          <a:prstGeom prst="rect">
            <a:avLst/>
          </a:prstGeom>
          <a:noFill/>
        </p:spPr>
        <p:txBody>
          <a:bodyPr wrap="square" rtlCol="0">
            <a:spAutoFit/>
          </a:bodyPr>
          <a:lstStyle/>
          <a:p>
            <a:pPr algn="ctr"/>
            <a:r>
              <a:rPr lang="en-GB" sz="4000" dirty="0">
                <a:solidFill>
                  <a:schemeClr val="bg1"/>
                </a:solidFill>
              </a:rPr>
              <a:t>Paul O’Neill</a:t>
            </a:r>
          </a:p>
          <a:p>
            <a:pPr algn="ctr"/>
            <a:r>
              <a:rPr lang="en-GB" sz="4000" dirty="0">
                <a:solidFill>
                  <a:schemeClr val="bg1"/>
                </a:solidFill>
              </a:rPr>
              <a:t>Locality Services Manager, </a:t>
            </a:r>
          </a:p>
          <a:p>
            <a:pPr algn="ctr"/>
            <a:r>
              <a:rPr lang="en-GB" sz="4000" dirty="0">
                <a:solidFill>
                  <a:schemeClr val="bg1"/>
                </a:solidFill>
              </a:rPr>
              <a:t>NHS Lanarkshire</a:t>
            </a:r>
          </a:p>
          <a:p>
            <a:pPr algn="ctr"/>
            <a:r>
              <a:rPr lang="en-GB" sz="4000" dirty="0">
                <a:solidFill>
                  <a:schemeClr val="bg1"/>
                </a:solidFill>
              </a:rPr>
              <a:t>June 2022 </a:t>
            </a:r>
            <a:endParaRPr lang="en-GB" sz="4000" i="1" dirty="0">
              <a:solidFill>
                <a:schemeClr val="bg1"/>
              </a:solidFill>
            </a:endParaRPr>
          </a:p>
        </p:txBody>
      </p:sp>
    </p:spTree>
    <p:extLst>
      <p:ext uri="{BB962C8B-B14F-4D97-AF65-F5344CB8AC3E}">
        <p14:creationId xmlns:p14="http://schemas.microsoft.com/office/powerpoint/2010/main" val="464597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Purpose/intro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8296518"/>
          </a:xfrm>
          <a:prstGeom prst="rect">
            <a:avLst/>
          </a:prstGeom>
        </p:spPr>
      </p:pic>
      <p:sp>
        <p:nvSpPr>
          <p:cNvPr id="3" name="Subtitle 2"/>
          <p:cNvSpPr>
            <a:spLocks noGrp="1"/>
          </p:cNvSpPr>
          <p:nvPr>
            <p:ph type="subTitle" idx="1"/>
          </p:nvPr>
        </p:nvSpPr>
        <p:spPr>
          <a:xfrm>
            <a:off x="4559205" y="4148260"/>
            <a:ext cx="6721996" cy="3338589"/>
          </a:xfrm>
        </p:spPr>
        <p:txBody>
          <a:bodyPr>
            <a:normAutofit/>
          </a:bodyPr>
          <a:lstStyle/>
          <a:p>
            <a:pPr lvl="0" algn="l"/>
            <a:endParaRPr lang="en-GB" dirty="0">
              <a:solidFill>
                <a:schemeClr val="bg1"/>
              </a:solidFill>
              <a:latin typeface="Arial Black" panose="020B0A04020102020204" pitchFamily="34" charset="0"/>
            </a:endParaRPr>
          </a:p>
          <a:p>
            <a:pPr lvl="0" algn="l"/>
            <a:endParaRPr lang="en-GB" dirty="0">
              <a:solidFill>
                <a:schemeClr val="bg1"/>
              </a:solidFill>
              <a:latin typeface="Arial Black" panose="020B0A04020102020204" pitchFamily="34" charset="0"/>
            </a:endParaRPr>
          </a:p>
          <a:p>
            <a:pPr lvl="0" algn="l"/>
            <a:r>
              <a:rPr lang="en-GB" dirty="0">
                <a:solidFill>
                  <a:schemeClr val="tx2"/>
                </a:solidFill>
                <a:latin typeface="Arial Black" panose="020B0A04020102020204" pitchFamily="34" charset="0"/>
              </a:rPr>
              <a:t>3. Demonstrate: </a:t>
            </a:r>
            <a:r>
              <a:rPr lang="en-GB" dirty="0">
                <a:solidFill>
                  <a:schemeClr val="bg1"/>
                </a:solidFill>
                <a:latin typeface="Arial Black" panose="020B0A04020102020204" pitchFamily="34" charset="0"/>
              </a:rPr>
              <a:t>How these strands come together in practical terms</a:t>
            </a:r>
            <a:endParaRPr lang="en-GB" dirty="0"/>
          </a:p>
        </p:txBody>
      </p:sp>
      <p:sp>
        <p:nvSpPr>
          <p:cNvPr id="5" name="Rectangle 4"/>
          <p:cNvSpPr/>
          <p:nvPr/>
        </p:nvSpPr>
        <p:spPr>
          <a:xfrm>
            <a:off x="670694" y="476032"/>
            <a:ext cx="1094108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TODAY’S PURPOSE: </a:t>
            </a:r>
            <a:r>
              <a:rPr kumimoji="0" lang="en-GB" sz="3600" b="0" i="0" u="none" strike="noStrike" kern="1200" cap="none" spc="0" normalizeH="0" baseline="0" noProof="0" dirty="0">
                <a:ln>
                  <a:noFill/>
                </a:ln>
                <a:solidFill>
                  <a:srgbClr val="44546A"/>
                </a:solidFill>
                <a:effectLst/>
                <a:uLnTx/>
                <a:uFillTx/>
                <a:latin typeface="Arial Black" panose="020B0A04020102020204" pitchFamily="34" charset="0"/>
                <a:ea typeface="+mn-ea"/>
                <a:cs typeface="+mn-cs"/>
              </a:rPr>
              <a:t>THREE</a:t>
            </a:r>
            <a:r>
              <a:rPr kumimoji="0" lang="en-GB" sz="3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KEY GOALS</a:t>
            </a:r>
          </a:p>
        </p:txBody>
      </p:sp>
      <p:sp>
        <p:nvSpPr>
          <p:cNvPr id="6" name="Rectangle 5"/>
          <p:cNvSpPr/>
          <p:nvPr/>
        </p:nvSpPr>
        <p:spPr>
          <a:xfrm>
            <a:off x="4438146" y="2392944"/>
            <a:ext cx="7753854" cy="1200329"/>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546A"/>
                </a:solidFill>
                <a:effectLst/>
                <a:uLnTx/>
                <a:uFillTx/>
                <a:latin typeface="Arial Black" panose="020B0A04020102020204" pitchFamily="34" charset="0"/>
                <a:ea typeface="+mn-ea"/>
                <a:cs typeface="+mn-cs"/>
              </a:rPr>
              <a:t>Illustrate: </a:t>
            </a:r>
            <a:r>
              <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What the Home First ethos is – in human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7" name="Rectangle 6"/>
          <p:cNvSpPr/>
          <p:nvPr/>
        </p:nvSpPr>
        <p:spPr>
          <a:xfrm>
            <a:off x="4537626" y="2794980"/>
            <a:ext cx="676515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546A"/>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546A"/>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Arial Black" panose="020B0A04020102020204" pitchFamily="34" charset="0"/>
                <a:ea typeface="+mn-ea"/>
                <a:cs typeface="+mn-cs"/>
              </a:rPr>
              <a:t>2. Bring clarity:  </a:t>
            </a:r>
            <a:r>
              <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by clearly setting out the strategic components and drivers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919134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37" y="182880"/>
            <a:ext cx="9430043" cy="6422623"/>
          </a:xfrm>
          <a:prstGeom prst="rect">
            <a:avLst/>
          </a:prstGeom>
        </p:spPr>
      </p:pic>
    </p:spTree>
    <p:extLst>
      <p:ext uri="{BB962C8B-B14F-4D97-AF65-F5344CB8AC3E}">
        <p14:creationId xmlns:p14="http://schemas.microsoft.com/office/powerpoint/2010/main" val="756245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177" y="365125"/>
            <a:ext cx="10515600" cy="1325563"/>
          </a:xfrm>
        </p:spPr>
        <p:txBody>
          <a:bodyPr/>
          <a:lstStyle/>
          <a:p>
            <a:endParaRPr lang="en-GB"/>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57023" cy="7205185"/>
          </a:xfrm>
        </p:spPr>
      </p:pic>
      <p:sp>
        <p:nvSpPr>
          <p:cNvPr id="8" name="TextBox 7"/>
          <p:cNvSpPr txBox="1"/>
          <p:nvPr/>
        </p:nvSpPr>
        <p:spPr>
          <a:xfrm>
            <a:off x="427430" y="282487"/>
            <a:ext cx="1034842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THE BIGGER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Home First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explained  </a:t>
            </a:r>
          </a:p>
        </p:txBody>
      </p:sp>
      <p:sp>
        <p:nvSpPr>
          <p:cNvPr id="9" name="Rectangle 8"/>
          <p:cNvSpPr/>
          <p:nvPr/>
        </p:nvSpPr>
        <p:spPr>
          <a:xfrm>
            <a:off x="559633" y="655501"/>
            <a:ext cx="18473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764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62743" y="0"/>
            <a:ext cx="9666514" cy="6858000"/>
          </a:xfrm>
          <a:prstGeom prst="rect">
            <a:avLst/>
          </a:prstGeom>
          <a:ln>
            <a:noFill/>
          </a:ln>
          <a:effectLst>
            <a:softEdge rad="112500"/>
          </a:effectLst>
        </p:spPr>
      </p:pic>
    </p:spTree>
    <p:extLst>
      <p:ext uri="{BB962C8B-B14F-4D97-AF65-F5344CB8AC3E}">
        <p14:creationId xmlns:p14="http://schemas.microsoft.com/office/powerpoint/2010/main" val="1124702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ome-first.mp4 (720p)">
            <a:hlinkClick r:id="" action="ppaction://media"/>
            <a:extLst>
              <a:ext uri="{FF2B5EF4-FFF2-40B4-BE49-F238E27FC236}">
                <a16:creationId xmlns:a16="http://schemas.microsoft.com/office/drawing/2014/main" id="{9A7781C6-6561-4A6B-805D-20936BE211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732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5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673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GB" sz="4000" b="1" dirty="0">
                <a:solidFill>
                  <a:srgbClr val="000090"/>
                </a:solidFill>
              </a:rPr>
              <a:t>Facing the emerging pandemic</a:t>
            </a:r>
          </a:p>
        </p:txBody>
      </p:sp>
      <p:sp>
        <p:nvSpPr>
          <p:cNvPr id="2" name="Content Placeholder 1"/>
          <p:cNvSpPr>
            <a:spLocks noGrp="1"/>
          </p:cNvSpPr>
          <p:nvPr>
            <p:ph idx="1"/>
          </p:nvPr>
        </p:nvSpPr>
        <p:spPr/>
        <p:txBody>
          <a:bodyPr>
            <a:normAutofit/>
          </a:bodyPr>
          <a:lstStyle/>
          <a:p>
            <a:r>
              <a:rPr lang="en-GB" b="1" dirty="0">
                <a:solidFill>
                  <a:srgbClr val="000090"/>
                </a:solidFill>
              </a:rPr>
              <a:t>Building on pre-pandemic resilience</a:t>
            </a:r>
          </a:p>
          <a:p>
            <a:pPr lvl="1"/>
            <a:r>
              <a:rPr lang="en-GB" b="1" dirty="0">
                <a:solidFill>
                  <a:srgbClr val="000090"/>
                </a:solidFill>
                <a:latin typeface="+mj-lt"/>
              </a:rPr>
              <a:t>Existing baseline 173 beds, local escalation and mutual aid arrangements</a:t>
            </a:r>
          </a:p>
          <a:p>
            <a:pPr lvl="1"/>
            <a:r>
              <a:rPr lang="en-GB" b="1" dirty="0">
                <a:solidFill>
                  <a:srgbClr val="000090"/>
                </a:solidFill>
                <a:latin typeface="+mj-lt"/>
              </a:rPr>
              <a:t>Pandemic ‘flu plans to double capacity</a:t>
            </a:r>
          </a:p>
          <a:p>
            <a:pPr lvl="1"/>
            <a:r>
              <a:rPr lang="en-GB" b="1" dirty="0">
                <a:solidFill>
                  <a:srgbClr val="000090"/>
                </a:solidFill>
                <a:latin typeface="+mj-lt"/>
              </a:rPr>
              <a:t>Well established national clinical/professional networks</a:t>
            </a:r>
          </a:p>
          <a:p>
            <a:endParaRPr lang="en-GB" b="1" dirty="0">
              <a:solidFill>
                <a:srgbClr val="000090"/>
              </a:solidFill>
            </a:endParaRPr>
          </a:p>
          <a:p>
            <a:r>
              <a:rPr lang="en-GB" b="1" dirty="0">
                <a:solidFill>
                  <a:srgbClr val="000090"/>
                </a:solidFill>
              </a:rPr>
              <a:t>Stretching new challenge –quadruple ICU maximum surge escalation capacity to over 700 beds</a:t>
            </a:r>
          </a:p>
          <a:p>
            <a:pPr marL="0" indent="0">
              <a:buNone/>
            </a:pPr>
            <a:r>
              <a:rPr lang="en-GB" b="1" dirty="0">
                <a:solidFill>
                  <a:srgbClr val="000090"/>
                </a:solidFill>
              </a:rPr>
              <a:t>	</a:t>
            </a:r>
          </a:p>
          <a:p>
            <a:pPr marL="0" indent="0">
              <a:buNone/>
            </a:pPr>
            <a:endParaRPr lang="en-GB" b="1" dirty="0">
              <a:solidFill>
                <a:srgbClr val="000090"/>
              </a:solidFill>
            </a:endParaRPr>
          </a:p>
          <a:p>
            <a:pPr>
              <a:buNone/>
            </a:pPr>
            <a:endParaRPr lang="en-GB" dirty="0">
              <a:solidFill>
                <a:srgbClr val="000090"/>
              </a:solidFill>
            </a:endParaRPr>
          </a:p>
          <a:p>
            <a:endParaRPr lang="en-GB" dirty="0">
              <a:solidFill>
                <a:srgbClr val="000090"/>
              </a:solidFill>
            </a:endParaRPr>
          </a:p>
          <a:p>
            <a:endParaRPr lang="en-GB" dirty="0">
              <a:solidFill>
                <a:srgbClr val="000090"/>
              </a:solidFill>
            </a:endParaRPr>
          </a:p>
          <a:p>
            <a:endParaRPr lang="en-GB" dirty="0">
              <a:solidFill>
                <a:srgbClr val="000090"/>
              </a:solidFill>
            </a:endParaRPr>
          </a:p>
        </p:txBody>
      </p:sp>
    </p:spTree>
    <p:extLst>
      <p:ext uri="{BB962C8B-B14F-4D97-AF65-F5344CB8AC3E}">
        <p14:creationId xmlns:p14="http://schemas.microsoft.com/office/powerpoint/2010/main" val="288952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GB" sz="4000" b="1" dirty="0">
                <a:solidFill>
                  <a:srgbClr val="000090"/>
                </a:solidFill>
              </a:rPr>
              <a:t>SG ICU Resilience and Support Group</a:t>
            </a:r>
            <a:br>
              <a:rPr lang="en-GB" sz="4000" b="1" dirty="0">
                <a:solidFill>
                  <a:srgbClr val="000090"/>
                </a:solidFill>
              </a:rPr>
            </a:br>
            <a:r>
              <a:rPr lang="en-GB" sz="4000" b="1" dirty="0">
                <a:solidFill>
                  <a:srgbClr val="000090"/>
                </a:solidFill>
              </a:rPr>
              <a:t>Building escalation capacity</a:t>
            </a:r>
          </a:p>
        </p:txBody>
      </p:sp>
      <p:sp>
        <p:nvSpPr>
          <p:cNvPr id="2" name="Content Placeholder 1"/>
          <p:cNvSpPr>
            <a:spLocks noGrp="1"/>
          </p:cNvSpPr>
          <p:nvPr>
            <p:ph idx="1"/>
          </p:nvPr>
        </p:nvSpPr>
        <p:spPr>
          <a:xfrm>
            <a:off x="989214" y="2164807"/>
            <a:ext cx="10216341" cy="3953360"/>
          </a:xfrm>
        </p:spPr>
        <p:txBody>
          <a:bodyPr>
            <a:normAutofit/>
          </a:bodyPr>
          <a:lstStyle/>
          <a:p>
            <a:r>
              <a:rPr lang="en-GB" b="1" dirty="0">
                <a:solidFill>
                  <a:srgbClr val="000090"/>
                </a:solidFill>
                <a:latin typeface="+mj-lt"/>
              </a:rPr>
              <a:t>Equipment procurement</a:t>
            </a:r>
          </a:p>
          <a:p>
            <a:pPr lvl="1"/>
            <a:r>
              <a:rPr lang="en-GB" b="1" dirty="0">
                <a:solidFill>
                  <a:srgbClr val="000090"/>
                </a:solidFill>
                <a:latin typeface="+mj-lt"/>
              </a:rPr>
              <a:t>High quality, align with current stock</a:t>
            </a:r>
          </a:p>
          <a:p>
            <a:pPr lvl="1"/>
            <a:r>
              <a:rPr lang="en-GB" b="1" dirty="0">
                <a:solidFill>
                  <a:srgbClr val="000090"/>
                </a:solidFill>
                <a:latin typeface="+mj-lt"/>
              </a:rPr>
              <a:t>Avoid ‘dirty’ marketplace</a:t>
            </a:r>
          </a:p>
          <a:p>
            <a:pPr lvl="1"/>
            <a:r>
              <a:rPr lang="en-GB" b="1" dirty="0">
                <a:solidFill>
                  <a:srgbClr val="000090"/>
                </a:solidFill>
                <a:latin typeface="+mj-lt"/>
              </a:rPr>
              <a:t>Legacy value- align with future replacement program</a:t>
            </a:r>
          </a:p>
          <a:p>
            <a:r>
              <a:rPr lang="en-GB" b="1" dirty="0">
                <a:solidFill>
                  <a:srgbClr val="000090"/>
                </a:solidFill>
                <a:latin typeface="+mj-lt"/>
              </a:rPr>
              <a:t>Facilities support</a:t>
            </a:r>
          </a:p>
          <a:p>
            <a:r>
              <a:rPr lang="en-GB" b="1" dirty="0">
                <a:solidFill>
                  <a:srgbClr val="000090"/>
                </a:solidFill>
                <a:latin typeface="+mj-lt"/>
              </a:rPr>
              <a:t>Close collaboration with clinical networks</a:t>
            </a:r>
            <a:endParaRPr lang="en-GB" dirty="0">
              <a:solidFill>
                <a:srgbClr val="000090"/>
              </a:solidFill>
              <a:latin typeface="+mj-lt"/>
            </a:endParaRPr>
          </a:p>
          <a:p>
            <a:endParaRPr lang="en-GB" dirty="0">
              <a:solidFill>
                <a:srgbClr val="000090"/>
              </a:solidFill>
            </a:endParaRPr>
          </a:p>
          <a:p>
            <a:endParaRPr lang="en-GB" dirty="0">
              <a:solidFill>
                <a:srgbClr val="000090"/>
              </a:solidFill>
            </a:endParaRPr>
          </a:p>
        </p:txBody>
      </p:sp>
    </p:spTree>
    <p:extLst>
      <p:ext uri="{BB962C8B-B14F-4D97-AF65-F5344CB8AC3E}">
        <p14:creationId xmlns:p14="http://schemas.microsoft.com/office/powerpoint/2010/main" val="901364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GB" sz="4000" b="1" dirty="0">
                <a:solidFill>
                  <a:srgbClr val="000090"/>
                </a:solidFill>
              </a:rPr>
              <a:t>Staffing escalation capacity</a:t>
            </a:r>
          </a:p>
        </p:txBody>
      </p:sp>
      <p:sp>
        <p:nvSpPr>
          <p:cNvPr id="2" name="Content Placeholder 1"/>
          <p:cNvSpPr>
            <a:spLocks noGrp="1"/>
          </p:cNvSpPr>
          <p:nvPr>
            <p:ph idx="1"/>
          </p:nvPr>
        </p:nvSpPr>
        <p:spPr/>
        <p:txBody>
          <a:bodyPr>
            <a:normAutofit fontScale="92500" lnSpcReduction="10000"/>
          </a:bodyPr>
          <a:lstStyle/>
          <a:p>
            <a:r>
              <a:rPr lang="en-GB" b="1" dirty="0">
                <a:solidFill>
                  <a:srgbClr val="000090"/>
                </a:solidFill>
              </a:rPr>
              <a:t>Local </a:t>
            </a:r>
          </a:p>
          <a:p>
            <a:pPr lvl="1"/>
            <a:r>
              <a:rPr lang="en-GB" b="1" dirty="0">
                <a:solidFill>
                  <a:srgbClr val="000090"/>
                </a:solidFill>
                <a:latin typeface="+mj-lt"/>
              </a:rPr>
              <a:t>Supportive rostering</a:t>
            </a:r>
          </a:p>
          <a:p>
            <a:pPr lvl="1"/>
            <a:r>
              <a:rPr lang="en-GB" b="1" dirty="0">
                <a:solidFill>
                  <a:srgbClr val="000090"/>
                </a:solidFill>
                <a:latin typeface="+mj-lt"/>
              </a:rPr>
              <a:t>Training </a:t>
            </a:r>
          </a:p>
          <a:p>
            <a:pPr lvl="1"/>
            <a:r>
              <a:rPr lang="en-GB" b="1" dirty="0">
                <a:solidFill>
                  <a:srgbClr val="000090"/>
                </a:solidFill>
                <a:latin typeface="+mj-lt"/>
              </a:rPr>
              <a:t>Reprioritising clinical services</a:t>
            </a:r>
          </a:p>
          <a:p>
            <a:pPr>
              <a:spcBef>
                <a:spcPts val="1800"/>
              </a:spcBef>
            </a:pPr>
            <a:r>
              <a:rPr lang="en-GB" b="1" dirty="0">
                <a:solidFill>
                  <a:srgbClr val="000090"/>
                </a:solidFill>
              </a:rPr>
              <a:t>National </a:t>
            </a:r>
          </a:p>
          <a:p>
            <a:pPr lvl="1"/>
            <a:r>
              <a:rPr lang="en-GB" b="1" dirty="0">
                <a:solidFill>
                  <a:srgbClr val="000090"/>
                </a:solidFill>
                <a:latin typeface="+mj-lt"/>
              </a:rPr>
              <a:t>Regulatory recognition</a:t>
            </a:r>
          </a:p>
          <a:p>
            <a:pPr lvl="1"/>
            <a:r>
              <a:rPr lang="en-GB" b="1" dirty="0">
                <a:solidFill>
                  <a:srgbClr val="000090"/>
                </a:solidFill>
                <a:latin typeface="+mj-lt"/>
              </a:rPr>
              <a:t>Ethics code</a:t>
            </a:r>
          </a:p>
          <a:p>
            <a:pPr lvl="1"/>
            <a:r>
              <a:rPr lang="en-GB" b="1" dirty="0">
                <a:solidFill>
                  <a:srgbClr val="000090"/>
                </a:solidFill>
                <a:latin typeface="+mj-lt"/>
              </a:rPr>
              <a:t>Safe staffing tool</a:t>
            </a:r>
          </a:p>
          <a:p>
            <a:pPr lvl="1"/>
            <a:r>
              <a:rPr lang="en-GB" b="1" dirty="0">
                <a:solidFill>
                  <a:srgbClr val="000090"/>
                </a:solidFill>
                <a:latin typeface="+mj-lt"/>
              </a:rPr>
              <a:t>Support for reprioritisation of clinical services</a:t>
            </a:r>
          </a:p>
          <a:p>
            <a:endParaRPr lang="en-GB" b="1" dirty="0">
              <a:solidFill>
                <a:srgbClr val="000090"/>
              </a:solidFill>
            </a:endParaRPr>
          </a:p>
          <a:p>
            <a:r>
              <a:rPr lang="en-GB" b="1" dirty="0">
                <a:solidFill>
                  <a:srgbClr val="000090"/>
                </a:solidFill>
              </a:rPr>
              <a:t>Close collaboration across clinical networks</a:t>
            </a:r>
          </a:p>
          <a:p>
            <a:pPr>
              <a:buNone/>
            </a:pPr>
            <a:endParaRPr lang="en-GB" dirty="0">
              <a:solidFill>
                <a:srgbClr val="000090"/>
              </a:solidFill>
            </a:endParaRPr>
          </a:p>
          <a:p>
            <a:endParaRPr lang="en-GB" dirty="0">
              <a:solidFill>
                <a:srgbClr val="000090"/>
              </a:solidFill>
            </a:endParaRPr>
          </a:p>
          <a:p>
            <a:endParaRPr lang="en-GB" dirty="0">
              <a:solidFill>
                <a:srgbClr val="000090"/>
              </a:solidFill>
            </a:endParaRPr>
          </a:p>
          <a:p>
            <a:endParaRPr lang="en-GB" dirty="0">
              <a:solidFill>
                <a:srgbClr val="000090"/>
              </a:solidFill>
            </a:endParaRPr>
          </a:p>
        </p:txBody>
      </p:sp>
    </p:spTree>
    <p:extLst>
      <p:ext uri="{BB962C8B-B14F-4D97-AF65-F5344CB8AC3E}">
        <p14:creationId xmlns:p14="http://schemas.microsoft.com/office/powerpoint/2010/main" val="2476344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7403" y="6337119"/>
            <a:ext cx="2853666" cy="230832"/>
          </a:xfrm>
          <a:prstGeom prst="rect">
            <a:avLst/>
          </a:prstGeom>
          <a:noFill/>
        </p:spPr>
        <p:txBody>
          <a:bodyPr wrap="none" rtlCol="0">
            <a:spAutoFit/>
          </a:bodyPr>
          <a:lstStyle/>
          <a:p>
            <a:r>
              <a:rPr lang="en-GB" sz="900" dirty="0"/>
              <a:t>Data source: </a:t>
            </a:r>
            <a:r>
              <a:rPr lang="en-GB" sz="900" dirty="0">
                <a:hlinkClick r:id="rId2"/>
              </a:rPr>
              <a:t>COVID-19 Daily Dashboard | Tableau Public</a:t>
            </a:r>
            <a:r>
              <a:rPr lang="en-GB" sz="900" dirty="0"/>
              <a:t> </a:t>
            </a:r>
          </a:p>
        </p:txBody>
      </p:sp>
      <p:pic>
        <p:nvPicPr>
          <p:cNvPr id="2" name="Picture 1"/>
          <p:cNvPicPr>
            <a:picLocks noChangeAspect="1"/>
          </p:cNvPicPr>
          <p:nvPr/>
        </p:nvPicPr>
        <p:blipFill>
          <a:blip r:embed="rId3"/>
          <a:stretch>
            <a:fillRect/>
          </a:stretch>
        </p:blipFill>
        <p:spPr>
          <a:xfrm>
            <a:off x="1047403" y="556953"/>
            <a:ext cx="10099963" cy="5536276"/>
          </a:xfrm>
          <a:prstGeom prst="rect">
            <a:avLst/>
          </a:prstGeom>
        </p:spPr>
      </p:pic>
    </p:spTree>
    <p:extLst>
      <p:ext uri="{BB962C8B-B14F-4D97-AF65-F5344CB8AC3E}">
        <p14:creationId xmlns:p14="http://schemas.microsoft.com/office/powerpoint/2010/main" val="3774033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770" y="248890"/>
            <a:ext cx="10515600" cy="944480"/>
          </a:xfrm>
        </p:spPr>
        <p:txBody>
          <a:bodyPr>
            <a:normAutofit/>
          </a:bodyPr>
          <a:lstStyle/>
          <a:p>
            <a:pPr algn="ctr"/>
            <a:r>
              <a:rPr lang="en-GB" sz="4000" b="1" dirty="0">
                <a:solidFill>
                  <a:srgbClr val="000090"/>
                </a:solidFill>
              </a:rPr>
              <a:t>Where are we now and next steps?</a:t>
            </a:r>
          </a:p>
        </p:txBody>
      </p:sp>
      <p:sp>
        <p:nvSpPr>
          <p:cNvPr id="2" name="Content Placeholder 1"/>
          <p:cNvSpPr>
            <a:spLocks noGrp="1"/>
          </p:cNvSpPr>
          <p:nvPr>
            <p:ph idx="1"/>
          </p:nvPr>
        </p:nvSpPr>
        <p:spPr/>
        <p:txBody>
          <a:bodyPr>
            <a:normAutofit/>
          </a:bodyPr>
          <a:lstStyle/>
          <a:p>
            <a:pPr>
              <a:spcBef>
                <a:spcPts val="1800"/>
              </a:spcBef>
            </a:pPr>
            <a:r>
              <a:rPr lang="en-GB" dirty="0">
                <a:solidFill>
                  <a:srgbClr val="000090"/>
                </a:solidFill>
              </a:rPr>
              <a:t>Permanent increased baseline capacity</a:t>
            </a:r>
          </a:p>
          <a:p>
            <a:pPr>
              <a:spcBef>
                <a:spcPts val="1800"/>
              </a:spcBef>
            </a:pPr>
            <a:r>
              <a:rPr lang="en-GB" dirty="0">
                <a:solidFill>
                  <a:srgbClr val="000090"/>
                </a:solidFill>
              </a:rPr>
              <a:t>Increased flexible working across Critical and Peri-op Care</a:t>
            </a:r>
          </a:p>
          <a:p>
            <a:pPr>
              <a:spcBef>
                <a:spcPts val="1800"/>
              </a:spcBef>
            </a:pPr>
            <a:r>
              <a:rPr lang="en-GB" dirty="0">
                <a:solidFill>
                  <a:srgbClr val="000090"/>
                </a:solidFill>
              </a:rPr>
              <a:t>Introduction of safe staffing tool </a:t>
            </a:r>
          </a:p>
          <a:p>
            <a:pPr>
              <a:spcBef>
                <a:spcPts val="1800"/>
              </a:spcBef>
            </a:pPr>
            <a:r>
              <a:rPr lang="en-GB" dirty="0">
                <a:solidFill>
                  <a:srgbClr val="000090"/>
                </a:solidFill>
              </a:rPr>
              <a:t>Improved models of collaborative working</a:t>
            </a:r>
          </a:p>
          <a:p>
            <a:pPr>
              <a:spcBef>
                <a:spcPts val="1800"/>
              </a:spcBef>
            </a:pPr>
            <a:r>
              <a:rPr lang="en-GB" dirty="0">
                <a:solidFill>
                  <a:srgbClr val="000090"/>
                </a:solidFill>
              </a:rPr>
              <a:t>Review of escalation capacity for next winter</a:t>
            </a:r>
          </a:p>
          <a:p>
            <a:endParaRPr lang="en-GB" dirty="0">
              <a:solidFill>
                <a:srgbClr val="000090"/>
              </a:solidFill>
            </a:endParaRPr>
          </a:p>
          <a:p>
            <a:endParaRPr lang="en-GB" dirty="0">
              <a:solidFill>
                <a:srgbClr val="000090"/>
              </a:solidFill>
            </a:endParaRPr>
          </a:p>
          <a:p>
            <a:endParaRPr lang="en-GB" dirty="0">
              <a:solidFill>
                <a:srgbClr val="000090"/>
              </a:solidFill>
            </a:endParaRPr>
          </a:p>
        </p:txBody>
      </p:sp>
    </p:spTree>
    <p:extLst>
      <p:ext uri="{BB962C8B-B14F-4D97-AF65-F5344CB8AC3E}">
        <p14:creationId xmlns:p14="http://schemas.microsoft.com/office/powerpoint/2010/main" val="809443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75B256-CE72-E974-59FE-29781CB5F10A}"/>
              </a:ext>
            </a:extLst>
          </p:cNvPr>
          <p:cNvSpPr>
            <a:spLocks noGrp="1"/>
          </p:cNvSpPr>
          <p:nvPr>
            <p:ph idx="1"/>
          </p:nvPr>
        </p:nvSpPr>
        <p:spPr>
          <a:xfrm>
            <a:off x="867295" y="5852160"/>
            <a:ext cx="8229600" cy="415636"/>
          </a:xfrm>
        </p:spPr>
        <p:txBody>
          <a:bodyPr/>
          <a:lstStyle/>
          <a:p>
            <a:pPr marL="0" indent="0">
              <a:buNone/>
            </a:pPr>
            <a:r>
              <a:rPr lang="en-GB" sz="1600" dirty="0"/>
              <a:t>ICU nightshift</a:t>
            </a:r>
          </a:p>
        </p:txBody>
      </p:sp>
      <p:pic>
        <p:nvPicPr>
          <p:cNvPr id="2050" name="Picture 2" descr="Inside the ICU">
            <a:extLst>
              <a:ext uri="{FF2B5EF4-FFF2-40B4-BE49-F238E27FC236}">
                <a16:creationId xmlns:a16="http://schemas.microsoft.com/office/drawing/2014/main" id="{9BED7C32-24B6-E038-318C-E7DC951F9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335" y="1122218"/>
            <a:ext cx="10615352" cy="463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522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GB" sz="4000" b="1" dirty="0">
                <a:solidFill>
                  <a:srgbClr val="000090"/>
                </a:solidFill>
              </a:rPr>
              <a:t>Acknowledgements </a:t>
            </a:r>
          </a:p>
        </p:txBody>
      </p:sp>
      <p:sp>
        <p:nvSpPr>
          <p:cNvPr id="2" name="Content Placeholder 1"/>
          <p:cNvSpPr>
            <a:spLocks noGrp="1"/>
          </p:cNvSpPr>
          <p:nvPr>
            <p:ph idx="1"/>
          </p:nvPr>
        </p:nvSpPr>
        <p:spPr/>
        <p:txBody>
          <a:bodyPr>
            <a:normAutofit/>
          </a:bodyPr>
          <a:lstStyle/>
          <a:p>
            <a:r>
              <a:rPr lang="en-GB" b="1" dirty="0">
                <a:solidFill>
                  <a:srgbClr val="000090"/>
                </a:solidFill>
                <a:latin typeface="+mj-lt"/>
              </a:rPr>
              <a:t>All front line Intensive Care and supporting staff across NHS Scotland; Scottish Intensive Care Society</a:t>
            </a:r>
          </a:p>
          <a:p>
            <a:endParaRPr lang="en-GB" dirty="0">
              <a:solidFill>
                <a:srgbClr val="000090"/>
              </a:solidFill>
            </a:endParaRPr>
          </a:p>
          <a:p>
            <a:r>
              <a:rPr lang="en-GB" b="1" dirty="0">
                <a:solidFill>
                  <a:srgbClr val="000090"/>
                </a:solidFill>
                <a:latin typeface="+mj-lt"/>
              </a:rPr>
              <a:t>SG ICU Resilience and Support group</a:t>
            </a:r>
          </a:p>
          <a:p>
            <a:pPr lvl="1"/>
            <a:r>
              <a:rPr lang="en-GB" dirty="0">
                <a:solidFill>
                  <a:srgbClr val="000090"/>
                </a:solidFill>
                <a:latin typeface="+mj-lt"/>
              </a:rPr>
              <a:t>Clinical leadership- Scottish Critical Care Delivery Group- Dr Rory Mackenzie</a:t>
            </a:r>
          </a:p>
          <a:p>
            <a:pPr lvl="1"/>
            <a:r>
              <a:rPr lang="en-GB" dirty="0">
                <a:solidFill>
                  <a:srgbClr val="000090"/>
                </a:solidFill>
                <a:latin typeface="+mj-lt"/>
              </a:rPr>
              <a:t>Medical physics network- Ted Mullen</a:t>
            </a:r>
          </a:p>
          <a:p>
            <a:pPr lvl="1"/>
            <a:r>
              <a:rPr lang="en-GB" dirty="0">
                <a:solidFill>
                  <a:srgbClr val="000090"/>
                </a:solidFill>
                <a:latin typeface="+mj-lt"/>
              </a:rPr>
              <a:t>Facilities Scotland- Ian </a:t>
            </a:r>
            <a:r>
              <a:rPr lang="en-GB" dirty="0" err="1">
                <a:solidFill>
                  <a:srgbClr val="000090"/>
                </a:solidFill>
                <a:latin typeface="+mj-lt"/>
              </a:rPr>
              <a:t>Storrar</a:t>
            </a:r>
            <a:endParaRPr lang="en-GB" dirty="0">
              <a:solidFill>
                <a:srgbClr val="000090"/>
              </a:solidFill>
              <a:latin typeface="+mj-lt"/>
            </a:endParaRPr>
          </a:p>
          <a:p>
            <a:pPr lvl="1"/>
            <a:r>
              <a:rPr lang="en-GB" dirty="0">
                <a:solidFill>
                  <a:srgbClr val="000090"/>
                </a:solidFill>
                <a:latin typeface="+mj-lt"/>
              </a:rPr>
              <a:t>NSS Procurement – Kenny Rees, Kate Henderson, Josh </a:t>
            </a:r>
            <a:r>
              <a:rPr lang="en-GB" dirty="0" err="1">
                <a:solidFill>
                  <a:srgbClr val="000090"/>
                </a:solidFill>
                <a:latin typeface="+mj-lt"/>
              </a:rPr>
              <a:t>Foggo</a:t>
            </a:r>
            <a:r>
              <a:rPr lang="en-GB" dirty="0">
                <a:solidFill>
                  <a:srgbClr val="000090"/>
                </a:solidFill>
                <a:latin typeface="+mj-lt"/>
              </a:rPr>
              <a:t>, Laura Santi</a:t>
            </a:r>
          </a:p>
          <a:p>
            <a:pPr lvl="1"/>
            <a:r>
              <a:rPr lang="en-GB" dirty="0">
                <a:solidFill>
                  <a:srgbClr val="000090"/>
                </a:solidFill>
                <a:latin typeface="+mj-lt"/>
              </a:rPr>
              <a:t>SG- Caroline Lamb, Kerry Chalmers, Greg </a:t>
            </a:r>
            <a:r>
              <a:rPr lang="en-GB" dirty="0" err="1">
                <a:solidFill>
                  <a:srgbClr val="000090"/>
                </a:solidFill>
                <a:latin typeface="+mj-lt"/>
              </a:rPr>
              <a:t>Ekatah</a:t>
            </a:r>
            <a:r>
              <a:rPr lang="en-GB" dirty="0">
                <a:solidFill>
                  <a:srgbClr val="000090"/>
                </a:solidFill>
                <a:latin typeface="+mj-lt"/>
              </a:rPr>
              <a:t>, Susan Russell, John Colvin</a:t>
            </a:r>
          </a:p>
          <a:p>
            <a:pPr lvl="1"/>
            <a:endParaRPr lang="en-GB" dirty="0">
              <a:solidFill>
                <a:srgbClr val="000090"/>
              </a:solidFill>
            </a:endParaRPr>
          </a:p>
          <a:p>
            <a:pPr marL="0" indent="0">
              <a:buNone/>
            </a:pPr>
            <a:endParaRPr lang="en-GB" dirty="0">
              <a:solidFill>
                <a:srgbClr val="000090"/>
              </a:solidFill>
            </a:endParaRPr>
          </a:p>
          <a:p>
            <a:pPr>
              <a:buNone/>
            </a:pPr>
            <a:endParaRPr lang="en-GB" dirty="0">
              <a:solidFill>
                <a:srgbClr val="000090"/>
              </a:solidFill>
            </a:endParaRPr>
          </a:p>
          <a:p>
            <a:endParaRPr lang="en-GB" dirty="0">
              <a:solidFill>
                <a:srgbClr val="000090"/>
              </a:solidFill>
            </a:endParaRPr>
          </a:p>
          <a:p>
            <a:endParaRPr lang="en-GB" dirty="0">
              <a:solidFill>
                <a:srgbClr val="000090"/>
              </a:solidFill>
            </a:endParaRPr>
          </a:p>
          <a:p>
            <a:endParaRPr lang="en-GB" dirty="0">
              <a:solidFill>
                <a:srgbClr val="000090"/>
              </a:solidFill>
            </a:endParaRPr>
          </a:p>
        </p:txBody>
      </p:sp>
    </p:spTree>
    <p:extLst>
      <p:ext uri="{BB962C8B-B14F-4D97-AF65-F5344CB8AC3E}">
        <p14:creationId xmlns:p14="http://schemas.microsoft.com/office/powerpoint/2010/main" val="8354945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3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3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3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A38425529</value>
    </field>
    <field name="Objective-Title">
      <value order="0">2022 - NHS Scotland Event - Governance - Presentation Title Slide - Final</value>
    </field>
    <field name="Objective-Description">
      <value order="0"/>
    </field>
    <field name="Objective-CreationStamp">
      <value order="0">2022-06-07T14:12:36Z</value>
    </field>
    <field name="Objective-IsApproved">
      <value order="0">false</value>
    </field>
    <field name="Objective-IsPublished">
      <value order="0">false</value>
    </field>
    <field name="Objective-DatePublished">
      <value order="0"/>
    </field>
    <field name="Objective-ModificationStamp">
      <value order="0">2022-06-07T14:13:13Z</value>
    </field>
    <field name="Objective-Owner">
      <value order="0">Ramage, Emily E (U445885)</value>
    </field>
    <field name="Objective-Path">
      <value order="0">Objective Global Folder:SG File Plan:Health, nutrition and care:National Health Service (NHS):General:Casework: National Health Service (NHS) - general:DG Health - Business Management and Support: Communications: NHS Scotland Event 2022: 2021-2026</value>
    </field>
    <field name="Objective-Parent">
      <value order="0">DG Health - Business Management and Support: Communications: NHS Scotland Event 2022: 2021-2026</value>
    </field>
    <field name="Objective-State">
      <value order="0">Being Drafted</value>
    </field>
    <field name="Objective-VersionId">
      <value order="0">vA56886902</value>
    </field>
    <field name="Objective-Version">
      <value order="0">0.1</value>
    </field>
    <field name="Objective-VersionNumber">
      <value order="0">1</value>
    </field>
    <field name="Objective-VersionComment">
      <value order="0">First version</value>
    </field>
    <field name="Objective-FileNumber">
      <value order="0">PROJ/46489</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emplate>Office Theme</Template>
  <TotalTime>3153</TotalTime>
  <Words>1281</Words>
  <Application>Microsoft Office PowerPoint</Application>
  <PresentationFormat>Widescreen</PresentationFormat>
  <Paragraphs>224</Paragraphs>
  <Slides>27</Slides>
  <Notes>18</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Arial</vt:lpstr>
      <vt:lpstr>Arial Black</vt:lpstr>
      <vt:lpstr>Calibri</vt:lpstr>
      <vt:lpstr>Calibri Light</vt:lpstr>
      <vt:lpstr>Times New Roman</vt:lpstr>
      <vt:lpstr>Office Theme</vt:lpstr>
      <vt:lpstr>1_Office Theme</vt:lpstr>
      <vt:lpstr>2_Office Theme</vt:lpstr>
      <vt:lpstr>Recovering From Covid  Experiences from the Front Line</vt:lpstr>
      <vt:lpstr>Delivering Intensive Care  - through and beyond the pandemic</vt:lpstr>
      <vt:lpstr>Facing the emerging pandemic</vt:lpstr>
      <vt:lpstr>SG ICU Resilience and Support Group Building escalation capacity</vt:lpstr>
      <vt:lpstr>Staffing escalation capacity</vt:lpstr>
      <vt:lpstr>PowerPoint Presentation</vt:lpstr>
      <vt:lpstr>Where are we now and next steps?</vt:lpstr>
      <vt:lpstr>PowerPoint Presentation</vt:lpstr>
      <vt:lpstr>Acknowledgements </vt:lpstr>
      <vt:lpstr>Primary Care Rapid response, change and collaboration  Reflections on learning for recovery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Chance 2 Change </vt:lpstr>
      <vt:lpstr>Acknowledgements / quotes</vt:lpstr>
      <vt:lpstr>Home First </vt:lpstr>
      <vt:lpstr>Purpose/intro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White</dc:creator>
  <cp:lastModifiedBy>Techs</cp:lastModifiedBy>
  <cp:revision>28</cp:revision>
  <dcterms:created xsi:type="dcterms:W3CDTF">2013-05-09T10:58:45Z</dcterms:created>
  <dcterms:modified xsi:type="dcterms:W3CDTF">2022-06-20T17:44:47Z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A38425529</vt:lpwstr>
  </property>
  <property fmtid="{D5CDD505-2E9C-101B-9397-08002B2CF9AE}" pid="4" name="Objective-Title">
    <vt:lpwstr>2022 - NHS Scotland Event - Governance - Presentation Title Slide - Final</vt:lpwstr>
  </property>
  <property fmtid="{D5CDD505-2E9C-101B-9397-08002B2CF9AE}" pid="5" name="Objective-Comment">
    <vt:lpwstr/>
  </property>
  <property fmtid="{D5CDD505-2E9C-101B-9397-08002B2CF9AE}" pid="6" name="Objective-CreationStamp">
    <vt:filetime>2022-06-07T14:13:12Z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2022-06-07T14:13:13Z</vt:filetime>
  </property>
  <property fmtid="{D5CDD505-2E9C-101B-9397-08002B2CF9AE}" pid="11" name="Objective-Owner">
    <vt:lpwstr>Ramage, Emily E (U445885)</vt:lpwstr>
  </property>
  <property fmtid="{D5CDD505-2E9C-101B-9397-08002B2CF9AE}" pid="12" name="Objective-Path">
    <vt:lpwstr>Objective Global Folder:SG File Plan:Health, nutrition and care:National Health Service (NHS):General:Casework: National Health Service (NHS) - general:DG Health - Business Management and Support: Communications: NHS Scotland Event 2022: 2021-2026:</vt:lpwstr>
  </property>
  <property fmtid="{D5CDD505-2E9C-101B-9397-08002B2CF9AE}" pid="13" name="Objective-Parent">
    <vt:lpwstr>DG Health - Business Management and Support: Communications: NHS Scotland Event 2022: 2021-2026</vt:lpwstr>
  </property>
  <property fmtid="{D5CDD505-2E9C-101B-9397-08002B2CF9AE}" pid="14" name="Objective-State">
    <vt:lpwstr>Being Drafted</vt:lpwstr>
  </property>
  <property fmtid="{D5CDD505-2E9C-101B-9397-08002B2CF9AE}" pid="15" name="Objective-Version">
    <vt:lpwstr>0.1</vt:lpwstr>
  </property>
  <property fmtid="{D5CDD505-2E9C-101B-9397-08002B2CF9AE}" pid="16" name="Objective-VersionNumber">
    <vt:r8>1</vt:r8>
  </property>
  <property fmtid="{D5CDD505-2E9C-101B-9397-08002B2CF9AE}" pid="17" name="Objective-VersionComment">
    <vt:lpwstr>First version</vt:lpwstr>
  </property>
  <property fmtid="{D5CDD505-2E9C-101B-9397-08002B2CF9AE}" pid="18" name="Objective-FileNumber">
    <vt:lpwstr/>
  </property>
  <property fmtid="{D5CDD505-2E9C-101B-9397-08002B2CF9AE}" pid="19" name="Objective-Classification">
    <vt:lpwstr>[Inherited - OFFICIAL]</vt:lpwstr>
  </property>
  <property fmtid="{D5CDD505-2E9C-101B-9397-08002B2CF9AE}" pid="20" name="Objective-Caveats">
    <vt:lpwstr/>
  </property>
  <property fmtid="{D5CDD505-2E9C-101B-9397-08002B2CF9AE}" pid="21" name="Objective-Date of Original [system]">
    <vt:lpwstr/>
  </property>
  <property fmtid="{D5CDD505-2E9C-101B-9397-08002B2CF9AE}" pid="22" name="Objective-Date Received [system]">
    <vt:lpwstr/>
  </property>
  <property fmtid="{D5CDD505-2E9C-101B-9397-08002B2CF9AE}" pid="23" name="Objective-SG Web Publication - Category [system]">
    <vt:lpwstr/>
  </property>
  <property fmtid="{D5CDD505-2E9C-101B-9397-08002B2CF9AE}" pid="24" name="Objective-SG Web Publication - Category 2 Classification [system]">
    <vt:lpwstr/>
  </property>
  <property fmtid="{D5CDD505-2E9C-101B-9397-08002B2CF9AE}" pid="25" name="Objective-Description">
    <vt:lpwstr/>
  </property>
  <property fmtid="{D5CDD505-2E9C-101B-9397-08002B2CF9AE}" pid="26" name="Objective-VersionId">
    <vt:lpwstr>vA56886902</vt:lpwstr>
  </property>
  <property fmtid="{D5CDD505-2E9C-101B-9397-08002B2CF9AE}" pid="27" name="Objective-Date of Original">
    <vt:lpwstr/>
  </property>
  <property fmtid="{D5CDD505-2E9C-101B-9397-08002B2CF9AE}" pid="28" name="Objective-Date Received">
    <vt:lpwstr/>
  </property>
  <property fmtid="{D5CDD505-2E9C-101B-9397-08002B2CF9AE}" pid="29" name="Objective-SG Web Publication - Category">
    <vt:lpwstr/>
  </property>
  <property fmtid="{D5CDD505-2E9C-101B-9397-08002B2CF9AE}" pid="30" name="Objective-SG Web Publication - Category 2 Classification">
    <vt:lpwstr/>
  </property>
  <property fmtid="{D5CDD505-2E9C-101B-9397-08002B2CF9AE}" pid="31" name="Objective-Connect Creator">
    <vt:lpwstr/>
  </property>
  <property fmtid="{D5CDD505-2E9C-101B-9397-08002B2CF9AE}" pid="32" name="Objective-Required Redaction">
    <vt:lpwstr/>
  </property>
</Properties>
</file>