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4"/>
  </p:notesMasterIdLst>
  <p:sldIdLst>
    <p:sldId id="282" r:id="rId2"/>
    <p:sldId id="280" r:id="rId3"/>
    <p:sldId id="271" r:id="rId4"/>
    <p:sldId id="272" r:id="rId5"/>
    <p:sldId id="275" r:id="rId6"/>
    <p:sldId id="276" r:id="rId7"/>
    <p:sldId id="277" r:id="rId8"/>
    <p:sldId id="278" r:id="rId9"/>
    <p:sldId id="274" r:id="rId10"/>
    <p:sldId id="279" r:id="rId11"/>
    <p:sldId id="281" r:id="rId12"/>
    <p:sldId id="2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660" autoAdjust="0"/>
  </p:normalViewPr>
  <p:slideViewPr>
    <p:cSldViewPr snapToGrid="0" showGuides="1">
      <p:cViewPr varScale="1">
        <p:scale>
          <a:sx n="44" d="100"/>
          <a:sy n="44" d="100"/>
        </p:scale>
        <p:origin x="1524"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CE2A2-36B6-4283-B27A-DB86C306B163}" type="datetimeFigureOut">
              <a:rPr lang="en-GB" smtClean="0"/>
              <a:t>21/06/2022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04EA8-F5E4-4CEF-8DC5-147FC29244B4}" type="slidenum">
              <a:rPr lang="en-GB" smtClean="0"/>
              <a:t>‹#›</a:t>
            </a:fld>
            <a:endParaRPr lang="en-GB"/>
          </a:p>
        </p:txBody>
      </p:sp>
    </p:spTree>
    <p:extLst>
      <p:ext uri="{BB962C8B-B14F-4D97-AF65-F5344CB8AC3E}">
        <p14:creationId xmlns:p14="http://schemas.microsoft.com/office/powerpoint/2010/main" val="2807668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10: Conclusion : </a:t>
            </a:r>
            <a:r>
              <a:rPr lang="en-GB" sz="1200" b="1" kern="1200" dirty="0" err="1">
                <a:solidFill>
                  <a:schemeClr val="tx1"/>
                </a:solidFill>
                <a:effectLst/>
                <a:latin typeface="+mn-lt"/>
                <a:ea typeface="+mn-ea"/>
                <a:cs typeface="+mn-cs"/>
              </a:rPr>
              <a:t>MLK</a:t>
            </a:r>
            <a:r>
              <a:rPr lang="en-GB" sz="1200" b="1" kern="1200" dirty="0">
                <a:solidFill>
                  <a:schemeClr val="tx1"/>
                </a:solidFill>
                <a:effectLst/>
                <a:latin typeface="+mn-lt"/>
                <a:ea typeface="+mn-ea"/>
                <a:cs typeface="+mn-cs"/>
              </a:rPr>
              <a:t> quote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conclusion, I encourage you to read my report. I very much hope that you recognise the importance of the issues I describe, and that you will join me in providing the collective leadership and collaboration required to overcome them.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Thank you for listening </a:t>
            </a:r>
          </a:p>
          <a:p>
            <a:endParaRPr lang="en-GB" dirty="0"/>
          </a:p>
        </p:txBody>
      </p:sp>
      <p:sp>
        <p:nvSpPr>
          <p:cNvPr id="4" name="Slide Number Placeholder 3"/>
          <p:cNvSpPr>
            <a:spLocks noGrp="1"/>
          </p:cNvSpPr>
          <p:nvPr>
            <p:ph type="sldNum" sz="quarter" idx="10"/>
          </p:nvPr>
        </p:nvSpPr>
        <p:spPr/>
        <p:txBody>
          <a:bodyPr/>
          <a:lstStyle/>
          <a:p>
            <a:fld id="{3B204EA8-F5E4-4CEF-8DC5-147FC29244B4}" type="slidenum">
              <a:rPr lang="en-GB" smtClean="0"/>
              <a:t>2</a:t>
            </a:fld>
            <a:endParaRPr lang="en-GB"/>
          </a:p>
        </p:txBody>
      </p:sp>
    </p:spTree>
    <p:extLst>
      <p:ext uri="{BB962C8B-B14F-4D97-AF65-F5344CB8AC3E}">
        <p14:creationId xmlns:p14="http://schemas.microsoft.com/office/powerpoint/2010/main" val="311658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2: Intro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Good morning. My name is Gregor Smith, Chief Medical Officer for Scotland, and I’m delighted you’re able to join me today, to hear about my annual report.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world has been made more uncertain by accumulating circumstances with the potential to have an impact on the health and wellbeing of people everywhere, including Scotland.  It’s impossible not to be concerned by these uncertainties and the instability people are facing, or saddened by global events that are leading to such significant direct and indirect consequences for people’s lives and security.   </a:t>
            </a:r>
          </a:p>
          <a:p>
            <a:endParaRPr lang="en-GB" dirty="0"/>
          </a:p>
        </p:txBody>
      </p:sp>
      <p:sp>
        <p:nvSpPr>
          <p:cNvPr id="4" name="Slide Number Placeholder 3"/>
          <p:cNvSpPr>
            <a:spLocks noGrp="1"/>
          </p:cNvSpPr>
          <p:nvPr>
            <p:ph type="sldNum" sz="quarter" idx="10"/>
          </p:nvPr>
        </p:nvSpPr>
        <p:spPr/>
        <p:txBody>
          <a:bodyPr/>
          <a:lstStyle/>
          <a:p>
            <a:fld id="{2ABC9802-B745-4388-95A1-35A6B5E3546D}" type="slidenum">
              <a:rPr lang="en-GB" smtClean="0"/>
              <a:t>3</a:t>
            </a:fld>
            <a:endParaRPr lang="en-GB"/>
          </a:p>
        </p:txBody>
      </p:sp>
    </p:spTree>
    <p:extLst>
      <p:ext uri="{BB962C8B-B14F-4D97-AF65-F5344CB8AC3E}">
        <p14:creationId xmlns:p14="http://schemas.microsoft.com/office/powerpoint/2010/main" val="15172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3:  Realistic Medicine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my annual report last year, I spoke of the immense challenges that our health system was facing and how they had been compounded by the COVID pandemic. I also spoke of how important Realistic Medicine had become in helping us overcome those challenges.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While life for many of us is becoming less restricted, COVID has not gone away. The pandemic will continue to impact here and in other countries for some time yet. COVID continues to place significant strain on the health of Scotland’s people, our workforce and our health and care system</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ABC9802-B745-4388-95A1-35A6B5E3546D}" type="slidenum">
              <a:rPr lang="en-GB" smtClean="0"/>
              <a:t>4</a:t>
            </a:fld>
            <a:endParaRPr lang="en-GB" dirty="0"/>
          </a:p>
        </p:txBody>
      </p:sp>
    </p:spTree>
    <p:extLst>
      <p:ext uri="{BB962C8B-B14F-4D97-AF65-F5344CB8AC3E}">
        <p14:creationId xmlns:p14="http://schemas.microsoft.com/office/powerpoint/2010/main" val="48735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4: Report Key Themes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my second annual report as Chief Medical Officer for Scotland. I’d like it to be of interest to everyone, but hope that it will be of particular interest to healthcare professionals here in Scotland.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year, I focus on five key areas:</a:t>
            </a:r>
          </a:p>
          <a:p>
            <a:r>
              <a:rPr lang="en-GB" sz="1200" kern="1200" dirty="0">
                <a:solidFill>
                  <a:schemeClr val="tx1"/>
                </a:solidFill>
                <a:effectLst/>
                <a:latin typeface="+mn-lt"/>
                <a:ea typeface="+mn-ea"/>
                <a:cs typeface="+mn-cs"/>
              </a:rPr>
              <a:t> </a:t>
            </a:r>
          </a:p>
          <a:p>
            <a:pPr marL="228600" lvl="0" indent="-228600">
              <a:buFont typeface="+mj-lt"/>
              <a:buAutoNum type="arabicPeriod"/>
            </a:pPr>
            <a:r>
              <a:rPr lang="en-GB" sz="1200" kern="1200" dirty="0">
                <a:solidFill>
                  <a:schemeClr val="tx1"/>
                </a:solidFill>
                <a:effectLst/>
                <a:latin typeface="+mn-lt"/>
                <a:ea typeface="+mn-ea"/>
                <a:cs typeface="+mn-cs"/>
              </a:rPr>
              <a:t>Collaborating for a Healthier, Fairer Scotland</a:t>
            </a:r>
          </a:p>
          <a:p>
            <a:pPr marL="228600" lvl="0" indent="-228600">
              <a:buFont typeface="+mj-lt"/>
              <a:buAutoNum type="arabicPeriod"/>
            </a:pPr>
            <a:r>
              <a:rPr lang="en-GB" sz="1200" kern="1200" dirty="0">
                <a:solidFill>
                  <a:schemeClr val="tx1"/>
                </a:solidFill>
                <a:effectLst/>
                <a:latin typeface="+mn-lt"/>
                <a:ea typeface="+mn-ea"/>
                <a:cs typeface="+mn-cs"/>
              </a:rPr>
              <a:t>Personalising care through understanding</a:t>
            </a:r>
          </a:p>
          <a:p>
            <a:pPr marL="228600" lvl="0" indent="-228600">
              <a:buFont typeface="+mj-lt"/>
              <a:buAutoNum type="arabicPeriod"/>
            </a:pPr>
            <a:r>
              <a:rPr lang="en-GB" sz="1200" kern="1200" dirty="0">
                <a:solidFill>
                  <a:schemeClr val="tx1"/>
                </a:solidFill>
                <a:effectLst/>
                <a:latin typeface="+mn-lt"/>
                <a:ea typeface="+mn-ea"/>
                <a:cs typeface="+mn-cs"/>
              </a:rPr>
              <a:t>Innovating for a more sustainable system</a:t>
            </a:r>
          </a:p>
          <a:p>
            <a:pPr marL="228600" lvl="0" indent="-228600">
              <a:buFont typeface="+mj-lt"/>
              <a:buAutoNum type="arabicPeriod"/>
            </a:pPr>
            <a:r>
              <a:rPr lang="en-GB" sz="1200" kern="1200" dirty="0">
                <a:solidFill>
                  <a:schemeClr val="tx1"/>
                </a:solidFill>
                <a:effectLst/>
                <a:latin typeface="+mn-lt"/>
                <a:ea typeface="+mn-ea"/>
                <a:cs typeface="+mn-cs"/>
              </a:rPr>
              <a:t>Supporting our workforce</a:t>
            </a:r>
          </a:p>
          <a:p>
            <a:pPr marL="228600" lvl="0" indent="-228600">
              <a:buFont typeface="+mj-lt"/>
              <a:buAutoNum type="arabicPeriod"/>
            </a:pPr>
            <a:r>
              <a:rPr lang="en-GB" sz="1200" kern="1200" dirty="0">
                <a:solidFill>
                  <a:schemeClr val="tx1"/>
                </a:solidFill>
                <a:effectLst/>
                <a:latin typeface="+mn-lt"/>
                <a:ea typeface="+mn-ea"/>
                <a:cs typeface="+mn-cs"/>
              </a:rPr>
              <a:t>The Health of Our Nation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These topics are of great importance to me.</a:t>
            </a:r>
          </a:p>
          <a:p>
            <a:endParaRPr lang="en-GB" dirty="0"/>
          </a:p>
          <a:p>
            <a:endParaRPr lang="en-GB" dirty="0"/>
          </a:p>
        </p:txBody>
      </p:sp>
      <p:sp>
        <p:nvSpPr>
          <p:cNvPr id="4" name="Slide Number Placeholder 3"/>
          <p:cNvSpPr>
            <a:spLocks noGrp="1"/>
          </p:cNvSpPr>
          <p:nvPr>
            <p:ph type="sldNum" sz="quarter" idx="10"/>
          </p:nvPr>
        </p:nvSpPr>
        <p:spPr/>
        <p:txBody>
          <a:bodyPr/>
          <a:lstStyle/>
          <a:p>
            <a:fld id="{3B204EA8-F5E4-4CEF-8DC5-147FC29244B4}" type="slidenum">
              <a:rPr lang="en-GB" smtClean="0"/>
              <a:t>5</a:t>
            </a:fld>
            <a:endParaRPr lang="en-GB"/>
          </a:p>
        </p:txBody>
      </p:sp>
    </p:spTree>
    <p:extLst>
      <p:ext uri="{BB962C8B-B14F-4D97-AF65-F5344CB8AC3E}">
        <p14:creationId xmlns:p14="http://schemas.microsoft.com/office/powerpoint/2010/main" val="301346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5: Chapter 1:  Collaborating for a Healthier, Fairer Scotland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inequalities exacerbated by this pandemic continue to run deep in our society. Life expectancy in Scotland has stalled and in some our communities it is falling.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social determinants which lead to inequalities in people’s experience of health are well understood and have been for some time.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know too that it will take leadership, joint ownership and collaboration with partners beyond our health and care system if we are to tackle the inequality that exists in our society. Without this co-ordinated and relentless approach I am concerned that the inequalities experienced by many may persist, deepen and affect many more.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pandemic has shown us how precarious circumstances are for many of our communities facing the greatest hardships. But, it has also shown us how quickly and effectively we can mobilise to support those most in need.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must continue to collaborate, innovate and improve access to services, if we are to improve the lives of people living in our most disadvantaged, most vulnerable communities.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Encouragingly, there are already excellent examples across Scotland of good practice in tackling inequalities. In this chapter, I share some excellent examples of collaboration at a strategic, population and service level.  We need to promote these approaches, learn from each of them, and work in partnership across our system and beyond our traditional way of doing things.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If we do, we can help create the healthier, fairer Scotland we all wish to see.    </a:t>
            </a:r>
          </a:p>
          <a:p>
            <a:endParaRPr lang="en-GB" dirty="0"/>
          </a:p>
          <a:p>
            <a:endParaRPr lang="en-GB" dirty="0"/>
          </a:p>
        </p:txBody>
      </p:sp>
      <p:sp>
        <p:nvSpPr>
          <p:cNvPr id="4" name="Slide Number Placeholder 3"/>
          <p:cNvSpPr>
            <a:spLocks noGrp="1"/>
          </p:cNvSpPr>
          <p:nvPr>
            <p:ph type="sldNum" sz="quarter" idx="10"/>
          </p:nvPr>
        </p:nvSpPr>
        <p:spPr/>
        <p:txBody>
          <a:bodyPr/>
          <a:lstStyle/>
          <a:p>
            <a:fld id="{3B204EA8-F5E4-4CEF-8DC5-147FC29244B4}" type="slidenum">
              <a:rPr lang="en-GB" smtClean="0"/>
              <a:t>6</a:t>
            </a:fld>
            <a:endParaRPr lang="en-GB"/>
          </a:p>
        </p:txBody>
      </p:sp>
    </p:spTree>
    <p:extLst>
      <p:ext uri="{BB962C8B-B14F-4D97-AF65-F5344CB8AC3E}">
        <p14:creationId xmlns:p14="http://schemas.microsoft.com/office/powerpoint/2010/main" val="336464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6: Chapter 2: Personalising care through understanding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we emerge from the effects of the COVID-19 emergency, many people are waiting longer than previously to access treatment. It is however clear that practising Realistic Medicine continues to be more important than ever.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Practising </a:t>
            </a:r>
            <a:r>
              <a:rPr lang="en-GB" sz="1200" kern="1200" dirty="0" err="1">
                <a:solidFill>
                  <a:schemeClr val="tx1"/>
                </a:solidFill>
                <a:effectLst/>
                <a:latin typeface="+mn-lt"/>
                <a:ea typeface="+mn-ea"/>
                <a:cs typeface="+mn-cs"/>
              </a:rPr>
              <a:t>Realisitic</a:t>
            </a:r>
            <a:r>
              <a:rPr lang="en-GB" sz="1200" kern="1200" dirty="0">
                <a:solidFill>
                  <a:schemeClr val="tx1"/>
                </a:solidFill>
                <a:effectLst/>
                <a:latin typeface="+mn-lt"/>
                <a:ea typeface="+mn-ea"/>
                <a:cs typeface="+mn-cs"/>
              </a:rPr>
              <a:t> Medicine is not “just for doctors”. It’s for all of Scotland’s health and care professionals. Indeed, there are many who point out that delivering personalised care has strong roots in nursing, the allied health professions and social care.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system and indeed our national psyche, is focussed on care being doctor led, when there is clear evidence that other members of the Multi Disciplinary Team are better placed to provide the care people need and value.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am convinced that by listening to what matters to people and involving them in decisions about their care, we can deliver personalised care that people really value. In this chapter, I provide some very positive examples of how colleagues are innovating and improving access to care for people who need our help the most.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have a clear ambition. We want people who live or access services in Scotland to have more years in good health, and to reduce health inequalities.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to achieve our ambition, we must continue to promote innovation, adopt new and better ways of working, focus on prevention, and redesign the system around the lives and needs of the people we care for – </a:t>
            </a:r>
            <a:r>
              <a:rPr lang="en-GB" sz="1200" u="sng" kern="1200" dirty="0">
                <a:solidFill>
                  <a:schemeClr val="tx1"/>
                </a:solidFill>
                <a:effectLst/>
                <a:latin typeface="+mn-lt"/>
                <a:ea typeface="+mn-ea"/>
                <a:cs typeface="+mn-cs"/>
              </a:rPr>
              <a:t>not</a:t>
            </a:r>
            <a:r>
              <a:rPr lang="en-GB" sz="1200" kern="1200" dirty="0">
                <a:solidFill>
                  <a:schemeClr val="tx1"/>
                </a:solidFill>
                <a:effectLst/>
                <a:latin typeface="+mn-lt"/>
                <a:ea typeface="+mn-ea"/>
                <a:cs typeface="+mn-cs"/>
              </a:rPr>
              <a:t> the needs of our system.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a:p>
            <a:endParaRPr lang="en-GB" dirty="0"/>
          </a:p>
        </p:txBody>
      </p:sp>
      <p:sp>
        <p:nvSpPr>
          <p:cNvPr id="4" name="Slide Number Placeholder 3"/>
          <p:cNvSpPr>
            <a:spLocks noGrp="1"/>
          </p:cNvSpPr>
          <p:nvPr>
            <p:ph type="sldNum" sz="quarter" idx="10"/>
          </p:nvPr>
        </p:nvSpPr>
        <p:spPr/>
        <p:txBody>
          <a:bodyPr/>
          <a:lstStyle/>
          <a:p>
            <a:fld id="{3B204EA8-F5E4-4CEF-8DC5-147FC29244B4}" type="slidenum">
              <a:rPr lang="en-GB" smtClean="0"/>
              <a:t>7</a:t>
            </a:fld>
            <a:endParaRPr lang="en-GB"/>
          </a:p>
        </p:txBody>
      </p:sp>
    </p:spTree>
    <p:extLst>
      <p:ext uri="{BB962C8B-B14F-4D97-AF65-F5344CB8AC3E}">
        <p14:creationId xmlns:p14="http://schemas.microsoft.com/office/powerpoint/2010/main" val="375412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7: Chapter 3: Improving and Innovating for a more sustainable system</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all know that our health and care system is under significant pressure. We know too that demand for health and care services is increasing.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COVID pandemic has accelerated the need to make optimal use of the resources we have to provide better value care - for the people we care for, and for our system.</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Innovation and improvement are key to delivering value based healthcare. Medical science does not stand still nor does the world in which we practice.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last two years have demonstrated how vital research has been in understanding, treating and vaccinating against COVID-19. The response of Scotland’s research community was simply astonishing – a vital contributor to worldwide collaboration to combat the pandemic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Research really does have the power to transform and save lives, improve outcomes for the people we care for and drive a modern, innovative health and care system.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Work continues to enable further trials of the most advanced healthcare treatments, diagnostics and medical technologies and bring them to people faster. Research is also being used to help understand what doesn’t work - low value care - so we can improve best practice and focus our precious resources on providing healthcare that people really value and will benefit from.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are rightly proud of our history of pioneering medical innovation and must build upon this to deliver a more sustainable health and care system for the people of Scotland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There remains an urgent need to act to address the climate emergency and loss of biodiversity. Scotland must accelerate efforts to cut greenhouse gas emissions and become environmentally sustainable and Scotland’s target date for achieving net-zero emissions has now been brought forward from 2045 to 2040.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Our health and care system has shown throughout the COVID pandemic that it can act quickly in a crisis. Now, more than ever, there needs to be a focus on ensuring our health and care services are used equitably and sustainably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order to meet the needs of the people of Scotland -  as well as those of our future generations.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B204EA8-F5E4-4CEF-8DC5-147FC29244B4}" type="slidenum">
              <a:rPr lang="en-GB" smtClean="0"/>
              <a:t>8</a:t>
            </a:fld>
            <a:endParaRPr lang="en-GB"/>
          </a:p>
        </p:txBody>
      </p:sp>
    </p:spTree>
    <p:extLst>
      <p:ext uri="{BB962C8B-B14F-4D97-AF65-F5344CB8AC3E}">
        <p14:creationId xmlns:p14="http://schemas.microsoft.com/office/powerpoint/2010/main" val="1881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8: </a:t>
            </a:r>
            <a:r>
              <a:rPr lang="en-GB" sz="1200" b="1" kern="1200" dirty="0" err="1">
                <a:solidFill>
                  <a:schemeClr val="tx1"/>
                </a:solidFill>
                <a:effectLst/>
                <a:latin typeface="+mn-lt"/>
                <a:ea typeface="+mn-ea"/>
                <a:cs typeface="+mn-cs"/>
              </a:rPr>
              <a:t>VBH&amp;C</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way we provide care can have a major impact on both our communities and our environment, and can support our transition to a net-zero health service. By transforming where and how we deliver services we can empower people to have more control over their health and wellbeing and deliver care which is environmentally sustainable, which increases our contribution to supporting good health and helps to reduce health inequalities.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Achieving Scotland's climate goals and Realistic Medicine fit naturally together. To become a sustainable and greener healthcare provider, we must deliver safe, effective, personalised care, and reduce harm and waste through improvement and innovation. Realistic Medicine promotes a culture of stewardship of finite NHS resources, where we take responsibility, individually and collectively, to use our healthcare resources wisely.</a:t>
            </a:r>
            <a:r>
              <a:rPr lang="en-GB" dirty="0">
                <a:effectLst/>
              </a:rPr>
              <a:t> </a:t>
            </a:r>
            <a:r>
              <a:rPr lang="en-GB" sz="1200" kern="1200" dirty="0">
                <a:solidFill>
                  <a:schemeClr val="tx1"/>
                </a:solidFill>
                <a:effectLst/>
                <a:latin typeface="+mn-lt"/>
                <a:ea typeface="+mn-ea"/>
                <a:cs typeface="+mn-cs"/>
              </a:rPr>
              <a:t>If we wish to see a more sustainable health and care system, we must focus our efforts on reducing the waste and potential harm caused by both under treatment and over investigation. As we remobilise and reform services, we must build towards a more sustainable health and care system that delivers the better value care we are looking for.</a:t>
            </a:r>
          </a:p>
          <a:p>
            <a:endParaRPr lang="en-GB" dirty="0"/>
          </a:p>
          <a:p>
            <a:endParaRPr lang="en-GB" dirty="0"/>
          </a:p>
        </p:txBody>
      </p:sp>
      <p:sp>
        <p:nvSpPr>
          <p:cNvPr id="4" name="Slide Number Placeholder 3"/>
          <p:cNvSpPr>
            <a:spLocks noGrp="1"/>
          </p:cNvSpPr>
          <p:nvPr>
            <p:ph type="sldNum" sz="quarter" idx="10"/>
          </p:nvPr>
        </p:nvSpPr>
        <p:spPr/>
        <p:txBody>
          <a:bodyPr/>
          <a:lstStyle/>
          <a:p>
            <a:fld id="{2ABC9802-B745-4388-95A1-35A6B5E3546D}" type="slidenum">
              <a:rPr lang="en-GB" smtClean="0"/>
              <a:t>9</a:t>
            </a:fld>
            <a:endParaRPr lang="en-GB"/>
          </a:p>
        </p:txBody>
      </p:sp>
    </p:spTree>
    <p:extLst>
      <p:ext uri="{BB962C8B-B14F-4D97-AF65-F5344CB8AC3E}">
        <p14:creationId xmlns:p14="http://schemas.microsoft.com/office/powerpoint/2010/main" val="145579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none" strike="noStrike" kern="1200" dirty="0">
                <a:solidFill>
                  <a:schemeClr val="tx1"/>
                </a:solidFill>
                <a:effectLst/>
                <a:latin typeface="+mn-lt"/>
                <a:ea typeface="+mn-ea"/>
                <a:cs typeface="+mn-cs"/>
              </a:rPr>
              <a:t>SLIDE 9: </a:t>
            </a:r>
            <a:r>
              <a:rPr lang="en-GB" sz="1200" b="1" kern="1200" dirty="0">
                <a:solidFill>
                  <a:schemeClr val="tx1"/>
                </a:solidFill>
                <a:effectLst/>
                <a:latin typeface="+mn-lt"/>
                <a:ea typeface="+mn-ea"/>
                <a:cs typeface="+mn-cs"/>
              </a:rPr>
              <a:t>Chapter 4: Supporting Our Workforce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the final chapter of my report, I recognise the immense pressure that you have been under, particularly over the last two years. The dedication you have shown and the sacrifices that you have made to help ensure that people continued to receive the best possible care have been humbling.</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as we recover and restore health and care services, we must recognise the toll that caring through the pandemic has had on our workforce. I listen to accounts from colleagues of their experience almost every day, and I know that some people feel disenfranchised and undervalued. This has to change if we are to recapture fulfilling careers for all and sustain this remarkable commitment and expertise that people offer day after day.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Health and care professionals are more than employees: we are colleagues, patients, family members and carers. We are sports people, musicians, artists, writers and so much more. We come from diverse backgrounds and cultures, have different preferences and priorities, hopes and concerns.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must provide a working environment and culture which recognises this. Retaining and supporting our most valuable resource is vital if we are to deliver optimal care for those who need our help now and in the future. We must provide our health and care professionals  with the support they need to fulfil their roles, and their full potential.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will continue to advocate that every member of staff in Scotland has access to the basic things they need to do their job to the best of their ability. As a complex but compassionate system, we must ensure our staff are valued, feel valued and have access to the supports that fulfil them and sustain their careers. </a:t>
            </a:r>
          </a:p>
          <a:p>
            <a:endParaRPr lang="en-GB" dirty="0"/>
          </a:p>
          <a:p>
            <a:endParaRPr lang="en-GB" dirty="0"/>
          </a:p>
        </p:txBody>
      </p:sp>
      <p:sp>
        <p:nvSpPr>
          <p:cNvPr id="4" name="Slide Number Placeholder 3"/>
          <p:cNvSpPr>
            <a:spLocks noGrp="1"/>
          </p:cNvSpPr>
          <p:nvPr>
            <p:ph type="sldNum" sz="quarter" idx="10"/>
          </p:nvPr>
        </p:nvSpPr>
        <p:spPr/>
        <p:txBody>
          <a:bodyPr/>
          <a:lstStyle/>
          <a:p>
            <a:fld id="{3B204EA8-F5E4-4CEF-8DC5-147FC29244B4}" type="slidenum">
              <a:rPr lang="en-GB" smtClean="0"/>
              <a:t>10</a:t>
            </a:fld>
            <a:endParaRPr lang="en-GB"/>
          </a:p>
        </p:txBody>
      </p:sp>
    </p:spTree>
    <p:extLst>
      <p:ext uri="{BB962C8B-B14F-4D97-AF65-F5344CB8AC3E}">
        <p14:creationId xmlns:p14="http://schemas.microsoft.com/office/powerpoint/2010/main" val="198648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B6453D-4DF9-4A14-B308-1695FED0842A}"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237195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6453D-4DF9-4A14-B308-1695FED0842A}"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212622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6453D-4DF9-4A14-B308-1695FED0842A}"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389597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 descr="nhs_ppt_widescreen_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0"/>
            <a:ext cx="12185904" cy="6858000"/>
          </a:xfrm>
          <a:prstGeom prst="rect">
            <a:avLst/>
          </a:prstGeom>
        </p:spPr>
      </p:pic>
      <p:sp>
        <p:nvSpPr>
          <p:cNvPr id="6" name="Title 1"/>
          <p:cNvSpPr>
            <a:spLocks noGrp="1"/>
          </p:cNvSpPr>
          <p:nvPr>
            <p:ph type="title"/>
          </p:nvPr>
        </p:nvSpPr>
        <p:spPr>
          <a:xfrm>
            <a:off x="736411" y="2346781"/>
            <a:ext cx="10515600" cy="1325563"/>
          </a:xfrm>
        </p:spPr>
        <p:txBody>
          <a:bodyPr/>
          <a:lstStyle>
            <a:lvl1pPr>
              <a:defRPr b="1">
                <a:solidFill>
                  <a:schemeClr val="bg1"/>
                </a:solidFill>
              </a:defRPr>
            </a:lvl1pPr>
          </a:lstStyle>
          <a:p>
            <a:endParaRPr lang="en-GB" dirty="0"/>
          </a:p>
        </p:txBody>
      </p:sp>
      <p:pic>
        <p:nvPicPr>
          <p:cNvPr id="4" name="Picture 3" descr="nhs_ppt_widescreen_v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74456" t="57139" b="21431"/>
          <a:stretch/>
        </p:blipFill>
        <p:spPr>
          <a:xfrm>
            <a:off x="8956110" y="5248403"/>
            <a:ext cx="3112718" cy="146972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4385" y="5789896"/>
            <a:ext cx="1739902" cy="656813"/>
          </a:xfrm>
          <a:prstGeom prst="rect">
            <a:avLst/>
          </a:prstGeom>
        </p:spPr>
      </p:pic>
    </p:spTree>
    <p:extLst>
      <p:ext uri="{BB962C8B-B14F-4D97-AF65-F5344CB8AC3E}">
        <p14:creationId xmlns:p14="http://schemas.microsoft.com/office/powerpoint/2010/main" val="362291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B6453D-4DF9-4A14-B308-1695FED0842A}"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178494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B6453D-4DF9-4A14-B308-1695FED0842A}" type="datetimeFigureOut">
              <a:rPr lang="en-GB" smtClean="0"/>
              <a:t>21/06/2022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353621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B6453D-4DF9-4A14-B308-1695FED0842A}"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229969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B6453D-4DF9-4A14-B308-1695FED0842A}" type="datetimeFigureOut">
              <a:rPr lang="en-GB" smtClean="0"/>
              <a:t>21/06/2022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127681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B6453D-4DF9-4A14-B308-1695FED0842A}" type="datetimeFigureOut">
              <a:rPr lang="en-GB" smtClean="0"/>
              <a:t>21/06/2022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300826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53D-4DF9-4A14-B308-1695FED0842A}" type="datetimeFigureOut">
              <a:rPr lang="en-GB" smtClean="0"/>
              <a:t>21/06/2022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66577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6453D-4DF9-4A14-B308-1695FED0842A}"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209984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6453D-4DF9-4A14-B308-1695FED0842A}" type="datetimeFigureOut">
              <a:rPr lang="en-GB" smtClean="0"/>
              <a:t>21/06/2022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749223-D240-43F1-9756-08B07A4D8AE8}" type="slidenum">
              <a:rPr lang="en-GB" smtClean="0"/>
              <a:t>‹#›</a:t>
            </a:fld>
            <a:endParaRPr lang="en-GB"/>
          </a:p>
        </p:txBody>
      </p:sp>
    </p:spTree>
    <p:extLst>
      <p:ext uri="{BB962C8B-B14F-4D97-AF65-F5344CB8AC3E}">
        <p14:creationId xmlns:p14="http://schemas.microsoft.com/office/powerpoint/2010/main" val="35563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53D-4DF9-4A14-B308-1695FED0842A}" type="datetimeFigureOut">
              <a:rPr lang="en-GB" smtClean="0"/>
              <a:t>21/06/2022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49223-D240-43F1-9756-08B07A4D8AE8}" type="slidenum">
              <a:rPr lang="en-GB" smtClean="0"/>
              <a:t>‹#›</a:t>
            </a:fld>
            <a:endParaRPr lang="en-GB"/>
          </a:p>
        </p:txBody>
      </p:sp>
    </p:spTree>
    <p:extLst>
      <p:ext uri="{BB962C8B-B14F-4D97-AF65-F5344CB8AC3E}">
        <p14:creationId xmlns:p14="http://schemas.microsoft.com/office/powerpoint/2010/main" val="14298735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0" y="4668840"/>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solidFill>
                  <a:schemeClr val="bg1"/>
                </a:solidFill>
                <a:latin typeface="+mj-lt"/>
                <a:ea typeface="+mj-ea"/>
                <a:cs typeface="+mj-cs"/>
              </a:rPr>
              <a:t>Chief Medical Officer for Scotland</a:t>
            </a:r>
          </a:p>
          <a:p>
            <a:pPr marL="0" indent="0">
              <a:buNone/>
            </a:pPr>
            <a:r>
              <a:rPr lang="en-GB" sz="4000" dirty="0">
                <a:solidFill>
                  <a:schemeClr val="bg1"/>
                </a:solidFill>
                <a:latin typeface="+mj-lt"/>
                <a:ea typeface="+mj-ea"/>
                <a:cs typeface="+mj-cs"/>
              </a:rPr>
              <a:t>Annual Report 2021-2022</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28" y="165499"/>
            <a:ext cx="8478433" cy="3429479"/>
          </a:xfrm>
          <a:prstGeom prst="rect">
            <a:avLst/>
          </a:prstGeom>
        </p:spPr>
      </p:pic>
      <p:sp>
        <p:nvSpPr>
          <p:cNvPr id="5" name="Title 1"/>
          <p:cNvSpPr txBox="1">
            <a:spLocks/>
          </p:cNvSpPr>
          <p:nvPr/>
        </p:nvSpPr>
        <p:spPr>
          <a:xfrm>
            <a:off x="1524000" y="2895600"/>
            <a:ext cx="9144000" cy="1773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5400" b="1" i="1" dirty="0"/>
              <a:t>A Fair and Sustainable Future</a:t>
            </a:r>
          </a:p>
        </p:txBody>
      </p:sp>
    </p:spTree>
    <p:extLst>
      <p:ext uri="{BB962C8B-B14F-4D97-AF65-F5344CB8AC3E}">
        <p14:creationId xmlns:p14="http://schemas.microsoft.com/office/powerpoint/2010/main" val="2661683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age40image3907712">
            <a:extLst>
              <a:ext uri="{FF2B5EF4-FFF2-40B4-BE49-F238E27FC236}">
                <a16:creationId xmlns:a16="http://schemas.microsoft.com/office/drawing/2014/main" id="{4BDCB860-79B9-6E4A-B0F5-5205CD34B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8" y="1611086"/>
            <a:ext cx="5152572" cy="5246914"/>
          </a:xfrm>
          <a:prstGeom prst="rect">
            <a:avLst/>
          </a:prstGeom>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38200" y="365125"/>
            <a:ext cx="10515600" cy="1325563"/>
          </a:xfrm>
        </p:spPr>
        <p:txBody>
          <a:bodyPr>
            <a:normAutofit fontScale="90000"/>
          </a:bodyPr>
          <a:lstStyle/>
          <a:p>
            <a:br>
              <a:rPr lang="en-GB" b="1" dirty="0">
                <a:solidFill>
                  <a:schemeClr val="tx1"/>
                </a:solidFill>
              </a:rPr>
            </a:br>
            <a:br>
              <a:rPr lang="en-GB" b="1" dirty="0">
                <a:solidFill>
                  <a:schemeClr val="tx1"/>
                </a:solidFill>
              </a:rPr>
            </a:br>
            <a:br>
              <a:rPr lang="en-GB" b="1" dirty="0">
                <a:solidFill>
                  <a:schemeClr val="tx1"/>
                </a:solidFill>
              </a:rPr>
            </a:br>
            <a:br>
              <a:rPr lang="en-GB" b="1" dirty="0">
                <a:solidFill>
                  <a:schemeClr val="tx1"/>
                </a:solidFill>
              </a:rPr>
            </a:br>
            <a:r>
              <a:rPr lang="en-GB" sz="5300" b="1" dirty="0">
                <a:solidFill>
                  <a:schemeClr val="tx1"/>
                </a:solidFill>
              </a:rPr>
              <a:t>Chapter 4: Supporting our workforce</a:t>
            </a:r>
            <a:br>
              <a:rPr lang="en-GB" b="1" dirty="0">
                <a:solidFill>
                  <a:schemeClr val="tx1"/>
                </a:solidFill>
              </a:rPr>
            </a:br>
            <a:br>
              <a:rPr lang="en-GB" b="1" dirty="0">
                <a:solidFill>
                  <a:schemeClr val="tx1"/>
                </a:solidFill>
              </a:rPr>
            </a:br>
            <a:br>
              <a:rPr lang="en-GB" b="1" dirty="0">
                <a:solidFill>
                  <a:schemeClr val="tx1"/>
                </a:solidFill>
              </a:rPr>
            </a:br>
            <a:br>
              <a:rPr lang="en-GB" b="1" dirty="0">
                <a:solidFill>
                  <a:schemeClr val="tx1"/>
                </a:solidFill>
              </a:rPr>
            </a:br>
            <a:endParaRPr lang="en-GB" b="1" dirty="0">
              <a:solidFill>
                <a:schemeClr val="tx1"/>
              </a:solidFill>
            </a:endParaRPr>
          </a:p>
        </p:txBody>
      </p:sp>
      <p:sp>
        <p:nvSpPr>
          <p:cNvPr id="7" name="Content Placeholder 2"/>
          <p:cNvSpPr txBox="1">
            <a:spLocks/>
          </p:cNvSpPr>
          <p:nvPr/>
        </p:nvSpPr>
        <p:spPr>
          <a:xfrm>
            <a:off x="6881223" y="1880960"/>
            <a:ext cx="479189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t>Personal Reflections</a:t>
            </a:r>
          </a:p>
          <a:p>
            <a:r>
              <a:rPr lang="en-GB" sz="3600" dirty="0"/>
              <a:t>Improving Retention of the Medical Workforce</a:t>
            </a:r>
          </a:p>
          <a:p>
            <a:r>
              <a:rPr lang="en-GB" sz="3600" dirty="0"/>
              <a:t>Peer to Peer Support </a:t>
            </a:r>
          </a:p>
          <a:p>
            <a:r>
              <a:rPr lang="en-GB" sz="3600" dirty="0"/>
              <a:t>National Workforce Leadership Strategy</a:t>
            </a:r>
          </a:p>
          <a:p>
            <a:pPr marL="0" indent="0">
              <a:buFont typeface="Arial" panose="020B0604020202020204" pitchFamily="34" charset="0"/>
              <a:buNone/>
            </a:pPr>
            <a:endParaRPr lang="en-GB" dirty="0"/>
          </a:p>
          <a:p>
            <a:endParaRPr lang="en-GB" dirty="0"/>
          </a:p>
        </p:txBody>
      </p:sp>
    </p:spTree>
    <p:extLst>
      <p:ext uri="{BB962C8B-B14F-4D97-AF65-F5344CB8AC3E}">
        <p14:creationId xmlns:p14="http://schemas.microsoft.com/office/powerpoint/2010/main" val="375463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0120" y="1317624"/>
            <a:ext cx="10515600" cy="4778375"/>
          </a:xfrm>
        </p:spPr>
        <p:txBody>
          <a:bodyPr>
            <a:normAutofit/>
          </a:bodyPr>
          <a:lstStyle/>
          <a:p>
            <a:pPr marL="0" indent="0">
              <a:buNone/>
            </a:pPr>
            <a:r>
              <a:rPr lang="en-GB" sz="5400" i="1" dirty="0">
                <a:latin typeface="Calibri Light" panose="020F0302020204030204" pitchFamily="34" charset="0"/>
                <a:cs typeface="Calibri Light" panose="020F0302020204030204" pitchFamily="34" charset="0"/>
              </a:rPr>
              <a:t>“Over and above policies, strategies or reports it’s people who have the potential to transform people’s lives throughout what can be a very difficult and lonely journey. ”</a:t>
            </a:r>
          </a:p>
          <a:p>
            <a:pPr marL="0" indent="0">
              <a:buNone/>
            </a:pPr>
            <a:r>
              <a:rPr lang="en-GB" sz="5400" i="1" dirty="0">
                <a:latin typeface="Calibri Light" panose="020F0302020204030204" pitchFamily="34" charset="0"/>
                <a:cs typeface="Calibri Light" panose="020F0302020204030204" pitchFamily="34" charset="0"/>
              </a:rPr>
              <a:t>							</a:t>
            </a:r>
            <a:r>
              <a:rPr lang="en-GB" sz="4400" dirty="0">
                <a:latin typeface="Calibri Light" panose="020F0302020204030204" pitchFamily="34" charset="0"/>
                <a:cs typeface="Calibri Light" panose="020F0302020204030204" pitchFamily="34" charset="0"/>
              </a:rPr>
              <a:t>Tommy Whitelaw</a:t>
            </a:r>
          </a:p>
        </p:txBody>
      </p:sp>
    </p:spTree>
    <p:extLst>
      <p:ext uri="{BB962C8B-B14F-4D97-AF65-F5344CB8AC3E}">
        <p14:creationId xmlns:p14="http://schemas.microsoft.com/office/powerpoint/2010/main" val="398009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524000" y="4668840"/>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solidFill>
                  <a:schemeClr val="bg1"/>
                </a:solidFill>
                <a:latin typeface="+mj-lt"/>
                <a:ea typeface="+mj-ea"/>
                <a:cs typeface="+mj-cs"/>
              </a:rPr>
              <a:t>Chief Medical Officer for Scotland</a:t>
            </a:r>
          </a:p>
          <a:p>
            <a:pPr marL="0" indent="0">
              <a:buNone/>
            </a:pPr>
            <a:r>
              <a:rPr lang="en-GB" sz="4000" dirty="0">
                <a:solidFill>
                  <a:schemeClr val="bg1"/>
                </a:solidFill>
                <a:latin typeface="+mj-lt"/>
                <a:ea typeface="+mj-ea"/>
                <a:cs typeface="+mj-cs"/>
              </a:rPr>
              <a:t>Annual Report 2021-2022</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28" y="165499"/>
            <a:ext cx="8478433" cy="3429479"/>
          </a:xfrm>
          <a:prstGeom prst="rect">
            <a:avLst/>
          </a:prstGeom>
        </p:spPr>
      </p:pic>
      <p:sp>
        <p:nvSpPr>
          <p:cNvPr id="5" name="Title 1"/>
          <p:cNvSpPr txBox="1">
            <a:spLocks/>
          </p:cNvSpPr>
          <p:nvPr/>
        </p:nvSpPr>
        <p:spPr>
          <a:xfrm>
            <a:off x="1524000" y="2895600"/>
            <a:ext cx="9144000" cy="1773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5400" b="1" i="1" dirty="0"/>
              <a:t>A Fair and Sustainable Future</a:t>
            </a:r>
          </a:p>
        </p:txBody>
      </p:sp>
    </p:spTree>
    <p:extLst>
      <p:ext uri="{BB962C8B-B14F-4D97-AF65-F5344CB8AC3E}">
        <p14:creationId xmlns:p14="http://schemas.microsoft.com/office/powerpoint/2010/main" val="794060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75426" y="1474380"/>
            <a:ext cx="10722428"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800" i="1" dirty="0">
                <a:latin typeface="+mj-lt"/>
              </a:rPr>
              <a:t>“We are caught in an inescapable network of mutuality, tied in a single garment of destiny. Whatever affects one directly, affects all indirectly”</a:t>
            </a:r>
            <a:endParaRPr lang="en-GB" sz="5800" dirty="0">
              <a:latin typeface="+mj-lt"/>
            </a:endParaRPr>
          </a:p>
          <a:p>
            <a:pPr marL="0" indent="0" algn="r">
              <a:buFont typeface="Arial" panose="020B0604020202020204" pitchFamily="34" charset="0"/>
              <a:buNone/>
            </a:pPr>
            <a:r>
              <a:rPr lang="en-GB" sz="4300" dirty="0">
                <a:latin typeface="+mj-lt"/>
              </a:rPr>
              <a:t>Martin Luther King</a:t>
            </a:r>
          </a:p>
          <a:p>
            <a:pPr marL="0" indent="0" algn="r">
              <a:buFont typeface="Arial" panose="020B0604020202020204" pitchFamily="34" charset="0"/>
              <a:buNone/>
            </a:pPr>
            <a:endParaRPr lang="en-GB" sz="4300" dirty="0">
              <a:latin typeface="+mj-lt"/>
            </a:endParaRPr>
          </a:p>
          <a:p>
            <a:endParaRPr lang="en-GB" dirty="0"/>
          </a:p>
        </p:txBody>
      </p:sp>
    </p:spTree>
    <p:extLst>
      <p:ext uri="{BB962C8B-B14F-4D97-AF65-F5344CB8AC3E}">
        <p14:creationId xmlns:p14="http://schemas.microsoft.com/office/powerpoint/2010/main" val="411921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rotWithShape="1">
          <a:blip r:embed="rId3">
            <a:extLst>
              <a:ext uri="{28A0092B-C50C-407E-A947-70E740481C1C}">
                <a14:useLocalDpi xmlns:a14="http://schemas.microsoft.com/office/drawing/2010/main" val="0"/>
              </a:ext>
            </a:extLst>
          </a:blip>
          <a:srcRect l="20784" t="22756" r="22620" b="4344"/>
          <a:stretch/>
        </p:blipFill>
        <p:spPr bwMode="auto">
          <a:xfrm>
            <a:off x="-582386" y="0"/>
            <a:ext cx="13356771" cy="69886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506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1154" y="0"/>
            <a:ext cx="6529691" cy="6858000"/>
          </a:xfrm>
          <a:prstGeom prst="rect">
            <a:avLst/>
          </a:prstGeom>
        </p:spPr>
      </p:pic>
    </p:spTree>
    <p:extLst>
      <p:ext uri="{BB962C8B-B14F-4D97-AF65-F5344CB8AC3E}">
        <p14:creationId xmlns:p14="http://schemas.microsoft.com/office/powerpoint/2010/main" val="367167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686" y="705167"/>
            <a:ext cx="10515600" cy="1325563"/>
          </a:xfrm>
        </p:spPr>
        <p:txBody>
          <a:bodyPr/>
          <a:lstStyle/>
          <a:p>
            <a:r>
              <a:rPr lang="en-GB" b="1" i="1" dirty="0"/>
              <a:t>A Fair and Sustainable Future</a:t>
            </a:r>
            <a:br>
              <a:rPr lang="en-GB" b="1" i="1" dirty="0"/>
            </a:br>
            <a:endParaRPr lang="en-GB" dirty="0"/>
          </a:p>
        </p:txBody>
      </p:sp>
      <p:sp>
        <p:nvSpPr>
          <p:cNvPr id="3" name="Content Placeholder 2"/>
          <p:cNvSpPr>
            <a:spLocks noGrp="1"/>
          </p:cNvSpPr>
          <p:nvPr>
            <p:ph idx="1"/>
          </p:nvPr>
        </p:nvSpPr>
        <p:spPr/>
        <p:txBody>
          <a:bodyPr/>
          <a:lstStyle/>
          <a:p>
            <a:pPr marL="0" indent="0">
              <a:buNone/>
            </a:pPr>
            <a:r>
              <a:rPr lang="en-GB" sz="4000" dirty="0"/>
              <a:t>Five main themes:</a:t>
            </a:r>
          </a:p>
          <a:p>
            <a:pPr marL="0" indent="0">
              <a:buNone/>
            </a:pPr>
            <a:endParaRPr lang="en-GB" dirty="0"/>
          </a:p>
        </p:txBody>
      </p:sp>
      <p:sp>
        <p:nvSpPr>
          <p:cNvPr id="4" name="Rectangle 3"/>
          <p:cNvSpPr/>
          <p:nvPr/>
        </p:nvSpPr>
        <p:spPr>
          <a:xfrm>
            <a:off x="1510938" y="2585266"/>
            <a:ext cx="11351621" cy="3170099"/>
          </a:xfrm>
          <a:prstGeom prst="rect">
            <a:avLst/>
          </a:prstGeom>
        </p:spPr>
        <p:txBody>
          <a:bodyPr wrap="square">
            <a:spAutoFit/>
          </a:bodyPr>
          <a:lstStyle/>
          <a:p>
            <a:pPr marL="228600" lvl="0" indent="-228600">
              <a:buFont typeface="+mj-lt"/>
              <a:buAutoNum type="arabicPeriod"/>
            </a:pPr>
            <a:r>
              <a:rPr lang="en-GB" sz="4000" dirty="0"/>
              <a:t> Collaborating for a Healthier, Fairer Scotland</a:t>
            </a:r>
          </a:p>
          <a:p>
            <a:pPr marL="228600" lvl="0" indent="-228600">
              <a:buFont typeface="+mj-lt"/>
              <a:buAutoNum type="arabicPeriod"/>
            </a:pPr>
            <a:r>
              <a:rPr lang="en-GB" sz="4000" dirty="0"/>
              <a:t> Personalising care through understanding</a:t>
            </a:r>
          </a:p>
          <a:p>
            <a:pPr marL="228600" lvl="0" indent="-228600">
              <a:buFont typeface="+mj-lt"/>
              <a:buAutoNum type="arabicPeriod"/>
            </a:pPr>
            <a:r>
              <a:rPr lang="en-GB" sz="4000" dirty="0"/>
              <a:t> Innovating for a more sustainable system</a:t>
            </a:r>
          </a:p>
          <a:p>
            <a:pPr marL="228600" lvl="0" indent="-228600">
              <a:buFont typeface="+mj-lt"/>
              <a:buAutoNum type="arabicPeriod"/>
            </a:pPr>
            <a:r>
              <a:rPr lang="en-GB" sz="4000" dirty="0"/>
              <a:t> Supporting our workforce</a:t>
            </a:r>
          </a:p>
          <a:p>
            <a:pPr marL="228600" lvl="0" indent="-228600">
              <a:buFont typeface="+mj-lt"/>
              <a:buAutoNum type="arabicPeriod"/>
            </a:pPr>
            <a:r>
              <a:rPr lang="en-GB" sz="4000" dirty="0"/>
              <a:t> The Health of Our 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7557"/>
            <a:ext cx="2317750" cy="857251"/>
          </a:xfrm>
          <a:prstGeom prst="rect">
            <a:avLst/>
          </a:prstGeom>
        </p:spPr>
      </p:pic>
    </p:spTree>
    <p:extLst>
      <p:ext uri="{BB962C8B-B14F-4D97-AF65-F5344CB8AC3E}">
        <p14:creationId xmlns:p14="http://schemas.microsoft.com/office/powerpoint/2010/main" val="231621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age29image3826176">
            <a:extLst>
              <a:ext uri="{FF2B5EF4-FFF2-40B4-BE49-F238E27FC236}">
                <a16:creationId xmlns:a16="http://schemas.microsoft.com/office/drawing/2014/main" id="{9EDF5367-F39D-294D-AA8A-A97DD215D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3552"/>
            <a:ext cx="6687670" cy="5890896"/>
          </a:xfrm>
          <a:prstGeom prst="rect">
            <a:avLst/>
          </a:prstGeom>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63880" y="3000629"/>
            <a:ext cx="7156269" cy="3424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Symbol" panose="05050102010706020507" pitchFamily="18" charset="2"/>
              <a:buChar char=""/>
            </a:pPr>
            <a:r>
              <a:rPr lang="en-GB" dirty="0">
                <a:latin typeface="Arial" panose="020B0604020202020204" pitchFamily="34" charset="0"/>
                <a:ea typeface="Times New Roman" panose="02020603050405020304" pitchFamily="18" charset="0"/>
              </a:rPr>
              <a:t>Scotland’s Child Poverty Action Plan</a:t>
            </a:r>
            <a:endParaRPr lang="en-GB" sz="2400" dirty="0">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GB" dirty="0">
                <a:latin typeface="Arial" panose="020B0604020202020204" pitchFamily="34" charset="0"/>
                <a:ea typeface="Times New Roman" panose="02020603050405020304" pitchFamily="18" charset="0"/>
              </a:rPr>
              <a:t>Navigating towards a better life</a:t>
            </a:r>
            <a:endParaRPr lang="en-GB" sz="2400" dirty="0">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GB" dirty="0">
                <a:latin typeface="Arial" panose="020B0604020202020204" pitchFamily="34" charset="0"/>
                <a:ea typeface="Times New Roman" panose="02020603050405020304" pitchFamily="18" charset="0"/>
              </a:rPr>
              <a:t>Naloxone: Improving services for people who use drugs</a:t>
            </a:r>
            <a:endParaRPr lang="en-GB" sz="2400" dirty="0">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GB" dirty="0">
                <a:latin typeface="Arial" panose="020B0604020202020204" pitchFamily="34" charset="0"/>
                <a:ea typeface="Times New Roman" panose="02020603050405020304" pitchFamily="18" charset="0"/>
              </a:rPr>
              <a:t>Conclusion</a:t>
            </a:r>
            <a:endParaRPr lang="en-GB" sz="2400" dirty="0">
              <a:latin typeface="Calibri" panose="020F0502020204030204" pitchFamily="34" charset="0"/>
              <a:ea typeface="Times New Roman" panose="02020603050405020304" pitchFamily="18" charset="0"/>
            </a:endParaRPr>
          </a:p>
          <a:p>
            <a:endParaRPr lang="en-GB" dirty="0"/>
          </a:p>
        </p:txBody>
      </p:sp>
      <p:sp>
        <p:nvSpPr>
          <p:cNvPr id="4" name="Title 1"/>
          <p:cNvSpPr txBox="1">
            <a:spLocks/>
          </p:cNvSpPr>
          <p:nvPr/>
        </p:nvSpPr>
        <p:spPr>
          <a:xfrm>
            <a:off x="350519" y="824478"/>
            <a:ext cx="918101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4000" b="1" dirty="0">
                <a:latin typeface="Arial" panose="020B0604020202020204" pitchFamily="34" charset="0"/>
                <a:ea typeface="Times New Roman" panose="02020603050405020304" pitchFamily="18" charset="0"/>
                <a:cs typeface="Arial" panose="020B0604020202020204" pitchFamily="34" charset="0"/>
              </a:rPr>
            </a:br>
            <a:r>
              <a:rPr lang="en-GB" sz="4000" b="1" dirty="0">
                <a:latin typeface="Arial" panose="020B0604020202020204" pitchFamily="34" charset="0"/>
                <a:ea typeface="Times New Roman" panose="02020603050405020304" pitchFamily="18" charset="0"/>
                <a:cs typeface="Arial" panose="020B0604020202020204" pitchFamily="34" charset="0"/>
              </a:rPr>
              <a:t>Chapter 1: 	Collaborating for a Healthier, Fairer Scotland</a:t>
            </a:r>
            <a:br>
              <a:rPr lang="en-GB" sz="4000" b="1" dirty="0">
                <a:latin typeface="Arial" panose="020B0604020202020204" pitchFamily="34" charset="0"/>
                <a:ea typeface="Times New Roman" panose="02020603050405020304" pitchFamily="18" charset="0"/>
                <a:cs typeface="Arial" panose="020B0604020202020204" pitchFamily="34" charset="0"/>
              </a:rPr>
            </a:br>
            <a:endParaRPr lang="en-GB" sz="4000" dirty="0"/>
          </a:p>
        </p:txBody>
      </p:sp>
    </p:spTree>
    <p:extLst>
      <p:ext uri="{BB962C8B-B14F-4D97-AF65-F5344CB8AC3E}">
        <p14:creationId xmlns:p14="http://schemas.microsoft.com/office/powerpoint/2010/main" val="171237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40229" y="804613"/>
            <a:ext cx="11451771" cy="1061485"/>
          </a:xfrm>
        </p:spPr>
        <p:txBody>
          <a:bodyPr>
            <a:normAutofit fontScale="90000"/>
          </a:bodyPr>
          <a:lstStyle/>
          <a:p>
            <a:r>
              <a:rPr lang="en-GB" sz="4000" b="1" dirty="0">
                <a:solidFill>
                  <a:schemeClr val="tx1"/>
                </a:solidFill>
              </a:rPr>
              <a:t>Chapter 2: Personalising care through understanding</a:t>
            </a:r>
            <a:br>
              <a:rPr lang="en-GB" sz="4000" b="1" dirty="0">
                <a:solidFill>
                  <a:schemeClr val="tx1"/>
                </a:solidFill>
              </a:rPr>
            </a:br>
            <a:endParaRPr lang="en-GB" sz="4000" b="1" dirty="0">
              <a:solidFill>
                <a:schemeClr val="tx1"/>
              </a:solidFill>
            </a:endParaRPr>
          </a:p>
        </p:txBody>
      </p:sp>
      <p:sp>
        <p:nvSpPr>
          <p:cNvPr id="5" name="Content Placeholder 2"/>
          <p:cNvSpPr txBox="1">
            <a:spLocks/>
          </p:cNvSpPr>
          <p:nvPr/>
        </p:nvSpPr>
        <p:spPr>
          <a:xfrm>
            <a:off x="5577840" y="1466955"/>
            <a:ext cx="642870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dirty="0"/>
              <a:t>Multidisciplinary Team (MDT) Working</a:t>
            </a:r>
          </a:p>
          <a:p>
            <a:r>
              <a:rPr lang="en-GB" dirty="0"/>
              <a:t>Tools to Access Care </a:t>
            </a:r>
          </a:p>
          <a:p>
            <a:r>
              <a:rPr lang="en-GB" dirty="0"/>
              <a:t>Transforming  access to care for victims of sexual assault</a:t>
            </a:r>
          </a:p>
          <a:p>
            <a:r>
              <a:rPr lang="en-GB" dirty="0"/>
              <a:t>Preventing long term ill health</a:t>
            </a:r>
          </a:p>
          <a:p>
            <a:r>
              <a:rPr lang="en-GB" dirty="0"/>
              <a:t>Sharing Information About Things that matter</a:t>
            </a:r>
          </a:p>
          <a:p>
            <a:r>
              <a:rPr lang="en-GB" dirty="0" err="1"/>
              <a:t>Scotcap</a:t>
            </a:r>
            <a:endParaRPr lang="en-GB" dirty="0"/>
          </a:p>
          <a:p>
            <a:endParaRPr lang="en-GB" dirty="0"/>
          </a:p>
          <a:p>
            <a:endParaRPr lang="en-GB" dirty="0"/>
          </a:p>
        </p:txBody>
      </p:sp>
      <p:pic>
        <p:nvPicPr>
          <p:cNvPr id="6" name="Picture 5" descr="page17image3805120">
            <a:extLst>
              <a:ext uri="{FF2B5EF4-FFF2-40B4-BE49-F238E27FC236}">
                <a16:creationId xmlns:a16="http://schemas.microsoft.com/office/drawing/2014/main" id="{4F29CD39-9E66-C04C-91B7-3CCABE17D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44" y="1662898"/>
            <a:ext cx="5346294" cy="470933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10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5897" y="450025"/>
            <a:ext cx="11944002" cy="1325563"/>
          </a:xfrm>
        </p:spPr>
        <p:txBody>
          <a:bodyPr>
            <a:normAutofit fontScale="90000"/>
          </a:bodyPr>
          <a:lstStyle/>
          <a:p>
            <a:br>
              <a:rPr lang="en-GB" b="1" dirty="0">
                <a:solidFill>
                  <a:schemeClr val="tx1"/>
                </a:solidFill>
              </a:rPr>
            </a:br>
            <a:r>
              <a:rPr lang="en-GB" b="1" dirty="0">
                <a:solidFill>
                  <a:schemeClr val="tx1"/>
                </a:solidFill>
              </a:rPr>
              <a:t>Chapter 3: Innovating for a more sustainable system</a:t>
            </a:r>
            <a:br>
              <a:rPr lang="en-GB" b="1" dirty="0">
                <a:solidFill>
                  <a:schemeClr val="tx1"/>
                </a:solidFill>
              </a:rPr>
            </a:br>
            <a:endParaRPr lang="en-GB" b="1" dirty="0">
              <a:solidFill>
                <a:schemeClr val="tx1"/>
              </a:solidFill>
            </a:endParaRPr>
          </a:p>
        </p:txBody>
      </p:sp>
      <p:sp>
        <p:nvSpPr>
          <p:cNvPr id="5" name="Content Placeholder 2"/>
          <p:cNvSpPr txBox="1">
            <a:spLocks/>
          </p:cNvSpPr>
          <p:nvPr/>
        </p:nvSpPr>
        <p:spPr>
          <a:xfrm>
            <a:off x="753293" y="1775588"/>
            <a:ext cx="534270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r>
              <a:rPr lang="en-GB" sz="3600" dirty="0"/>
              <a:t>The Value of Research</a:t>
            </a:r>
          </a:p>
          <a:p>
            <a:r>
              <a:rPr lang="en-GB" sz="3600" dirty="0"/>
              <a:t>Recovery and Re-design</a:t>
            </a:r>
          </a:p>
          <a:p>
            <a:r>
              <a:rPr lang="en-GB" sz="3600" dirty="0"/>
              <a:t>A sustainable health and care system: where and how</a:t>
            </a:r>
          </a:p>
          <a:p>
            <a:r>
              <a:rPr lang="en-GB" sz="3600" dirty="0"/>
              <a:t>Sustainable Care</a:t>
            </a:r>
          </a:p>
          <a:p>
            <a:pPr marL="0" indent="0">
              <a:buFont typeface="Arial" panose="020B0604020202020204" pitchFamily="34" charset="0"/>
              <a:buNone/>
            </a:pPr>
            <a:endParaRPr lang="en-GB" sz="3600" dirty="0"/>
          </a:p>
        </p:txBody>
      </p:sp>
      <p:pic>
        <p:nvPicPr>
          <p:cNvPr id="6" name="Picture 2" descr="page51image3896736">
            <a:extLst>
              <a:ext uri="{FF2B5EF4-FFF2-40B4-BE49-F238E27FC236}">
                <a16:creationId xmlns:a16="http://schemas.microsoft.com/office/drawing/2014/main" id="{9462E398-BC40-8445-9787-95CB344FB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004" y="1487368"/>
            <a:ext cx="6591383" cy="580608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6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182" y="2991394"/>
            <a:ext cx="4091007" cy="3866606"/>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1456" y="523136"/>
            <a:ext cx="9974943" cy="2673815"/>
          </a:xfrm>
        </p:spPr>
      </p:pic>
    </p:spTree>
    <p:extLst>
      <p:ext uri="{BB962C8B-B14F-4D97-AF65-F5344CB8AC3E}">
        <p14:creationId xmlns:p14="http://schemas.microsoft.com/office/powerpoint/2010/main" val="3630645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TotalTime>
  <Words>2129</Words>
  <Application>Microsoft Office PowerPoint</Application>
  <PresentationFormat>Widescreen</PresentationFormat>
  <Paragraphs>147</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A Fair and Sustainable Future </vt:lpstr>
      <vt:lpstr>PowerPoint Presentation</vt:lpstr>
      <vt:lpstr>Chapter 2: Personalising care through understanding </vt:lpstr>
      <vt:lpstr> Chapter 3: Innovating for a more sustainable system </vt:lpstr>
      <vt:lpstr>PowerPoint Presentation</vt:lpstr>
      <vt:lpstr>    Chapter 4: Supporting our workforce    </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CE (Craig)</dc:creator>
  <cp:lastModifiedBy>Techs</cp:lastModifiedBy>
  <cp:revision>25</cp:revision>
  <dcterms:created xsi:type="dcterms:W3CDTF">2022-05-31T18:22:58Z</dcterms:created>
  <dcterms:modified xsi:type="dcterms:W3CDTF">2022-06-21T08:13:58Z</dcterms:modified>
</cp:coreProperties>
</file>