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4" r:id="rId6"/>
  </p:sldMasterIdLst>
  <p:notesMasterIdLst>
    <p:notesMasterId r:id="rId25"/>
  </p:notesMasterIdLst>
  <p:sldIdLst>
    <p:sldId id="258" r:id="rId7"/>
    <p:sldId id="327" r:id="rId8"/>
    <p:sldId id="342" r:id="rId9"/>
    <p:sldId id="264" r:id="rId10"/>
    <p:sldId id="330" r:id="rId11"/>
    <p:sldId id="331" r:id="rId12"/>
    <p:sldId id="332" r:id="rId13"/>
    <p:sldId id="333" r:id="rId14"/>
    <p:sldId id="334" r:id="rId15"/>
    <p:sldId id="343" r:id="rId16"/>
    <p:sldId id="337" r:id="rId17"/>
    <p:sldId id="336" r:id="rId18"/>
    <p:sldId id="335" r:id="rId19"/>
    <p:sldId id="338" r:id="rId20"/>
    <p:sldId id="344" r:id="rId21"/>
    <p:sldId id="339" r:id="rId22"/>
    <p:sldId id="340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9573A6-5C25-4F71-BB87-E17C799824C0}" v="268" dt="2024-05-13T12:35:43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7E7C0-537B-464D-9015-6F06EB3B37A0}" type="datetimeFigureOut">
              <a:rPr lang="en-GB" smtClean="0"/>
              <a:t>18/06/2024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74DB4-40FE-4A78-BA3C-B0E4DA453FB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76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0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7700A1-1EFD-12CA-7115-341C78E1B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60" y="143719"/>
            <a:ext cx="1484198" cy="542087"/>
          </a:xfrm>
          <a:prstGeom prst="rect">
            <a:avLst/>
          </a:prstGeom>
        </p:spPr>
      </p:pic>
      <p:pic>
        <p:nvPicPr>
          <p:cNvPr id="5" name="Picture 4" title="NHS National Services Scotland logo">
            <a:extLst>
              <a:ext uri="{FF2B5EF4-FFF2-40B4-BE49-F238E27FC236}">
                <a16:creationId xmlns:a16="http://schemas.microsoft.com/office/drawing/2014/main" id="{E811B05D-7FCF-29FB-11B7-6B2185E7E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37" y="143719"/>
            <a:ext cx="531751" cy="542376"/>
          </a:xfrm>
          <a:prstGeom prst="rect">
            <a:avLst/>
          </a:prstGeom>
        </p:spPr>
      </p:pic>
      <p:pic>
        <p:nvPicPr>
          <p:cNvPr id="6" name="Picture 5" title="Public Health Scotland logo">
            <a:extLst>
              <a:ext uri="{FF2B5EF4-FFF2-40B4-BE49-F238E27FC236}">
                <a16:creationId xmlns:a16="http://schemas.microsoft.com/office/drawing/2014/main" id="{A35E72B4-48B3-7321-2352-C0CF8290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205" r="1322" b="2641"/>
          <a:stretch/>
        </p:blipFill>
        <p:spPr>
          <a:xfrm>
            <a:off x="8918675" y="143719"/>
            <a:ext cx="1484198" cy="5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954F-E911-6B8E-9A3A-BC957F46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92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s_ppt_widescreen2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1CEAE3-FD97-44DC-8D39-0996EB8D0EE8}" type="datetimeFigureOut">
              <a:rPr lang="en-GB" smtClean="0"/>
              <a:t>18/06/2024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1564F2-4FC3-4444-8AA3-1C09FF35812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8" y="5782098"/>
            <a:ext cx="1819659" cy="6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2947-7734-B5DB-89FD-0F12DFEAB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10707-D369-7246-99EC-924E4DB75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3305A-D97B-6CB2-A913-C3C8EB36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13D44E-AA6B-419B-97D5-F374D1F888A2}" type="datetimeFigureOut">
              <a:rPr lang="en-GB" smtClean="0"/>
              <a:t>18/06/2024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3102-6012-E1BD-6750-76EC4832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02BC1-2824-D866-3161-AD7FFB5D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98E7E48-F8A3-4C0F-B7FA-2133D9F68C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00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78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0" r:id="rId4"/>
    <p:sldLayoutId id="214748365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92FFA81-D94E-5991-1C5E-2E2107FEF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60" y="143719"/>
            <a:ext cx="1484198" cy="542087"/>
          </a:xfrm>
          <a:prstGeom prst="rect">
            <a:avLst/>
          </a:prstGeom>
        </p:spPr>
      </p:pic>
      <p:pic>
        <p:nvPicPr>
          <p:cNvPr id="8" name="Picture 7" title="NHS National Services Scotland logo">
            <a:extLst>
              <a:ext uri="{FF2B5EF4-FFF2-40B4-BE49-F238E27FC236}">
                <a16:creationId xmlns:a16="http://schemas.microsoft.com/office/drawing/2014/main" id="{1D3ECC20-F6FB-1C0F-ABE4-8CDAE4FC6C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37" y="143719"/>
            <a:ext cx="531751" cy="542376"/>
          </a:xfrm>
          <a:prstGeom prst="rect">
            <a:avLst/>
          </a:prstGeom>
        </p:spPr>
      </p:pic>
      <p:pic>
        <p:nvPicPr>
          <p:cNvPr id="9" name="Picture 8" title="Public Health Scotland logo">
            <a:extLst>
              <a:ext uri="{FF2B5EF4-FFF2-40B4-BE49-F238E27FC236}">
                <a16:creationId xmlns:a16="http://schemas.microsoft.com/office/drawing/2014/main" id="{F5564854-8E51-F2F6-A469-14B3EEE84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205" r="1322" b="2641"/>
          <a:stretch/>
        </p:blipFill>
        <p:spPr>
          <a:xfrm>
            <a:off x="8918675" y="143719"/>
            <a:ext cx="1484198" cy="5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5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sv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 anchor="ctr">
            <a:noAutofit/>
          </a:bodyPr>
          <a:lstStyle/>
          <a:p>
            <a:r>
              <a:rPr lang="en-US" sz="3600" dirty="0"/>
              <a:t>Near-Time Data Service</a:t>
            </a:r>
            <a:br>
              <a:rPr lang="en-US" sz="3600" dirty="0"/>
            </a:br>
            <a:r>
              <a:rPr lang="en-US" sz="3600" dirty="0"/>
              <a:t>Creating Insights Supporting a Whole System Approach</a:t>
            </a:r>
          </a:p>
        </p:txBody>
      </p:sp>
    </p:spTree>
    <p:extLst>
      <p:ext uri="{BB962C8B-B14F-4D97-AF65-F5344CB8AC3E}">
        <p14:creationId xmlns:p14="http://schemas.microsoft.com/office/powerpoint/2010/main" val="385548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heffalump\hqdata\execoffBCS\01 Communications\Strategy\Comms Projects\Active Projects\Design Projects (PL)\IT rebrand\Assets\DAS_ Icon line.png">
            <a:extLst>
              <a:ext uri="{FF2B5EF4-FFF2-40B4-BE49-F238E27FC236}">
                <a16:creationId xmlns:a16="http://schemas.microsoft.com/office/drawing/2014/main" id="{465E3547-76F8-A209-C3D1-7BB22AEA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69160"/>
            <a:ext cx="12192000" cy="2016224"/>
          </a:xfrm>
          <a:prstGeom prst="rect">
            <a:avLst/>
          </a:prstGeom>
          <a:noFill/>
        </p:spPr>
      </p:pic>
      <p:pic>
        <p:nvPicPr>
          <p:cNvPr id="2" name="Near-Time Data Service - Video 1 - Demo">
            <a:hlinkClick r:id="" action="ppaction://media"/>
            <a:extLst>
              <a:ext uri="{FF2B5EF4-FFF2-40B4-BE49-F238E27FC236}">
                <a16:creationId xmlns:a16="http://schemas.microsoft.com/office/drawing/2014/main" id="{7C7BC074-79BC-8277-4C95-10A5C93C8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5407D-0485-9A09-F1D4-AD8DC7B18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906" y="3559305"/>
            <a:ext cx="3957543" cy="3896657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Dashboard Roll-out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432297" y="1416226"/>
            <a:ext cx="8814253" cy="4788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Agile Delivery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Dashboard contents were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chosen in collaboration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with Chief Officers/Executives across Health &amp; Social Care:</a:t>
            </a:r>
          </a:p>
          <a:p>
            <a:pPr lvl="2"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Target Operating Model work</a:t>
            </a:r>
          </a:p>
          <a:p>
            <a:pPr lvl="2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Key indicators from last Winter</a:t>
            </a:r>
          </a:p>
          <a:p>
            <a:pPr lvl="2"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4785"/>
              </a:solidFill>
              <a:latin typeface="Arial" panose="020B0604020202020204"/>
            </a:endParaRP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and local comparisons, trend analysis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targeted interventions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Developed and delivered 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minimum viable products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allowing for launch in September ‘23,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months after project inception</a:t>
            </a:r>
            <a:endParaRPr lang="en-US" b="1" dirty="0">
              <a:solidFill>
                <a:srgbClr val="004785"/>
              </a:solidFill>
              <a:latin typeface="Arial" panose="020B0604020202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B2B59A-807F-9322-E79A-52524B357E2B}"/>
              </a:ext>
            </a:extLst>
          </p:cNvPr>
          <p:cNvSpPr/>
          <p:nvPr/>
        </p:nvSpPr>
        <p:spPr>
          <a:xfrm>
            <a:off x="7991063" y="6115995"/>
            <a:ext cx="1670757" cy="1640380"/>
          </a:xfrm>
          <a:prstGeom prst="ellipse">
            <a:avLst/>
          </a:prstGeom>
          <a:solidFill>
            <a:srgbClr val="00A2E5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9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E6871-AC1B-DB8B-8E07-CE2E69878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9160" y="3701143"/>
            <a:ext cx="3975020" cy="391386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5972990-1096-0D65-353A-5973BEF33135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Product Feedback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9FD57D-7044-997A-09AF-609A68B3BEEB}"/>
              </a:ext>
            </a:extLst>
          </p:cNvPr>
          <p:cNvSpPr/>
          <p:nvPr/>
        </p:nvSpPr>
        <p:spPr>
          <a:xfrm>
            <a:off x="2637978" y="5899850"/>
            <a:ext cx="1464163" cy="1440013"/>
          </a:xfrm>
          <a:prstGeom prst="ellipse">
            <a:avLst/>
          </a:prstGeom>
          <a:solidFill>
            <a:srgbClr val="00A2E5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EA83B2E-6F0A-DF48-43E9-2AE595CA2F5F}"/>
              </a:ext>
            </a:extLst>
          </p:cNvPr>
          <p:cNvSpPr txBox="1">
            <a:spLocks/>
          </p:cNvSpPr>
          <p:nvPr/>
        </p:nvSpPr>
        <p:spPr>
          <a:xfrm>
            <a:off x="3008909" y="1763278"/>
            <a:ext cx="8399319" cy="483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user priorities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through survey, interviews, focus groups, and analysis of usage data: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Good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visualisation and usability</a:t>
            </a:r>
          </a:p>
          <a:p>
            <a:pPr lvl="2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Ability to </a:t>
            </a:r>
            <a:r>
              <a:rPr lang="en-GB" b="1" dirty="0">
                <a:solidFill>
                  <a:srgbClr val="004785"/>
                </a:solidFill>
                <a:latin typeface="Arial" panose="020B0604020202020204"/>
              </a:rPr>
              <a:t>export data</a:t>
            </a:r>
          </a:p>
          <a:p>
            <a:pPr lvl="2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Wide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range of data in one place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benchmark and make comparisons</a:t>
            </a:r>
          </a:p>
          <a:p>
            <a:pPr lvl="2"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4785"/>
              </a:solidFill>
              <a:latin typeface="Arial" panose="020B0604020202020204"/>
            </a:endParaRPr>
          </a:p>
          <a:p>
            <a:pPr lvl="1"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Developers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highlighted challenges around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timescales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 for scope/vision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 early project phases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848A487-D0C2-522E-C8EB-6AF85D5705D4}"/>
              </a:ext>
            </a:extLst>
          </p:cNvPr>
          <p:cNvSpPr txBox="1">
            <a:spLocks/>
          </p:cNvSpPr>
          <p:nvPr/>
        </p:nvSpPr>
        <p:spPr>
          <a:xfrm>
            <a:off x="783772" y="1416226"/>
            <a:ext cx="8399319" cy="63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Listening to Users and Developers</a:t>
            </a:r>
          </a:p>
          <a:p>
            <a:pPr lvl="2"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57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Impact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358931" y="1416226"/>
            <a:ext cx="8495949" cy="485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04785"/>
                </a:solidFill>
                <a:latin typeface="Arial" panose="020B0604020202020204"/>
              </a:rPr>
              <a:t>Wide reach </a:t>
            </a: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across partner organisations:</a:t>
            </a:r>
          </a:p>
          <a:p>
            <a:pPr lvl="1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Available to 800+ users</a:t>
            </a:r>
          </a:p>
          <a:p>
            <a:pPr lvl="1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Jan-April: 160+ access weekly or more often, opened around 4,000 times</a:t>
            </a:r>
          </a:p>
          <a:p>
            <a:pPr>
              <a:defRPr/>
            </a:pPr>
            <a:endParaRPr lang="en-GB" dirty="0">
              <a:solidFill>
                <a:srgbClr val="004785"/>
              </a:solidFill>
              <a:latin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Many users – particularly senior leaders – told us that dashboards </a:t>
            </a: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inform decisions required in their role</a:t>
            </a: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:</a:t>
            </a:r>
          </a:p>
          <a:p>
            <a:pPr lvl="1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Prepare briefings</a:t>
            </a:r>
          </a:p>
          <a:p>
            <a:pPr lvl="1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Inform situational awareness and conclusions</a:t>
            </a:r>
          </a:p>
          <a:p>
            <a:pPr lvl="1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Provide advice, assess performance</a:t>
            </a:r>
          </a:p>
          <a:p>
            <a:pPr lvl="2"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4785"/>
              </a:solidFill>
              <a:latin typeface="Arial" panose="020B0604020202020204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19A9F2-356F-909D-6445-4BC35B10D160}"/>
              </a:ext>
            </a:extLst>
          </p:cNvPr>
          <p:cNvSpPr/>
          <p:nvPr/>
        </p:nvSpPr>
        <p:spPr>
          <a:xfrm>
            <a:off x="9013372" y="1681750"/>
            <a:ext cx="3000256" cy="1747249"/>
          </a:xfrm>
          <a:prstGeom prst="wedgeRoundRectCallout">
            <a:avLst>
              <a:gd name="adj1" fmla="val -46651"/>
              <a:gd name="adj2" fmla="val 60542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"It is informing my advice to ministers" (Senior leader)</a:t>
            </a:r>
          </a:p>
        </p:txBody>
      </p:sp>
      <p:sp>
        <p:nvSpPr>
          <p:cNvPr id="9" name="Donut 2">
            <a:extLst>
              <a:ext uri="{FF2B5EF4-FFF2-40B4-BE49-F238E27FC236}">
                <a16:creationId xmlns:a16="http://schemas.microsoft.com/office/drawing/2014/main" id="{9218A7BF-3BF7-58F1-BDF5-878EBFE5CE3A}"/>
              </a:ext>
            </a:extLst>
          </p:cNvPr>
          <p:cNvSpPr/>
          <p:nvPr/>
        </p:nvSpPr>
        <p:spPr>
          <a:xfrm>
            <a:off x="9530794" y="4184876"/>
            <a:ext cx="3229619" cy="3308090"/>
          </a:xfrm>
          <a:prstGeom prst="donut">
            <a:avLst>
              <a:gd name="adj" fmla="val 8546"/>
            </a:avLst>
          </a:prstGeom>
          <a:solidFill>
            <a:srgbClr val="01A19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EFF840-739B-AB97-E606-0866C0B8CBC1}"/>
              </a:ext>
            </a:extLst>
          </p:cNvPr>
          <p:cNvSpPr/>
          <p:nvPr/>
        </p:nvSpPr>
        <p:spPr>
          <a:xfrm>
            <a:off x="8496268" y="6146639"/>
            <a:ext cx="1464163" cy="1440013"/>
          </a:xfrm>
          <a:prstGeom prst="ellipse">
            <a:avLst/>
          </a:prstGeom>
          <a:solidFill>
            <a:srgbClr val="00A2E5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10" title="Decorative image">
            <a:extLst>
              <a:ext uri="{FF2B5EF4-FFF2-40B4-BE49-F238E27FC236}">
                <a16:creationId xmlns:a16="http://schemas.microsoft.com/office/drawing/2014/main" id="{D3934B36-C44B-0B52-440E-23DCE3F40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23" y="4761982"/>
            <a:ext cx="2228370" cy="20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heffalump\hqdata\execoffBCS\01 Communications\Strategy\Comms Projects\Active Projects\Design Projects (PL)\IT rebrand\Assets\DAS_ Icon line.png">
            <a:extLst>
              <a:ext uri="{FF2B5EF4-FFF2-40B4-BE49-F238E27FC236}">
                <a16:creationId xmlns:a16="http://schemas.microsoft.com/office/drawing/2014/main" id="{465E3547-76F8-A209-C3D1-7BB22AEA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69160"/>
            <a:ext cx="12192000" cy="2016224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EEF765-D7E0-E7C7-BB28-7F1E4AD217FB}"/>
              </a:ext>
            </a:extLst>
          </p:cNvPr>
          <p:cNvSpPr txBox="1">
            <a:spLocks/>
          </p:cNvSpPr>
          <p:nvPr/>
        </p:nvSpPr>
        <p:spPr>
          <a:xfrm>
            <a:off x="406077" y="1473132"/>
            <a:ext cx="9447050" cy="3154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Video Testimonial: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1A19A"/>
              </a:solidFill>
              <a:latin typeface="Arial" panose="020B0604020202020204"/>
            </a:endParaRPr>
          </a:p>
          <a:p>
            <a:pPr lvl="1">
              <a:spcBef>
                <a:spcPct val="0"/>
              </a:spcBef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Claire Burden</a:t>
            </a:r>
          </a:p>
          <a:p>
            <a:pPr lvl="1">
              <a:spcBef>
                <a:spcPct val="0"/>
              </a:spcBef>
            </a:pPr>
            <a:r>
              <a:rPr lang="en-GB" sz="2400" dirty="0">
                <a:solidFill>
                  <a:srgbClr val="004785"/>
                </a:solidFill>
                <a:latin typeface="Arial" panose="020B0604020202020204"/>
                <a:ea typeface="+mj-ea"/>
                <a:cs typeface="+mj-cs"/>
              </a:rPr>
              <a:t>Chief Executive, NHS Ayrshire &amp; Arran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1253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ar-Time Data Service - Video 2 - Testimonial">
            <a:hlinkClick r:id="" action="ppaction://media"/>
            <a:extLst>
              <a:ext uri="{FF2B5EF4-FFF2-40B4-BE49-F238E27FC236}">
                <a16:creationId xmlns:a16="http://schemas.microsoft.com/office/drawing/2014/main" id="{272E5FE3-1459-9183-D19F-C90F8E23ED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Next steps for Near-Time Data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432297" y="1416226"/>
            <a:ext cx="8814253" cy="4788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Taking stock &amp; lessons learned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user engagement and dialog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lvl="2"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 findings with our users &amp; streamlined Summary Report</a:t>
            </a:r>
          </a:p>
          <a:p>
            <a:pPr lvl="2"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Feedback from Health &amp; Social Care Data Board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Prioritise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roadmap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project backlog:</a:t>
            </a:r>
          </a:p>
          <a:p>
            <a:pPr lvl="2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Dashboard &amp; access improvements</a:t>
            </a:r>
          </a:p>
          <a:p>
            <a:pPr lvl="2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Improvement and automation of data flows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2"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Review product offering: self-service data access</a:t>
            </a:r>
          </a:p>
        </p:txBody>
      </p:sp>
      <p:pic>
        <p:nvPicPr>
          <p:cNvPr id="12" name="Picture 11" title="Decorative image">
            <a:extLst>
              <a:ext uri="{FF2B5EF4-FFF2-40B4-BE49-F238E27FC236}">
                <a16:creationId xmlns:a16="http://schemas.microsoft.com/office/drawing/2014/main" id="{539F7D00-BA99-4701-ED53-16BA8FE1F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/>
          <a:stretch/>
        </p:blipFill>
        <p:spPr>
          <a:xfrm>
            <a:off x="9593942" y="4989967"/>
            <a:ext cx="2982119" cy="1905483"/>
          </a:xfrm>
          <a:prstGeom prst="rect">
            <a:avLst/>
          </a:prstGeom>
        </p:spPr>
      </p:pic>
      <p:sp>
        <p:nvSpPr>
          <p:cNvPr id="9" name="Donut 2">
            <a:extLst>
              <a:ext uri="{FF2B5EF4-FFF2-40B4-BE49-F238E27FC236}">
                <a16:creationId xmlns:a16="http://schemas.microsoft.com/office/drawing/2014/main" id="{78B78196-5213-253D-03AF-AA72B391986D}"/>
              </a:ext>
            </a:extLst>
          </p:cNvPr>
          <p:cNvSpPr/>
          <p:nvPr/>
        </p:nvSpPr>
        <p:spPr>
          <a:xfrm>
            <a:off x="9346443" y="4258725"/>
            <a:ext cx="3229619" cy="3308090"/>
          </a:xfrm>
          <a:prstGeom prst="donut">
            <a:avLst>
              <a:gd name="adj" fmla="val 8546"/>
            </a:avLst>
          </a:prstGeom>
          <a:solidFill>
            <a:srgbClr val="01A19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11EC70-498F-E01C-4DAA-00A93BBD14BE}"/>
              </a:ext>
            </a:extLst>
          </p:cNvPr>
          <p:cNvSpPr/>
          <p:nvPr/>
        </p:nvSpPr>
        <p:spPr>
          <a:xfrm>
            <a:off x="8496268" y="6146639"/>
            <a:ext cx="1464163" cy="1440013"/>
          </a:xfrm>
          <a:prstGeom prst="ellipse">
            <a:avLst/>
          </a:prstGeom>
          <a:solidFill>
            <a:srgbClr val="00A2E5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73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723C4-E7FE-9921-0099-D9EA5CB1D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0"/>
          <a:stretch/>
        </p:blipFill>
        <p:spPr bwMode="auto">
          <a:xfrm>
            <a:off x="0" y="0"/>
            <a:ext cx="7924800" cy="6957391"/>
          </a:xfrm>
          <a:prstGeom prst="rect">
            <a:avLst/>
          </a:prstGeom>
          <a:noFill/>
        </p:spPr>
      </p:pic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1D87A80-0310-643D-738F-E036668F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256534"/>
            <a:ext cx="1257365" cy="1568531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Conclusions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1688873" y="1741714"/>
            <a:ext cx="9697077" cy="508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Whole System Approach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considers its components’ throughput and interactions, and promotes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collaborative, local/national decision-making</a:t>
            </a:r>
          </a:p>
          <a:p>
            <a:pPr>
              <a:buClr>
                <a:srgbClr val="0096DC"/>
              </a:buClr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Seer 2.0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Reliable access to trusted indicator data is facilitated through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digital infrastructure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User-centric focus and a cross-organisational approach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enabled rapid implementation of impactful data products, and will inform our next steps</a:t>
            </a:r>
            <a:endParaRPr lang="en-GB" dirty="0">
              <a:solidFill>
                <a:srgbClr val="004785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257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heffalump\hqdata\execoffBCS\01 Communications\Strategy\Comms Projects\Active Projects\Design Projects (PL)\IT rebrand\Assets\DAS_ Icon line.png">
            <a:extLst>
              <a:ext uri="{FF2B5EF4-FFF2-40B4-BE49-F238E27FC236}">
                <a16:creationId xmlns:a16="http://schemas.microsoft.com/office/drawing/2014/main" id="{465E3547-76F8-A209-C3D1-7BB22AEA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69160"/>
            <a:ext cx="12192000" cy="2016224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EEF765-D7E0-E7C7-BB28-7F1E4AD217FB}"/>
              </a:ext>
            </a:extLst>
          </p:cNvPr>
          <p:cNvSpPr txBox="1">
            <a:spLocks/>
          </p:cNvSpPr>
          <p:nvPr/>
        </p:nvSpPr>
        <p:spPr>
          <a:xfrm>
            <a:off x="406077" y="1473132"/>
            <a:ext cx="11335980" cy="3154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1A19A"/>
              </a:solidFill>
              <a:latin typeface="Arial" panose="020B0604020202020204"/>
            </a:endParaRPr>
          </a:p>
          <a:p>
            <a:pPr lvl="1">
              <a:spcBef>
                <a:spcPct val="0"/>
              </a:spcBef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Interested? To discuss, or to request access, contact us:</a:t>
            </a:r>
          </a:p>
          <a:p>
            <a:pPr lvl="1">
              <a:spcBef>
                <a:spcPct val="0"/>
              </a:spcBef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lvl="1" algn="ctr">
              <a:spcBef>
                <a:spcPct val="0"/>
              </a:spcBef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NSS.NearTimeData</a:t>
            </a:r>
            <a:r>
              <a:rPr lang="en-GB" sz="2400" b="1" dirty="0">
                <a:solidFill>
                  <a:srgbClr val="004785"/>
                </a:solidFill>
                <a:latin typeface="Arial" panose="020B0604020202020204"/>
                <a:ea typeface="+mj-ea"/>
                <a:cs typeface="+mj-cs"/>
              </a:rPr>
              <a:t>@nhs.scot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28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704E83-FE7D-3451-62E5-A05B4912239B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Introduction</a:t>
            </a:r>
          </a:p>
        </p:txBody>
      </p:sp>
      <p:pic>
        <p:nvPicPr>
          <p:cNvPr id="7" name="Picture 6" descr="A person sitting in front of a microphone&#10;&#10;Description automatically generated">
            <a:extLst>
              <a:ext uri="{FF2B5EF4-FFF2-40B4-BE49-F238E27FC236}">
                <a16:creationId xmlns:a16="http://schemas.microsoft.com/office/drawing/2014/main" id="{8744DCAC-610F-4502-C312-4B72D98F0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971" r="38241" b="36806"/>
          <a:stretch/>
        </p:blipFill>
        <p:spPr>
          <a:xfrm>
            <a:off x="2648051" y="1685925"/>
            <a:ext cx="2100263" cy="28003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EE5BD5-A228-F62B-4C9F-01DA341D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65" y="1685925"/>
            <a:ext cx="2147583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45E2267-B8C0-2690-4AAF-20D361A04D39}"/>
              </a:ext>
            </a:extLst>
          </p:cNvPr>
          <p:cNvSpPr txBox="1">
            <a:spLocks/>
          </p:cNvSpPr>
          <p:nvPr/>
        </p:nvSpPr>
        <p:spPr>
          <a:xfrm>
            <a:off x="1865321" y="4755973"/>
            <a:ext cx="4076269" cy="173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 Nils Krichel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4785"/>
                </a:solidFill>
                <a:latin typeface="Arial" panose="020B0604020202020204"/>
              </a:rPr>
              <a:t>Service Delivery Manager for Data &amp; Analytics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NHS National Services Scotland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574F7D9-9AE7-2039-53C7-2F59471A4694}"/>
              </a:ext>
            </a:extLst>
          </p:cNvPr>
          <p:cNvSpPr txBox="1">
            <a:spLocks/>
          </p:cNvSpPr>
          <p:nvPr/>
        </p:nvSpPr>
        <p:spPr>
          <a:xfrm>
            <a:off x="6432020" y="4755972"/>
            <a:ext cx="4820697" cy="173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 Rebecca Brouwers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4785"/>
                </a:solidFill>
                <a:latin typeface="Arial" panose="020B0604020202020204"/>
              </a:rPr>
              <a:t>Operational Research Analyst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Whole Systems Intelligence Analysis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4785"/>
                </a:solidFill>
                <a:latin typeface="Arial" panose="020B0604020202020204"/>
              </a:rPr>
              <a:t>Scottish Government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2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723C4-E7FE-9921-0099-D9EA5CB1D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0"/>
          <a:stretch/>
        </p:blipFill>
        <p:spPr bwMode="auto">
          <a:xfrm>
            <a:off x="0" y="0"/>
            <a:ext cx="8069943" cy="6957391"/>
          </a:xfrm>
          <a:prstGeom prst="rect">
            <a:avLst/>
          </a:prstGeom>
          <a:noFill/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Overview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1688873" y="1877530"/>
            <a:ext cx="9697077" cy="494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Winter Preparedness 2023/24: the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Whole System Approach</a:t>
            </a:r>
          </a:p>
          <a:p>
            <a:pPr>
              <a:buClr>
                <a:srgbClr val="0096DC"/>
              </a:buClr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Seer 2.0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the Data Utility for Scotland’s public sector</a:t>
            </a: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Near-Time Data </a:t>
            </a: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&amp; product demonstration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indent="-285750">
              <a:buClr>
                <a:srgbClr val="0096DC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Rollout, feedback, impact </a:t>
            </a:r>
            <a:r>
              <a:rPr lang="en-GB" b="0" dirty="0">
                <a:solidFill>
                  <a:srgbClr val="004785"/>
                </a:solidFill>
                <a:latin typeface="Arial" panose="020B0604020202020204"/>
              </a:rPr>
              <a:t>– defining next steps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8661CFC-1E34-CFD3-85AA-2A97A0A70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6" y="5367600"/>
            <a:ext cx="1295467" cy="14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65972990-1096-0D65-353A-5973BEF33135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Winter Preparedness 2023/24</a:t>
            </a:r>
          </a:p>
        </p:txBody>
      </p:sp>
      <p:pic>
        <p:nvPicPr>
          <p:cNvPr id="7" name="Picture 6" title="Decorative image">
            <a:extLst>
              <a:ext uri="{FF2B5EF4-FFF2-40B4-BE49-F238E27FC236}">
                <a16:creationId xmlns:a16="http://schemas.microsoft.com/office/drawing/2014/main" id="{DFA2B99C-EEF6-55BB-2DE8-948D73DC3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143" y="5001208"/>
            <a:ext cx="1617137" cy="1856792"/>
          </a:xfrm>
          <a:prstGeom prst="rect">
            <a:avLst/>
          </a:prstGeom>
        </p:spPr>
      </p:pic>
      <p:sp>
        <p:nvSpPr>
          <p:cNvPr id="10" name="Donut 2">
            <a:extLst>
              <a:ext uri="{FF2B5EF4-FFF2-40B4-BE49-F238E27FC236}">
                <a16:creationId xmlns:a16="http://schemas.microsoft.com/office/drawing/2014/main" id="{B2E9B1DB-04B5-E414-5CF4-452D55974FC8}"/>
              </a:ext>
            </a:extLst>
          </p:cNvPr>
          <p:cNvSpPr/>
          <p:nvPr/>
        </p:nvSpPr>
        <p:spPr>
          <a:xfrm>
            <a:off x="9530794" y="4184876"/>
            <a:ext cx="3229619" cy="3308090"/>
          </a:xfrm>
          <a:prstGeom prst="donut">
            <a:avLst>
              <a:gd name="adj" fmla="val 8546"/>
            </a:avLst>
          </a:prstGeom>
          <a:solidFill>
            <a:srgbClr val="01A19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9FD57D-7044-997A-09AF-609A68B3BEEB}"/>
              </a:ext>
            </a:extLst>
          </p:cNvPr>
          <p:cNvSpPr/>
          <p:nvPr/>
        </p:nvSpPr>
        <p:spPr>
          <a:xfrm>
            <a:off x="8496268" y="6146639"/>
            <a:ext cx="1464163" cy="1440013"/>
          </a:xfrm>
          <a:prstGeom prst="ellipse">
            <a:avLst/>
          </a:prstGeom>
          <a:solidFill>
            <a:srgbClr val="00A2E5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024AED-E736-2D7E-3948-0613D045F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339" y="1392733"/>
            <a:ext cx="2022183" cy="248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EA83B2E-6F0A-DF48-43E9-2AE595CA2F5F}"/>
              </a:ext>
            </a:extLst>
          </p:cNvPr>
          <p:cNvSpPr txBox="1">
            <a:spLocks/>
          </p:cNvSpPr>
          <p:nvPr/>
        </p:nvSpPr>
        <p:spPr>
          <a:xfrm>
            <a:off x="494260" y="1798781"/>
            <a:ext cx="7634334" cy="4471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Learning from previous Winters: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Earlier planning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pro-active interventions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involvement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joint decisions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local authorities and 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Evidence-based approach, supported by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data collection and reporting</a:t>
            </a:r>
          </a:p>
        </p:txBody>
      </p:sp>
    </p:spTree>
    <p:extLst>
      <p:ext uri="{BB962C8B-B14F-4D97-AF65-F5344CB8AC3E}">
        <p14:creationId xmlns:p14="http://schemas.microsoft.com/office/powerpoint/2010/main" val="196582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F392443-730E-DD7B-DEF0-A1BEBF140C02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 Whole System Approach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E4136E-6E0C-D27D-8910-EDDE4EC25335}"/>
              </a:ext>
            </a:extLst>
          </p:cNvPr>
          <p:cNvSpPr txBox="1">
            <a:spLocks/>
          </p:cNvSpPr>
          <p:nvPr/>
        </p:nvSpPr>
        <p:spPr>
          <a:xfrm>
            <a:off x="3875292" y="1556185"/>
            <a:ext cx="8170527" cy="50381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Working in Partnership: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Consider each contact point of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individual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&amp; social care system: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 indent="-228600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 and throughput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within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system components</a:t>
            </a:r>
          </a:p>
          <a:p>
            <a:pPr lvl="1" indent="-228600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 indent="-228600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Interfaces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between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components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0000" lvl="1" indent="-180000"/>
            <a:r>
              <a:rPr lang="en-GB" dirty="0">
                <a:solidFill>
                  <a:srgbClr val="004785"/>
                </a:solidFill>
                <a:latin typeface="Arial" panose="020B0604020202020204"/>
              </a:rPr>
              <a:t>Targeted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interventions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co-ordinated, early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3753B-1DE7-282F-3E62-B8574B8E8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02" b="7890"/>
          <a:stretch/>
        </p:blipFill>
        <p:spPr>
          <a:xfrm>
            <a:off x="487192" y="989445"/>
            <a:ext cx="3171770" cy="56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DE1E26-9697-690E-E0EC-24BD85852A2E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Data Collection and Reporting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DB3152F-1220-64A1-7A7E-352BA373BF75}"/>
              </a:ext>
            </a:extLst>
          </p:cNvPr>
          <p:cNvSpPr txBox="1">
            <a:spLocks/>
          </p:cNvSpPr>
          <p:nvPr/>
        </p:nvSpPr>
        <p:spPr>
          <a:xfrm>
            <a:off x="432297" y="1416226"/>
            <a:ext cx="8235842" cy="53671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is Business Intelligence?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created and stored in separate locations, at separate times, and in different ways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collect and combine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data, and make it available to audiences across Scotland’s public sector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Fit-for-purpose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products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lvl="2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Reports</a:t>
            </a:r>
          </a:p>
          <a:p>
            <a:pPr lvl="2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lang="en-US" dirty="0">
                <a:solidFill>
                  <a:srgbClr val="004785"/>
                </a:solidFill>
                <a:latin typeface="Arial" panose="020B0604020202020204"/>
              </a:rPr>
              <a:t>Dashboards</a:t>
            </a:r>
          </a:p>
          <a:p>
            <a:pPr lvl="2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interfaces</a:t>
            </a:r>
          </a:p>
          <a:p>
            <a:pPr lvl="2">
              <a:buClr>
                <a:srgbClr val="01A19A"/>
              </a:buClr>
              <a:buFont typeface="Arial" panose="020B0604020202020204" pitchFamily="34" charset="0"/>
              <a:buChar char="‒"/>
              <a:defRPr/>
            </a:pPr>
            <a:r>
              <a:rPr lang="en-US" dirty="0">
                <a:solidFill>
                  <a:srgbClr val="004785"/>
                </a:solidFill>
                <a:latin typeface="Arial" panose="020B0604020202020204"/>
              </a:rPr>
              <a:t>Predictive analytics: modelling, data exploration, machine learning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F51771-C502-3935-2081-1837E586B4BC}"/>
              </a:ext>
            </a:extLst>
          </p:cNvPr>
          <p:cNvGrpSpPr/>
          <p:nvPr/>
        </p:nvGrpSpPr>
        <p:grpSpPr>
          <a:xfrm>
            <a:off x="7991063" y="3564293"/>
            <a:ext cx="4869386" cy="4192083"/>
            <a:chOff x="5519936" y="1700808"/>
            <a:chExt cx="7695076" cy="66247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E500EB-B9BD-F788-ABFD-60F5537C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0917" y="1700808"/>
              <a:ext cx="6254095" cy="614999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B2B59A-807F-9322-E79A-52524B357E2B}"/>
                </a:ext>
              </a:extLst>
            </p:cNvPr>
            <p:cNvSpPr/>
            <p:nvPr/>
          </p:nvSpPr>
          <p:spPr>
            <a:xfrm>
              <a:off x="5519936" y="5733256"/>
              <a:ext cx="2640293" cy="2592288"/>
            </a:xfrm>
            <a:prstGeom prst="ellipse">
              <a:avLst/>
            </a:prstGeom>
            <a:solidFill>
              <a:srgbClr val="00A2E5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06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E0733D1-AE1C-7040-78BA-321D7ADDF3DB}"/>
              </a:ext>
            </a:extLst>
          </p:cNvPr>
          <p:cNvSpPr txBox="1">
            <a:spLocks/>
          </p:cNvSpPr>
          <p:nvPr/>
        </p:nvSpPr>
        <p:spPr>
          <a:xfrm>
            <a:off x="421846" y="461304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Seer 2.0 – Scotland’s Data Utility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6E23078-5D84-6108-81EA-7A05C6AD0BE6}"/>
              </a:ext>
            </a:extLst>
          </p:cNvPr>
          <p:cNvSpPr txBox="1">
            <a:spLocks/>
          </p:cNvSpPr>
          <p:nvPr/>
        </p:nvSpPr>
        <p:spPr>
          <a:xfrm>
            <a:off x="4711958" y="1416226"/>
            <a:ext cx="7480041" cy="5367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6DC"/>
              </a:buClr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̶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  <a:defRPr lang="en-GB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Cloud Enablement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Trusted information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secure data infrastructure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Hosted on Scotland’s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Digital Platform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service offering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Data ingestions, storage, access. Dashboards, advanced analytics &amp; AI.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4785"/>
              </a:solidFill>
              <a:latin typeface="Arial" panose="020B060402020202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6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Expertise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Specialist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F3996E-2E2E-0921-F6F8-D5F066141910}"/>
              </a:ext>
            </a:extLst>
          </p:cNvPr>
          <p:cNvGrpSpPr/>
          <p:nvPr/>
        </p:nvGrpSpPr>
        <p:grpSpPr>
          <a:xfrm>
            <a:off x="158162" y="1728377"/>
            <a:ext cx="4817481" cy="4643356"/>
            <a:chOff x="2765336" y="101868"/>
            <a:chExt cx="3329005" cy="32086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7715ACE-3CD1-0251-146E-C098316615EE}"/>
                </a:ext>
              </a:extLst>
            </p:cNvPr>
            <p:cNvSpPr/>
            <p:nvPr/>
          </p:nvSpPr>
          <p:spPr>
            <a:xfrm rot="15479047">
              <a:off x="4916210" y="916177"/>
              <a:ext cx="1443370" cy="912893"/>
            </a:xfrm>
            <a:custGeom>
              <a:avLst/>
              <a:gdLst>
                <a:gd name="connsiteX0" fmla="*/ 1777943 w 1777943"/>
                <a:gd name="connsiteY0" fmla="*/ 886249 h 1102471"/>
                <a:gd name="connsiteX1" fmla="*/ 0 w 1777943"/>
                <a:gd name="connsiteY1" fmla="*/ 912372 h 1102471"/>
                <a:gd name="connsiteX2" fmla="*/ 387822 w 1777943"/>
                <a:gd name="connsiteY2" fmla="*/ 75661 h 1102471"/>
                <a:gd name="connsiteX3" fmla="*/ 628764 w 1777943"/>
                <a:gd name="connsiteY3" fmla="*/ 155818 h 1102471"/>
                <a:gd name="connsiteX4" fmla="*/ 668602 w 1777943"/>
                <a:gd name="connsiteY4" fmla="*/ 161935 h 1102471"/>
                <a:gd name="connsiteX5" fmla="*/ 838764 w 1777943"/>
                <a:gd name="connsiteY5" fmla="*/ 0 h 1102471"/>
                <a:gd name="connsiteX6" fmla="*/ 1016220 w 1777943"/>
                <a:gd name="connsiteY6" fmla="*/ 168877 h 1102471"/>
                <a:gd name="connsiteX7" fmla="*/ 1127264 w 1777943"/>
                <a:gd name="connsiteY7" fmla="*/ 148440 h 1102471"/>
                <a:gd name="connsiteX8" fmla="*/ 1365692 w 1777943"/>
                <a:gd name="connsiteY8" fmla="*/ 61148 h 110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7943" h="1102471">
                  <a:moveTo>
                    <a:pt x="1777943" y="886249"/>
                  </a:moveTo>
                  <a:cubicBezTo>
                    <a:pt x="1220194" y="1165067"/>
                    <a:pt x="565750" y="1174724"/>
                    <a:pt x="0" y="912372"/>
                  </a:cubicBezTo>
                  <a:lnTo>
                    <a:pt x="387822" y="75661"/>
                  </a:lnTo>
                  <a:cubicBezTo>
                    <a:pt x="465619" y="111716"/>
                    <a:pt x="546464" y="138428"/>
                    <a:pt x="628764" y="155818"/>
                  </a:cubicBezTo>
                  <a:lnTo>
                    <a:pt x="668602" y="161935"/>
                  </a:lnTo>
                  <a:lnTo>
                    <a:pt x="838764" y="0"/>
                  </a:lnTo>
                  <a:lnTo>
                    <a:pt x="1016220" y="168877"/>
                  </a:lnTo>
                  <a:lnTo>
                    <a:pt x="1127264" y="148440"/>
                  </a:lnTo>
                  <a:cubicBezTo>
                    <a:pt x="1209005" y="128618"/>
                    <a:pt x="1289013" y="99514"/>
                    <a:pt x="1365692" y="61148"/>
                  </a:cubicBezTo>
                  <a:close/>
                </a:path>
              </a:pathLst>
            </a:custGeom>
            <a:solidFill>
              <a:srgbClr val="0F878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578F36-C1BF-DE78-142D-95C274549293}"/>
                </a:ext>
              </a:extLst>
            </p:cNvPr>
            <p:cNvGrpSpPr/>
            <p:nvPr/>
          </p:nvGrpSpPr>
          <p:grpSpPr>
            <a:xfrm>
              <a:off x="2765336" y="101868"/>
              <a:ext cx="3209859" cy="3208680"/>
              <a:chOff x="2765336" y="101868"/>
              <a:chExt cx="3209859" cy="3208680"/>
            </a:xfrm>
          </p:grpSpPr>
          <p:sp>
            <p:nvSpPr>
              <p:cNvPr id="9" name="Freeform 17">
                <a:extLst>
                  <a:ext uri="{FF2B5EF4-FFF2-40B4-BE49-F238E27FC236}">
                    <a16:creationId xmlns:a16="http://schemas.microsoft.com/office/drawing/2014/main" id="{DC0B89DA-076A-914D-AC5A-66FE04D0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822" y="456627"/>
                <a:ext cx="951661" cy="783873"/>
              </a:xfrm>
              <a:custGeom>
                <a:avLst/>
                <a:gdLst>
                  <a:gd name="T0" fmla="*/ 0 w 6717"/>
                  <a:gd name="T1" fmla="*/ 3235 h 5645"/>
                  <a:gd name="T2" fmla="*/ 6717 w 6717"/>
                  <a:gd name="T3" fmla="*/ 0 h 5645"/>
                  <a:gd name="T4" fmla="*/ 6717 w 6717"/>
                  <a:gd name="T5" fmla="*/ 3866 h 5645"/>
                  <a:gd name="T6" fmla="*/ 3023 w 6717"/>
                  <a:gd name="T7" fmla="*/ 5645 h 5645"/>
                  <a:gd name="T8" fmla="*/ 0 w 6717"/>
                  <a:gd name="T9" fmla="*/ 3235 h 5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7" h="5645">
                    <a:moveTo>
                      <a:pt x="0" y="3235"/>
                    </a:moveTo>
                    <a:cubicBezTo>
                      <a:pt x="1630" y="1190"/>
                      <a:pt x="4103" y="0"/>
                      <a:pt x="6717" y="0"/>
                    </a:cubicBezTo>
                    <a:lnTo>
                      <a:pt x="6717" y="3866"/>
                    </a:lnTo>
                    <a:cubicBezTo>
                      <a:pt x="5279" y="3866"/>
                      <a:pt x="3920" y="4521"/>
                      <a:pt x="3023" y="5645"/>
                    </a:cubicBezTo>
                    <a:lnTo>
                      <a:pt x="0" y="3235"/>
                    </a:lnTo>
                    <a:close/>
                  </a:path>
                </a:pathLst>
              </a:custGeom>
              <a:solidFill>
                <a:srgbClr val="237B47"/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03968EE-F8E3-4394-D18C-B6A02F75C7C9}"/>
                  </a:ext>
                </a:extLst>
              </p:cNvPr>
              <p:cNvSpPr/>
              <p:nvPr/>
            </p:nvSpPr>
            <p:spPr>
              <a:xfrm rot="9180663">
                <a:off x="3163716" y="101868"/>
                <a:ext cx="1471420" cy="900304"/>
              </a:xfrm>
              <a:custGeom>
                <a:avLst/>
                <a:gdLst>
                  <a:gd name="connsiteX0" fmla="*/ 0 w 1776984"/>
                  <a:gd name="connsiteY0" fmla="*/ 885709 h 1108994"/>
                  <a:gd name="connsiteX1" fmla="*/ 417894 w 1776984"/>
                  <a:gd name="connsiteY1" fmla="*/ 65154 h 1108994"/>
                  <a:gd name="connsiteX2" fmla="*/ 655634 w 1776984"/>
                  <a:gd name="connsiteY2" fmla="*/ 154195 h 1108994"/>
                  <a:gd name="connsiteX3" fmla="*/ 739844 w 1776984"/>
                  <a:gd name="connsiteY3" fmla="*/ 170367 h 1108994"/>
                  <a:gd name="connsiteX4" fmla="*/ 918866 w 1776984"/>
                  <a:gd name="connsiteY4" fmla="*/ 0 h 1108994"/>
                  <a:gd name="connsiteX5" fmla="*/ 1100861 w 1776984"/>
                  <a:gd name="connsiteY5" fmla="*/ 173196 h 1108994"/>
                  <a:gd name="connsiteX6" fmla="*/ 1153802 w 1776984"/>
                  <a:gd name="connsiteY6" fmla="*/ 165494 h 1108994"/>
                  <a:gd name="connsiteX7" fmla="*/ 1395138 w 1776984"/>
                  <a:gd name="connsiteY7" fmla="*/ 87283 h 1108994"/>
                  <a:gd name="connsiteX8" fmla="*/ 1776984 w 1776984"/>
                  <a:gd name="connsiteY8" fmla="*/ 926092 h 1108994"/>
                  <a:gd name="connsiteX9" fmla="*/ 0 w 1776984"/>
                  <a:gd name="connsiteY9" fmla="*/ 885709 h 110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6984" h="1108994">
                    <a:moveTo>
                      <a:pt x="0" y="885709"/>
                    </a:moveTo>
                    <a:lnTo>
                      <a:pt x="417894" y="65154"/>
                    </a:lnTo>
                    <a:cubicBezTo>
                      <a:pt x="494289" y="104061"/>
                      <a:pt x="574066" y="133754"/>
                      <a:pt x="655634" y="154195"/>
                    </a:cubicBezTo>
                    <a:lnTo>
                      <a:pt x="739844" y="170367"/>
                    </a:lnTo>
                    <a:lnTo>
                      <a:pt x="918866" y="0"/>
                    </a:lnTo>
                    <a:lnTo>
                      <a:pt x="1100861" y="173196"/>
                    </a:lnTo>
                    <a:lnTo>
                      <a:pt x="1153802" y="165494"/>
                    </a:lnTo>
                    <a:cubicBezTo>
                      <a:pt x="1236169" y="148768"/>
                      <a:pt x="1317145" y="122711"/>
                      <a:pt x="1395138" y="87283"/>
                    </a:cubicBezTo>
                    <a:lnTo>
                      <a:pt x="1776984" y="926092"/>
                    </a:lnTo>
                    <a:cubicBezTo>
                      <a:pt x="1209555" y="1183389"/>
                      <a:pt x="555445" y="1168587"/>
                      <a:pt x="0" y="885709"/>
                    </a:cubicBezTo>
                    <a:close/>
                  </a:path>
                </a:pathLst>
              </a:custGeom>
              <a:solidFill>
                <a:srgbClr val="33B56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36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A7061D75-6392-D671-22E0-A361C7ED5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484" y="456627"/>
                <a:ext cx="950482" cy="783873"/>
              </a:xfrm>
              <a:custGeom>
                <a:avLst/>
                <a:gdLst>
                  <a:gd name="T0" fmla="*/ 0 w 6718"/>
                  <a:gd name="T1" fmla="*/ 0 h 5645"/>
                  <a:gd name="T2" fmla="*/ 6718 w 6718"/>
                  <a:gd name="T3" fmla="*/ 3235 h 5645"/>
                  <a:gd name="T4" fmla="*/ 3695 w 6718"/>
                  <a:gd name="T5" fmla="*/ 5645 h 5645"/>
                  <a:gd name="T6" fmla="*/ 0 w 6718"/>
                  <a:gd name="T7" fmla="*/ 3866 h 5645"/>
                  <a:gd name="T8" fmla="*/ 0 w 6718"/>
                  <a:gd name="T9" fmla="*/ 0 h 5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8" h="5645">
                    <a:moveTo>
                      <a:pt x="0" y="0"/>
                    </a:moveTo>
                    <a:cubicBezTo>
                      <a:pt x="2615" y="0"/>
                      <a:pt x="5088" y="1190"/>
                      <a:pt x="6718" y="3235"/>
                    </a:cubicBezTo>
                    <a:lnTo>
                      <a:pt x="3695" y="5645"/>
                    </a:lnTo>
                    <a:cubicBezTo>
                      <a:pt x="2798" y="4521"/>
                      <a:pt x="1439" y="3866"/>
                      <a:pt x="0" y="386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4A">
                  <a:alpha val="60000"/>
                </a:srgbClr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B24A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E0D70A80-5FE1-61FB-E995-4721446F1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2895" y="906370"/>
                <a:ext cx="745291" cy="1008166"/>
              </a:xfrm>
              <a:custGeom>
                <a:avLst/>
                <a:gdLst>
                  <a:gd name="T0" fmla="*/ 3023 w 5264"/>
                  <a:gd name="T1" fmla="*/ 0 h 7268"/>
                  <a:gd name="T2" fmla="*/ 4682 w 5264"/>
                  <a:gd name="T3" fmla="*/ 7268 h 7268"/>
                  <a:gd name="T4" fmla="*/ 912 w 5264"/>
                  <a:gd name="T5" fmla="*/ 6408 h 7268"/>
                  <a:gd name="T6" fmla="*/ 0 w 5264"/>
                  <a:gd name="T7" fmla="*/ 2410 h 7268"/>
                  <a:gd name="T8" fmla="*/ 3023 w 5264"/>
                  <a:gd name="T9" fmla="*/ 0 h 7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64" h="7268">
                    <a:moveTo>
                      <a:pt x="3023" y="0"/>
                    </a:moveTo>
                    <a:cubicBezTo>
                      <a:pt x="4653" y="2044"/>
                      <a:pt x="5264" y="4719"/>
                      <a:pt x="4682" y="7268"/>
                    </a:cubicBezTo>
                    <a:lnTo>
                      <a:pt x="912" y="6408"/>
                    </a:lnTo>
                    <a:cubicBezTo>
                      <a:pt x="1232" y="5006"/>
                      <a:pt x="897" y="3535"/>
                      <a:pt x="0" y="2410"/>
                    </a:cubicBezTo>
                    <a:lnTo>
                      <a:pt x="3023" y="0"/>
                    </a:lnTo>
                    <a:close/>
                  </a:path>
                </a:pathLst>
              </a:custGeom>
              <a:solidFill>
                <a:srgbClr val="0F878A">
                  <a:alpha val="60000"/>
                </a:srgbClr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056F9F98-0F44-E0AB-CCF3-101EE5E7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581" y="1795453"/>
                <a:ext cx="895057" cy="928392"/>
              </a:xfrm>
              <a:custGeom>
                <a:avLst/>
                <a:gdLst>
                  <a:gd name="T0" fmla="*/ 6326 w 6326"/>
                  <a:gd name="T1" fmla="*/ 860 h 6690"/>
                  <a:gd name="T2" fmla="*/ 1677 w 6326"/>
                  <a:gd name="T3" fmla="*/ 6690 h 6690"/>
                  <a:gd name="T4" fmla="*/ 0 w 6326"/>
                  <a:gd name="T5" fmla="*/ 3206 h 6690"/>
                  <a:gd name="T6" fmla="*/ 2556 w 6326"/>
                  <a:gd name="T7" fmla="*/ 0 h 6690"/>
                  <a:gd name="T8" fmla="*/ 6326 w 6326"/>
                  <a:gd name="T9" fmla="*/ 860 h 6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6" h="6690">
                    <a:moveTo>
                      <a:pt x="6326" y="860"/>
                    </a:moveTo>
                    <a:cubicBezTo>
                      <a:pt x="5744" y="3410"/>
                      <a:pt x="4033" y="5555"/>
                      <a:pt x="1677" y="6690"/>
                    </a:cubicBezTo>
                    <a:lnTo>
                      <a:pt x="0" y="3206"/>
                    </a:lnTo>
                    <a:cubicBezTo>
                      <a:pt x="1295" y="2582"/>
                      <a:pt x="2236" y="1402"/>
                      <a:pt x="2556" y="0"/>
                    </a:cubicBezTo>
                    <a:lnTo>
                      <a:pt x="6326" y="860"/>
                    </a:lnTo>
                    <a:close/>
                  </a:path>
                </a:pathLst>
              </a:custGeom>
              <a:solidFill>
                <a:srgbClr val="D4A1F0">
                  <a:alpha val="60000"/>
                </a:srgbClr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8FB94B4C-9D03-CD1C-FF36-D12B163F8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176" y="2240572"/>
                <a:ext cx="1055436" cy="640509"/>
              </a:xfrm>
              <a:custGeom>
                <a:avLst/>
                <a:gdLst>
                  <a:gd name="T0" fmla="*/ 7455 w 7455"/>
                  <a:gd name="T1" fmla="*/ 3484 h 4618"/>
                  <a:gd name="T2" fmla="*/ 0 w 7455"/>
                  <a:gd name="T3" fmla="*/ 3484 h 4618"/>
                  <a:gd name="T4" fmla="*/ 1677 w 7455"/>
                  <a:gd name="T5" fmla="*/ 0 h 4618"/>
                  <a:gd name="T6" fmla="*/ 5778 w 7455"/>
                  <a:gd name="T7" fmla="*/ 0 h 4618"/>
                  <a:gd name="T8" fmla="*/ 7455 w 7455"/>
                  <a:gd name="T9" fmla="*/ 3484 h 4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55" h="4618">
                    <a:moveTo>
                      <a:pt x="7455" y="3484"/>
                    </a:moveTo>
                    <a:cubicBezTo>
                      <a:pt x="5100" y="4618"/>
                      <a:pt x="2355" y="4618"/>
                      <a:pt x="0" y="3484"/>
                    </a:cubicBezTo>
                    <a:lnTo>
                      <a:pt x="1677" y="0"/>
                    </a:lnTo>
                    <a:cubicBezTo>
                      <a:pt x="2973" y="624"/>
                      <a:pt x="4482" y="624"/>
                      <a:pt x="5778" y="0"/>
                    </a:cubicBezTo>
                    <a:lnTo>
                      <a:pt x="7455" y="3484"/>
                    </a:lnTo>
                    <a:close/>
                  </a:path>
                </a:pathLst>
              </a:custGeom>
              <a:solidFill>
                <a:srgbClr val="09566D">
                  <a:alpha val="60000"/>
                </a:srgbClr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2A231C46-A79D-68F4-C7F7-BD46C63F6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150" y="1795453"/>
                <a:ext cx="896236" cy="928391"/>
              </a:xfrm>
              <a:custGeom>
                <a:avLst/>
                <a:gdLst>
                  <a:gd name="T0" fmla="*/ 4649 w 6326"/>
                  <a:gd name="T1" fmla="*/ 6690 h 6690"/>
                  <a:gd name="T2" fmla="*/ 0 w 6326"/>
                  <a:gd name="T3" fmla="*/ 860 h 6690"/>
                  <a:gd name="T4" fmla="*/ 3769 w 6326"/>
                  <a:gd name="T5" fmla="*/ 0 h 6690"/>
                  <a:gd name="T6" fmla="*/ 6326 w 6326"/>
                  <a:gd name="T7" fmla="*/ 3206 h 6690"/>
                  <a:gd name="T8" fmla="*/ 4649 w 6326"/>
                  <a:gd name="T9" fmla="*/ 6690 h 6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6" h="6690">
                    <a:moveTo>
                      <a:pt x="4649" y="6690"/>
                    </a:moveTo>
                    <a:cubicBezTo>
                      <a:pt x="2293" y="5555"/>
                      <a:pt x="582" y="3410"/>
                      <a:pt x="0" y="860"/>
                    </a:cubicBezTo>
                    <a:lnTo>
                      <a:pt x="3769" y="0"/>
                    </a:lnTo>
                    <a:cubicBezTo>
                      <a:pt x="4089" y="1402"/>
                      <a:pt x="5030" y="2582"/>
                      <a:pt x="6326" y="3206"/>
                    </a:cubicBezTo>
                    <a:lnTo>
                      <a:pt x="4649" y="6690"/>
                    </a:lnTo>
                    <a:close/>
                  </a:path>
                </a:pathLst>
              </a:custGeom>
              <a:solidFill>
                <a:srgbClr val="E86440"/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2D0A3C6-0912-B191-86FC-F4F2E9D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602" y="906370"/>
                <a:ext cx="745291" cy="1008166"/>
              </a:xfrm>
              <a:custGeom>
                <a:avLst/>
                <a:gdLst>
                  <a:gd name="T0" fmla="*/ 1164 w 10527"/>
                  <a:gd name="T1" fmla="*/ 14537 h 14537"/>
                  <a:gd name="T2" fmla="*/ 4482 w 10527"/>
                  <a:gd name="T3" fmla="*/ 0 h 14537"/>
                  <a:gd name="T4" fmla="*/ 10527 w 10527"/>
                  <a:gd name="T5" fmla="*/ 4821 h 14537"/>
                  <a:gd name="T6" fmla="*/ 8702 w 10527"/>
                  <a:gd name="T7" fmla="*/ 12817 h 14537"/>
                  <a:gd name="T8" fmla="*/ 1164 w 10527"/>
                  <a:gd name="T9" fmla="*/ 14537 h 14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27" h="14537">
                    <a:moveTo>
                      <a:pt x="1164" y="14537"/>
                    </a:moveTo>
                    <a:cubicBezTo>
                      <a:pt x="0" y="9439"/>
                      <a:pt x="1221" y="4088"/>
                      <a:pt x="4482" y="0"/>
                    </a:cubicBezTo>
                    <a:lnTo>
                      <a:pt x="10527" y="4821"/>
                    </a:lnTo>
                    <a:cubicBezTo>
                      <a:pt x="8734" y="7070"/>
                      <a:pt x="8062" y="10013"/>
                      <a:pt x="8702" y="12817"/>
                    </a:cubicBezTo>
                    <a:lnTo>
                      <a:pt x="1164" y="14537"/>
                    </a:lnTo>
                    <a:close/>
                  </a:path>
                </a:pathLst>
              </a:custGeom>
              <a:solidFill>
                <a:srgbClr val="009E9A"/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BB89B1A-63BF-E832-7F94-35E40BDD9CEC}"/>
                  </a:ext>
                </a:extLst>
              </p:cNvPr>
              <p:cNvSpPr/>
              <p:nvPr/>
            </p:nvSpPr>
            <p:spPr>
              <a:xfrm rot="18433240">
                <a:off x="4674899" y="1953862"/>
                <a:ext cx="1442031" cy="913155"/>
              </a:xfrm>
              <a:custGeom>
                <a:avLst/>
                <a:gdLst>
                  <a:gd name="connsiteX0" fmla="*/ 1395998 w 1776294"/>
                  <a:gd name="connsiteY0" fmla="*/ 81143 h 1102786"/>
                  <a:gd name="connsiteX1" fmla="*/ 1776294 w 1776294"/>
                  <a:gd name="connsiteY1" fmla="*/ 920605 h 1102786"/>
                  <a:gd name="connsiteX2" fmla="*/ 0 w 1776294"/>
                  <a:gd name="connsiteY2" fmla="*/ 878317 h 1102786"/>
                  <a:gd name="connsiteX3" fmla="*/ 418889 w 1776294"/>
                  <a:gd name="connsiteY3" fmla="*/ 57817 h 1102786"/>
                  <a:gd name="connsiteX4" fmla="*/ 656453 w 1776294"/>
                  <a:gd name="connsiteY4" fmla="*/ 147136 h 1102786"/>
                  <a:gd name="connsiteX5" fmla="*/ 756974 w 1776294"/>
                  <a:gd name="connsiteY5" fmla="*/ 166564 h 1102786"/>
                  <a:gd name="connsiteX6" fmla="*/ 931999 w 1776294"/>
                  <a:gd name="connsiteY6" fmla="*/ 0 h 1102786"/>
                  <a:gd name="connsiteX7" fmla="*/ 1106390 w 1776294"/>
                  <a:gd name="connsiteY7" fmla="*/ 165960 h 1102786"/>
                  <a:gd name="connsiteX8" fmla="*/ 1154525 w 1776294"/>
                  <a:gd name="connsiteY8" fmla="*/ 159018 h 1102786"/>
                  <a:gd name="connsiteX9" fmla="*/ 1395998 w 1776294"/>
                  <a:gd name="connsiteY9" fmla="*/ 81143 h 110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6294" h="1102786">
                    <a:moveTo>
                      <a:pt x="1395998" y="81143"/>
                    </a:moveTo>
                    <a:lnTo>
                      <a:pt x="1776294" y="920605"/>
                    </a:lnTo>
                    <a:cubicBezTo>
                      <a:pt x="1208692" y="1177545"/>
                      <a:pt x="554924" y="1162034"/>
                      <a:pt x="0" y="878317"/>
                    </a:cubicBezTo>
                    <a:lnTo>
                      <a:pt x="418889" y="57817"/>
                    </a:lnTo>
                    <a:cubicBezTo>
                      <a:pt x="495216" y="96817"/>
                      <a:pt x="574933" y="126603"/>
                      <a:pt x="656453" y="147136"/>
                    </a:cubicBezTo>
                    <a:lnTo>
                      <a:pt x="756974" y="166564"/>
                    </a:lnTo>
                    <a:lnTo>
                      <a:pt x="931999" y="0"/>
                    </a:lnTo>
                    <a:lnTo>
                      <a:pt x="1106390" y="165960"/>
                    </a:lnTo>
                    <a:lnTo>
                      <a:pt x="1154525" y="159018"/>
                    </a:lnTo>
                    <a:cubicBezTo>
                      <a:pt x="1236914" y="142397"/>
                      <a:pt x="1317934" y="116451"/>
                      <a:pt x="1395998" y="81143"/>
                    </a:cubicBezTo>
                    <a:close/>
                  </a:path>
                </a:pathLst>
              </a:custGeom>
              <a:solidFill>
                <a:srgbClr val="2B0A3D">
                  <a:lumMod val="25000"/>
                  <a:lumOff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426AB83-08C4-7C57-2C25-00204F473694}"/>
                  </a:ext>
                </a:extLst>
              </p:cNvPr>
              <p:cNvSpPr/>
              <p:nvPr/>
            </p:nvSpPr>
            <p:spPr>
              <a:xfrm>
                <a:off x="3694419" y="2405047"/>
                <a:ext cx="1470946" cy="905501"/>
              </a:xfrm>
              <a:custGeom>
                <a:avLst/>
                <a:gdLst>
                  <a:gd name="connsiteX0" fmla="*/ 888206 w 1776412"/>
                  <a:gd name="connsiteY0" fmla="*/ 0 h 1115396"/>
                  <a:gd name="connsiteX1" fmla="*/ 1073026 w 1776412"/>
                  <a:gd name="connsiteY1" fmla="*/ 175885 h 1115396"/>
                  <a:gd name="connsiteX2" fmla="*/ 1137226 w 1776412"/>
                  <a:gd name="connsiteY2" fmla="*/ 165047 h 1115396"/>
                  <a:gd name="connsiteX3" fmla="*/ 1376639 w 1776412"/>
                  <a:gd name="connsiteY3" fmla="*/ 81373 h 1115396"/>
                  <a:gd name="connsiteX4" fmla="*/ 1776412 w 1776412"/>
                  <a:gd name="connsiteY4" fmla="*/ 912292 h 1115396"/>
                  <a:gd name="connsiteX5" fmla="*/ 0 w 1776412"/>
                  <a:gd name="connsiteY5" fmla="*/ 912292 h 1115396"/>
                  <a:gd name="connsiteX6" fmla="*/ 399773 w 1776412"/>
                  <a:gd name="connsiteY6" fmla="*/ 81373 h 1115396"/>
                  <a:gd name="connsiteX7" fmla="*/ 639186 w 1776412"/>
                  <a:gd name="connsiteY7" fmla="*/ 165047 h 1115396"/>
                  <a:gd name="connsiteX8" fmla="*/ 703386 w 1776412"/>
                  <a:gd name="connsiteY8" fmla="*/ 175885 h 111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6412" h="1115396">
                    <a:moveTo>
                      <a:pt x="888206" y="0"/>
                    </a:moveTo>
                    <a:lnTo>
                      <a:pt x="1073026" y="175885"/>
                    </a:lnTo>
                    <a:lnTo>
                      <a:pt x="1137226" y="165047"/>
                    </a:lnTo>
                    <a:cubicBezTo>
                      <a:pt x="1219165" y="146453"/>
                      <a:pt x="1299503" y="118562"/>
                      <a:pt x="1376639" y="81373"/>
                    </a:cubicBezTo>
                    <a:lnTo>
                      <a:pt x="1776412" y="912292"/>
                    </a:lnTo>
                    <a:cubicBezTo>
                      <a:pt x="1215129" y="1183098"/>
                      <a:pt x="561283" y="1183098"/>
                      <a:pt x="0" y="912292"/>
                    </a:cubicBezTo>
                    <a:lnTo>
                      <a:pt x="399773" y="81373"/>
                    </a:lnTo>
                    <a:cubicBezTo>
                      <a:pt x="476909" y="118562"/>
                      <a:pt x="557247" y="146453"/>
                      <a:pt x="639186" y="165047"/>
                    </a:cubicBezTo>
                    <a:lnTo>
                      <a:pt x="703386" y="175885"/>
                    </a:lnTo>
                    <a:close/>
                  </a:path>
                </a:pathLst>
              </a:custGeom>
              <a:solidFill>
                <a:srgbClr val="12ABDB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2600000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501D1C4-447B-D335-A082-F7B4D04DFA6E}"/>
                  </a:ext>
                </a:extLst>
              </p:cNvPr>
              <p:cNvSpPr/>
              <p:nvPr/>
            </p:nvSpPr>
            <p:spPr>
              <a:xfrm rot="3044654">
                <a:off x="2738434" y="1944729"/>
                <a:ext cx="1442341" cy="914447"/>
              </a:xfrm>
              <a:custGeom>
                <a:avLst/>
                <a:gdLst>
                  <a:gd name="connsiteX0" fmla="*/ 409867 w 1776676"/>
                  <a:gd name="connsiteY0" fmla="*/ 65582 h 1104347"/>
                  <a:gd name="connsiteX1" fmla="*/ 648372 w 1776676"/>
                  <a:gd name="connsiteY1" fmla="*/ 152045 h 1104347"/>
                  <a:gd name="connsiteX2" fmla="*/ 710411 w 1776676"/>
                  <a:gd name="connsiteY2" fmla="*/ 163256 h 1104347"/>
                  <a:gd name="connsiteX3" fmla="*/ 881961 w 1776676"/>
                  <a:gd name="connsiteY3" fmla="*/ 0 h 1104347"/>
                  <a:gd name="connsiteX4" fmla="*/ 1061768 w 1776676"/>
                  <a:gd name="connsiteY4" fmla="*/ 171115 h 1104347"/>
                  <a:gd name="connsiteX5" fmla="*/ 1146586 w 1776676"/>
                  <a:gd name="connsiteY5" fmla="*/ 157817 h 1104347"/>
                  <a:gd name="connsiteX6" fmla="*/ 1387189 w 1776676"/>
                  <a:gd name="connsiteY6" fmla="*/ 76969 h 1104347"/>
                  <a:gd name="connsiteX7" fmla="*/ 1776676 w 1776676"/>
                  <a:gd name="connsiteY7" fmla="*/ 911828 h 1104347"/>
                  <a:gd name="connsiteX8" fmla="*/ 0 w 1776676"/>
                  <a:gd name="connsiteY8" fmla="*/ 891010 h 110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6676" h="1104347">
                    <a:moveTo>
                      <a:pt x="409867" y="65582"/>
                    </a:moveTo>
                    <a:cubicBezTo>
                      <a:pt x="486599" y="103677"/>
                      <a:pt x="566631" y="132502"/>
                      <a:pt x="648372" y="152045"/>
                    </a:cubicBezTo>
                    <a:lnTo>
                      <a:pt x="710411" y="163256"/>
                    </a:lnTo>
                    <a:lnTo>
                      <a:pt x="881961" y="0"/>
                    </a:lnTo>
                    <a:lnTo>
                      <a:pt x="1061768" y="171115"/>
                    </a:lnTo>
                    <a:lnTo>
                      <a:pt x="1146586" y="157817"/>
                    </a:lnTo>
                    <a:cubicBezTo>
                      <a:pt x="1228793" y="140180"/>
                      <a:pt x="1309525" y="113235"/>
                      <a:pt x="1387189" y="76969"/>
                    </a:cubicBezTo>
                    <a:lnTo>
                      <a:pt x="1776676" y="911828"/>
                    </a:lnTo>
                    <a:cubicBezTo>
                      <a:pt x="1212027" y="1175659"/>
                      <a:pt x="558120" y="1167944"/>
                      <a:pt x="0" y="891010"/>
                    </a:cubicBezTo>
                    <a:close/>
                  </a:path>
                </a:pathLst>
              </a:custGeom>
              <a:solidFill>
                <a:srgbClr val="ED856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74000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7794927-5211-0E3C-F0DD-0A47535E46DB}"/>
                  </a:ext>
                </a:extLst>
              </p:cNvPr>
              <p:cNvSpPr/>
              <p:nvPr/>
            </p:nvSpPr>
            <p:spPr>
              <a:xfrm rot="6132433">
                <a:off x="2499511" y="917543"/>
                <a:ext cx="1443449" cy="911799"/>
              </a:xfrm>
              <a:custGeom>
                <a:avLst/>
                <a:gdLst>
                  <a:gd name="connsiteX0" fmla="*/ 0 w 1778040"/>
                  <a:gd name="connsiteY0" fmla="*/ 887902 h 1101149"/>
                  <a:gd name="connsiteX1" fmla="*/ 409420 w 1778040"/>
                  <a:gd name="connsiteY1" fmla="*/ 61542 h 1101149"/>
                  <a:gd name="connsiteX2" fmla="*/ 648192 w 1778040"/>
                  <a:gd name="connsiteY2" fmla="*/ 148024 h 1101149"/>
                  <a:gd name="connsiteX3" fmla="*/ 739906 w 1778040"/>
                  <a:gd name="connsiteY3" fmla="*/ 164579 h 1101149"/>
                  <a:gd name="connsiteX4" fmla="*/ 912846 w 1778040"/>
                  <a:gd name="connsiteY4" fmla="*/ 0 h 1101149"/>
                  <a:gd name="connsiteX5" fmla="*/ 1084604 w 1778040"/>
                  <a:gd name="connsiteY5" fmla="*/ 163454 h 1101149"/>
                  <a:gd name="connsiteX6" fmla="*/ 1146743 w 1778040"/>
                  <a:gd name="connsiteY6" fmla="*/ 153691 h 1101149"/>
                  <a:gd name="connsiteX7" fmla="*/ 1387406 w 1778040"/>
                  <a:gd name="connsiteY7" fmla="*/ 72676 h 1101149"/>
                  <a:gd name="connsiteX8" fmla="*/ 1778040 w 1778040"/>
                  <a:gd name="connsiteY8" fmla="*/ 908180 h 1101149"/>
                  <a:gd name="connsiteX9" fmla="*/ 0 w 1778040"/>
                  <a:gd name="connsiteY9" fmla="*/ 887902 h 110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040" h="1101149">
                    <a:moveTo>
                      <a:pt x="0" y="887902"/>
                    </a:moveTo>
                    <a:lnTo>
                      <a:pt x="409420" y="61542"/>
                    </a:lnTo>
                    <a:cubicBezTo>
                      <a:pt x="486250" y="99647"/>
                      <a:pt x="566372" y="128480"/>
                      <a:pt x="648192" y="148024"/>
                    </a:cubicBezTo>
                    <a:lnTo>
                      <a:pt x="739906" y="164579"/>
                    </a:lnTo>
                    <a:lnTo>
                      <a:pt x="912846" y="0"/>
                    </a:lnTo>
                    <a:lnTo>
                      <a:pt x="1084604" y="163454"/>
                    </a:lnTo>
                    <a:lnTo>
                      <a:pt x="1146743" y="153691"/>
                    </a:lnTo>
                    <a:cubicBezTo>
                      <a:pt x="1228983" y="136013"/>
                      <a:pt x="1309735" y="109014"/>
                      <a:pt x="1387406" y="72676"/>
                    </a:cubicBezTo>
                    <a:lnTo>
                      <a:pt x="1778040" y="908180"/>
                    </a:lnTo>
                    <a:cubicBezTo>
                      <a:pt x="1213169" y="1172420"/>
                      <a:pt x="558790" y="1164929"/>
                      <a:pt x="0" y="887902"/>
                    </a:cubicBezTo>
                    <a:close/>
                  </a:path>
                </a:pathLst>
              </a:custGeom>
              <a:solidFill>
                <a:srgbClr val="00BFB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73B0ACD-F62C-7185-C55A-AB18123FB1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20579" y="291694"/>
                <a:ext cx="548757" cy="4097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B8E2C3-0879-8FA4-E70D-0F5080EC5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73674" y="1182576"/>
                <a:ext cx="501521" cy="401249"/>
              </a:xfrm>
              <a:prstGeom prst="rect">
                <a:avLst/>
              </a:prstGeom>
            </p:spPr>
          </p:pic>
          <p:pic>
            <p:nvPicPr>
              <p:cNvPr id="23" name="Graphic 22" descr="Transfer outline">
                <a:extLst>
                  <a:ext uri="{FF2B5EF4-FFF2-40B4-BE49-F238E27FC236}">
                    <a16:creationId xmlns:a16="http://schemas.microsoft.com/office/drawing/2014/main" id="{54D4E369-1D36-05E8-5803-9E83F7EB4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40923" y="2216838"/>
                <a:ext cx="484121" cy="36501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4D21368-DEBA-81FA-1229-0D1F0F5E5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02404" y="2666005"/>
                <a:ext cx="468074" cy="390850"/>
              </a:xfrm>
              <a:prstGeom prst="rect">
                <a:avLst/>
              </a:prstGeom>
            </p:spPr>
          </p:pic>
          <p:pic>
            <p:nvPicPr>
              <p:cNvPr id="25" name="Graphic 24" descr="Move with solid fill">
                <a:extLst>
                  <a:ext uri="{FF2B5EF4-FFF2-40B4-BE49-F238E27FC236}">
                    <a16:creationId xmlns:a16="http://schemas.microsoft.com/office/drawing/2014/main" id="{CCF60476-ECFF-E522-CA6A-DA11063D4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125320" y="2158506"/>
                <a:ext cx="601421" cy="585999"/>
              </a:xfrm>
              <a:prstGeom prst="rect">
                <a:avLst/>
              </a:prstGeom>
            </p:spPr>
          </p:pic>
          <p:pic>
            <p:nvPicPr>
              <p:cNvPr id="26" name="Graphic 25" descr="Microscope outline">
                <a:extLst>
                  <a:ext uri="{FF2B5EF4-FFF2-40B4-BE49-F238E27FC236}">
                    <a16:creationId xmlns:a16="http://schemas.microsoft.com/office/drawing/2014/main" id="{6D0FC6AE-16C1-2503-1672-CE7D07AD3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947984" y="1144208"/>
                <a:ext cx="497880" cy="485113"/>
              </a:xfrm>
              <a:prstGeom prst="rect">
                <a:avLst/>
              </a:prstGeom>
            </p:spPr>
          </p:pic>
          <p:pic>
            <p:nvPicPr>
              <p:cNvPr id="27" name="Graphic 26" descr="Magnifying glass outline">
                <a:extLst>
                  <a:ext uri="{FF2B5EF4-FFF2-40B4-BE49-F238E27FC236}">
                    <a16:creationId xmlns:a16="http://schemas.microsoft.com/office/drawing/2014/main" id="{42E7E1EB-6F0C-9F20-856E-98C629560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669846" y="258860"/>
                <a:ext cx="433759" cy="422637"/>
              </a:xfrm>
              <a:prstGeom prst="rect">
                <a:avLst/>
              </a:prstGeom>
            </p:spPr>
          </p:pic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3651F4C-0B6D-0725-9BFD-61ECC288AC5A}"/>
                  </a:ext>
                </a:extLst>
              </p:cNvPr>
              <p:cNvSpPr/>
              <p:nvPr/>
            </p:nvSpPr>
            <p:spPr>
              <a:xfrm rot="12347665">
                <a:off x="4231109" y="104901"/>
                <a:ext cx="1470614" cy="899668"/>
              </a:xfrm>
              <a:custGeom>
                <a:avLst/>
                <a:gdLst>
                  <a:gd name="connsiteX0" fmla="*/ 1776011 w 1776011"/>
                  <a:gd name="connsiteY0" fmla="*/ 904286 h 1108211"/>
                  <a:gd name="connsiteX1" fmla="*/ 0 w 1776011"/>
                  <a:gd name="connsiteY1" fmla="*/ 906925 h 1108211"/>
                  <a:gd name="connsiteX2" fmla="*/ 398530 w 1776011"/>
                  <a:gd name="connsiteY2" fmla="*/ 76607 h 1108211"/>
                  <a:gd name="connsiteX3" fmla="*/ 638030 w 1776011"/>
                  <a:gd name="connsiteY3" fmla="*/ 159906 h 1108211"/>
                  <a:gd name="connsiteX4" fmla="*/ 714585 w 1776011"/>
                  <a:gd name="connsiteY4" fmla="*/ 172708 h 1108211"/>
                  <a:gd name="connsiteX5" fmla="*/ 896068 w 1776011"/>
                  <a:gd name="connsiteY5" fmla="*/ 0 h 1108211"/>
                  <a:gd name="connsiteX6" fmla="*/ 1074339 w 1776011"/>
                  <a:gd name="connsiteY6" fmla="*/ 169652 h 1108211"/>
                  <a:gd name="connsiteX7" fmla="*/ 1135995 w 1776011"/>
                  <a:gd name="connsiteY7" fmla="*/ 159154 h 1108211"/>
                  <a:gd name="connsiteX8" fmla="*/ 1375314 w 1776011"/>
                  <a:gd name="connsiteY8" fmla="*/ 75198 h 110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6011" h="1108211">
                    <a:moveTo>
                      <a:pt x="1776011" y="904286"/>
                    </a:moveTo>
                    <a:cubicBezTo>
                      <a:pt x="1215240" y="1175306"/>
                      <a:pt x="561553" y="1176183"/>
                      <a:pt x="0" y="906925"/>
                    </a:cubicBezTo>
                    <a:lnTo>
                      <a:pt x="398530" y="76607"/>
                    </a:lnTo>
                    <a:cubicBezTo>
                      <a:pt x="475714" y="113678"/>
                      <a:pt x="556079" y="141442"/>
                      <a:pt x="638030" y="159906"/>
                    </a:cubicBezTo>
                    <a:lnTo>
                      <a:pt x="714585" y="172708"/>
                    </a:lnTo>
                    <a:lnTo>
                      <a:pt x="896068" y="0"/>
                    </a:lnTo>
                    <a:lnTo>
                      <a:pt x="1074339" y="169652"/>
                    </a:lnTo>
                    <a:lnTo>
                      <a:pt x="1135995" y="159154"/>
                    </a:lnTo>
                    <a:cubicBezTo>
                      <a:pt x="1217905" y="140450"/>
                      <a:pt x="1298210" y="112462"/>
                      <a:pt x="1375314" y="75198"/>
                    </a:cubicBezTo>
                    <a:close/>
                  </a:path>
                </a:pathLst>
              </a:custGeom>
              <a:solidFill>
                <a:srgbClr val="FFB24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C7F9509-C3A3-FF47-BBD3-33B27FD4EE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39276" y="310172"/>
                <a:ext cx="548757" cy="40970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3A840E2-48DE-F3AD-6309-3489BF651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7896" y="1404555"/>
                <a:ext cx="1405783" cy="5164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55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\\heffalump\hqdata\execoffBCS\01 Communications\Strategy\Comms Projects\Active Projects\Design Projects (PL)\IT rebrand\Assets\DAS_PPW cover2.png">
            <a:extLst>
              <a:ext uri="{FF2B5EF4-FFF2-40B4-BE49-F238E27FC236}">
                <a16:creationId xmlns:a16="http://schemas.microsoft.com/office/drawing/2014/main" id="{7D2C02F4-11D4-59AE-C12F-56D038AC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2730" y="3983050"/>
            <a:ext cx="4319269" cy="2874949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D3C9406-EC95-F4F8-685D-D93B54A3791C}"/>
              </a:ext>
            </a:extLst>
          </p:cNvPr>
          <p:cNvSpPr txBox="1">
            <a:spLocks/>
          </p:cNvSpPr>
          <p:nvPr/>
        </p:nvSpPr>
        <p:spPr>
          <a:xfrm>
            <a:off x="421846" y="125405"/>
            <a:ext cx="9697077" cy="9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Near-Time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01671A-2949-0A47-7FC1-086930B015BE}"/>
              </a:ext>
            </a:extLst>
          </p:cNvPr>
          <p:cNvGrpSpPr/>
          <p:nvPr/>
        </p:nvGrpSpPr>
        <p:grpSpPr>
          <a:xfrm>
            <a:off x="2840795" y="812818"/>
            <a:ext cx="6510409" cy="5919777"/>
            <a:chOff x="1654040" y="787334"/>
            <a:chExt cx="6510409" cy="5919777"/>
          </a:xfrm>
        </p:grpSpPr>
        <p:pic>
          <p:nvPicPr>
            <p:cNvPr id="6" name="Picture 12" descr="undefined">
              <a:extLst>
                <a:ext uri="{FF2B5EF4-FFF2-40B4-BE49-F238E27FC236}">
                  <a16:creationId xmlns:a16="http://schemas.microsoft.com/office/drawing/2014/main" id="{3FEC1DEB-E164-636E-0E1E-A5ECAC782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318" y="2042182"/>
              <a:ext cx="1231168" cy="46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0" descr="The Scottish Government - gov.scot">
              <a:extLst>
                <a:ext uri="{FF2B5EF4-FFF2-40B4-BE49-F238E27FC236}">
                  <a16:creationId xmlns:a16="http://schemas.microsoft.com/office/drawing/2014/main" id="{3EA63C64-7B62-48AD-30F6-28D91741E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1" t="31490" r="24074" b="30165"/>
            <a:stretch/>
          </p:blipFill>
          <p:spPr bwMode="auto">
            <a:xfrm>
              <a:off x="3989732" y="2065850"/>
              <a:ext cx="1122811" cy="46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7D446F-1A56-7988-6263-F3655F63F2F0}"/>
                </a:ext>
              </a:extLst>
            </p:cNvPr>
            <p:cNvSpPr/>
            <p:nvPr/>
          </p:nvSpPr>
          <p:spPr>
            <a:xfrm>
              <a:off x="2226053" y="2011772"/>
              <a:ext cx="3077327" cy="537942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6E478F-47BC-1E5A-84E9-2E0426C41768}"/>
                </a:ext>
              </a:extLst>
            </p:cNvPr>
            <p:cNvSpPr txBox="1"/>
            <p:nvPr/>
          </p:nvSpPr>
          <p:spPr>
            <a:xfrm>
              <a:off x="4105129" y="2622641"/>
              <a:ext cx="1706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prstClr val="black"/>
                  </a:solidFill>
                  <a:latin typeface="Calibri" panose="020F0502020204030204"/>
                </a:rPr>
                <a:t>Indicator Data Upload</a:t>
              </a:r>
            </a:p>
          </p:txBody>
        </p:sp>
        <p:pic>
          <p:nvPicPr>
            <p:cNvPr id="10" name="Picture 4" descr="NHS Scotland - Wikipedia">
              <a:extLst>
                <a:ext uri="{FF2B5EF4-FFF2-40B4-BE49-F238E27FC236}">
                  <a16:creationId xmlns:a16="http://schemas.microsoft.com/office/drawing/2014/main" id="{988EED05-E098-8544-5563-51B2BB0C8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024" y="5749201"/>
              <a:ext cx="594816" cy="404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3532BD1-2D8B-62FC-F048-8E3CE9831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473" y="3245452"/>
              <a:ext cx="1352300" cy="59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162BE8-473B-6092-4855-39F223B8F3A6}"/>
                </a:ext>
              </a:extLst>
            </p:cNvPr>
            <p:cNvGrpSpPr/>
            <p:nvPr/>
          </p:nvGrpSpPr>
          <p:grpSpPr>
            <a:xfrm>
              <a:off x="1831489" y="3834505"/>
              <a:ext cx="3968413" cy="1042637"/>
              <a:chOff x="1818441" y="2211023"/>
              <a:chExt cx="3968413" cy="10426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B31C2BE-7466-2926-03C8-6B8EE1D74BC9}"/>
                  </a:ext>
                </a:extLst>
              </p:cNvPr>
              <p:cNvSpPr/>
              <p:nvPr/>
            </p:nvSpPr>
            <p:spPr>
              <a:xfrm>
                <a:off x="1818441" y="2216074"/>
                <a:ext cx="1904720" cy="1007896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26A95978-B32E-DA4E-4C5A-3C67D2D58B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280" y="2316861"/>
                <a:ext cx="594066" cy="476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711AE87C-3096-415C-9DD3-FAF8D0A19C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572" y="2365646"/>
                <a:ext cx="594066" cy="476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F962293-9EE1-A2ED-A340-15CC47A3ECBA}"/>
                  </a:ext>
                </a:extLst>
              </p:cNvPr>
              <p:cNvSpPr/>
              <p:nvPr/>
            </p:nvSpPr>
            <p:spPr>
              <a:xfrm>
                <a:off x="3797977" y="2211023"/>
                <a:ext cx="1904721" cy="100789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CA0350-6BFA-781D-9180-67ECBF006B9F}"/>
                  </a:ext>
                </a:extLst>
              </p:cNvPr>
              <p:cNvSpPr txBox="1"/>
              <p:nvPr/>
            </p:nvSpPr>
            <p:spPr>
              <a:xfrm>
                <a:off x="3723161" y="2815456"/>
                <a:ext cx="20636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Social Care Response and Delayed Discharge Dashboard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EDCB49-78AD-AF31-A940-5D9A2F1165A2}"/>
                  </a:ext>
                </a:extLst>
              </p:cNvPr>
              <p:cNvSpPr txBox="1"/>
              <p:nvPr/>
            </p:nvSpPr>
            <p:spPr>
              <a:xfrm>
                <a:off x="2076166" y="2822773"/>
                <a:ext cx="138953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Whole System and Winter Dashboard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DE70B2-1732-416E-82E8-9A62C0AC61BE}"/>
                </a:ext>
              </a:extLst>
            </p:cNvPr>
            <p:cNvSpPr/>
            <p:nvPr/>
          </p:nvSpPr>
          <p:spPr>
            <a:xfrm>
              <a:off x="1654040" y="3191151"/>
              <a:ext cx="4225671" cy="1726662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 descr="Shield Tick with solid fill">
              <a:extLst>
                <a:ext uri="{FF2B5EF4-FFF2-40B4-BE49-F238E27FC236}">
                  <a16:creationId xmlns:a16="http://schemas.microsoft.com/office/drawing/2014/main" id="{4D79F93F-30C5-0804-87E1-FF23F449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96973" y="4958859"/>
              <a:ext cx="569988" cy="56998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9E33D1-D3A3-532E-951C-ADE6875433A7}"/>
                </a:ext>
              </a:extLst>
            </p:cNvPr>
            <p:cNvSpPr txBox="1"/>
            <p:nvPr/>
          </p:nvSpPr>
          <p:spPr>
            <a:xfrm>
              <a:off x="4090262" y="5072436"/>
              <a:ext cx="1991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prstClr val="black"/>
                  </a:solidFill>
                  <a:latin typeface="Calibri" panose="020F0502020204030204"/>
                </a:rPr>
                <a:t>Secure Authentication &amp; Access</a:t>
              </a:r>
            </a:p>
          </p:txBody>
        </p:sp>
        <p:pic>
          <p:nvPicPr>
            <p:cNvPr id="22" name="Picture 12" descr="undefined">
              <a:extLst>
                <a:ext uri="{FF2B5EF4-FFF2-40B4-BE49-F238E27FC236}">
                  <a16:creationId xmlns:a16="http://schemas.microsoft.com/office/drawing/2014/main" id="{FDA2FE3D-A4E6-67E5-7109-27979FA46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077" y="5680110"/>
              <a:ext cx="1113531" cy="416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The Scottish Government - gov.scot">
              <a:extLst>
                <a:ext uri="{FF2B5EF4-FFF2-40B4-BE49-F238E27FC236}">
                  <a16:creationId xmlns:a16="http://schemas.microsoft.com/office/drawing/2014/main" id="{C947FFD0-3847-05C9-272B-C85EE1DCF6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1" t="31490" r="24074" b="30165"/>
            <a:stretch/>
          </p:blipFill>
          <p:spPr bwMode="auto">
            <a:xfrm>
              <a:off x="3836945" y="6221129"/>
              <a:ext cx="1005695" cy="41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Convention of Scottish Local Authorities - Wikipedia">
              <a:extLst>
                <a:ext uri="{FF2B5EF4-FFF2-40B4-BE49-F238E27FC236}">
                  <a16:creationId xmlns:a16="http://schemas.microsoft.com/office/drawing/2014/main" id="{40B5E657-6A30-B0B0-57DC-0621ACB15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510" y="5675200"/>
              <a:ext cx="756997" cy="452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042EE-452C-60FA-A925-7D0E2E7FACFC}"/>
                </a:ext>
              </a:extLst>
            </p:cNvPr>
            <p:cNvSpPr txBox="1"/>
            <p:nvPr/>
          </p:nvSpPr>
          <p:spPr>
            <a:xfrm>
              <a:off x="4794149" y="6153424"/>
              <a:ext cx="1037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</a:rPr>
                <a:t>32 Local Authorities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09C927-2129-180D-F6E3-4B265163FF5B}"/>
                </a:ext>
              </a:extLst>
            </p:cNvPr>
            <p:cNvSpPr txBox="1"/>
            <p:nvPr/>
          </p:nvSpPr>
          <p:spPr>
            <a:xfrm>
              <a:off x="2008885" y="6202304"/>
              <a:ext cx="1383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</a:rPr>
                <a:t>Health &amp; Social Care Partnerships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0D7CDFF-C4D1-3121-9A72-5213D56ED634}"/>
                </a:ext>
              </a:extLst>
            </p:cNvPr>
            <p:cNvSpPr/>
            <p:nvPr/>
          </p:nvSpPr>
          <p:spPr>
            <a:xfrm>
              <a:off x="1654041" y="5542405"/>
              <a:ext cx="4145861" cy="1144742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C9DF9341-DCB8-0963-E0D7-59571337978F}"/>
                </a:ext>
              </a:extLst>
            </p:cNvPr>
            <p:cNvSpPr/>
            <p:nvPr/>
          </p:nvSpPr>
          <p:spPr>
            <a:xfrm>
              <a:off x="3574467" y="2636489"/>
              <a:ext cx="415000" cy="46538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 descr="Group brainstorm outline">
              <a:extLst>
                <a:ext uri="{FF2B5EF4-FFF2-40B4-BE49-F238E27FC236}">
                  <a16:creationId xmlns:a16="http://schemas.microsoft.com/office/drawing/2014/main" id="{482325B3-B47B-0B47-9AC3-4AB01C02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88238" y="5398821"/>
              <a:ext cx="735482" cy="75460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6DCE34-A6F3-FD8C-C731-15D72155CC0B}"/>
                </a:ext>
              </a:extLst>
            </p:cNvPr>
            <p:cNvSpPr txBox="1"/>
            <p:nvPr/>
          </p:nvSpPr>
          <p:spPr>
            <a:xfrm>
              <a:off x="6259094" y="6060780"/>
              <a:ext cx="1885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Enable Access &amp; Generate Insights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3462B1-11FC-FAFC-6000-3F4C8209800A}"/>
                </a:ext>
              </a:extLst>
            </p:cNvPr>
            <p:cNvSpPr txBox="1"/>
            <p:nvPr/>
          </p:nvSpPr>
          <p:spPr>
            <a:xfrm>
              <a:off x="6544866" y="4158178"/>
              <a:ext cx="1339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B050"/>
                  </a:solidFill>
                </a:rPr>
                <a:t>Host Data &amp;</a:t>
              </a:r>
            </a:p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Dashboards</a:t>
              </a:r>
            </a:p>
          </p:txBody>
        </p:sp>
        <p:pic>
          <p:nvPicPr>
            <p:cNvPr id="32" name="Graphic 31" descr="Lightbulb and gear with solid fill">
              <a:extLst>
                <a:ext uri="{FF2B5EF4-FFF2-40B4-BE49-F238E27FC236}">
                  <a16:creationId xmlns:a16="http://schemas.microsoft.com/office/drawing/2014/main" id="{B6F1D479-0ACA-634C-0587-715EA282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757625" y="3291134"/>
              <a:ext cx="914400" cy="914400"/>
            </a:xfrm>
            <a:prstGeom prst="rect">
              <a:avLst/>
            </a:prstGeom>
          </p:spPr>
        </p:pic>
        <p:pic>
          <p:nvPicPr>
            <p:cNvPr id="36" name="Picture 35" title="Decorative image">
              <a:extLst>
                <a:ext uri="{FF2B5EF4-FFF2-40B4-BE49-F238E27FC236}">
                  <a16:creationId xmlns:a16="http://schemas.microsoft.com/office/drawing/2014/main" id="{3DAE2AE8-9A7C-CB44-94EE-33F4775CF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420" y="787334"/>
              <a:ext cx="556461" cy="563595"/>
            </a:xfrm>
            <a:prstGeom prst="rect">
              <a:avLst/>
            </a:prstGeom>
          </p:spPr>
        </p:pic>
        <p:pic>
          <p:nvPicPr>
            <p:cNvPr id="37" name="Picture 36" title="Decorative image">
              <a:extLst>
                <a:ext uri="{FF2B5EF4-FFF2-40B4-BE49-F238E27FC236}">
                  <a16:creationId xmlns:a16="http://schemas.microsoft.com/office/drawing/2014/main" id="{3DDAAFCB-41AE-3C9B-0B18-3E633BD14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251" y="1103127"/>
              <a:ext cx="591267" cy="599795"/>
            </a:xfrm>
            <a:prstGeom prst="rect">
              <a:avLst/>
            </a:prstGeom>
          </p:spPr>
        </p:pic>
        <p:pic>
          <p:nvPicPr>
            <p:cNvPr id="38" name="Picture 37" title="Decorative image">
              <a:extLst>
                <a:ext uri="{FF2B5EF4-FFF2-40B4-BE49-F238E27FC236}">
                  <a16:creationId xmlns:a16="http://schemas.microsoft.com/office/drawing/2014/main" id="{8CC3362D-5C0A-F7BF-FB97-3F5FE6A2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89" y="1122236"/>
              <a:ext cx="557343" cy="564488"/>
            </a:xfrm>
            <a:prstGeom prst="rect">
              <a:avLst/>
            </a:prstGeom>
          </p:spPr>
        </p:pic>
        <p:pic>
          <p:nvPicPr>
            <p:cNvPr id="39" name="Picture 38" title="Decorative image">
              <a:extLst>
                <a:ext uri="{FF2B5EF4-FFF2-40B4-BE49-F238E27FC236}">
                  <a16:creationId xmlns:a16="http://schemas.microsoft.com/office/drawing/2014/main" id="{3AF40881-C438-DF83-A246-138FCC0EC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032" y="1141010"/>
              <a:ext cx="591187" cy="598766"/>
            </a:xfrm>
            <a:prstGeom prst="rect">
              <a:avLst/>
            </a:prstGeom>
          </p:spPr>
        </p:pic>
        <p:pic>
          <p:nvPicPr>
            <p:cNvPr id="40" name="Picture 39" title="Decorative image">
              <a:extLst>
                <a:ext uri="{FF2B5EF4-FFF2-40B4-BE49-F238E27FC236}">
                  <a16:creationId xmlns:a16="http://schemas.microsoft.com/office/drawing/2014/main" id="{18740236-7CC4-9A69-6A17-6B72B267A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592" y="802109"/>
              <a:ext cx="557343" cy="564488"/>
            </a:xfrm>
            <a:prstGeom prst="rect">
              <a:avLst/>
            </a:prstGeom>
          </p:spPr>
        </p:pic>
        <p:pic>
          <p:nvPicPr>
            <p:cNvPr id="41" name="Picture 40" title="Decorative image">
              <a:extLst>
                <a:ext uri="{FF2B5EF4-FFF2-40B4-BE49-F238E27FC236}">
                  <a16:creationId xmlns:a16="http://schemas.microsoft.com/office/drawing/2014/main" id="{A3331AD1-D298-665E-27BB-D74637A06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792" y="1129666"/>
              <a:ext cx="591187" cy="598766"/>
            </a:xfrm>
            <a:prstGeom prst="rect">
              <a:avLst/>
            </a:prstGeom>
          </p:spPr>
        </p:pic>
        <p:pic>
          <p:nvPicPr>
            <p:cNvPr id="42" name="Picture 41" title="Decorative image">
              <a:extLst>
                <a:ext uri="{FF2B5EF4-FFF2-40B4-BE49-F238E27FC236}">
                  <a16:creationId xmlns:a16="http://schemas.microsoft.com/office/drawing/2014/main" id="{BF90F227-1FFC-CCDA-63FE-FF08DC8E7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967" y="789153"/>
              <a:ext cx="556462" cy="56359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AFAE04-A0AC-453B-781A-E3D9B995C299}"/>
                </a:ext>
              </a:extLst>
            </p:cNvPr>
            <p:cNvSpPr txBox="1"/>
            <p:nvPr/>
          </p:nvSpPr>
          <p:spPr>
            <a:xfrm>
              <a:off x="6279191" y="1713269"/>
              <a:ext cx="1885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Data collection &amp; aggregation</a:t>
              </a:r>
            </a:p>
          </p:txBody>
        </p:sp>
        <p:pic>
          <p:nvPicPr>
            <p:cNvPr id="44" name="Graphic 43" descr="Paperclip with solid fill">
              <a:extLst>
                <a:ext uri="{FF2B5EF4-FFF2-40B4-BE49-F238E27FC236}">
                  <a16:creationId xmlns:a16="http://schemas.microsoft.com/office/drawing/2014/main" id="{8D2AD0CE-CD91-75DB-6A4C-E4AF7696E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888238" y="1094483"/>
              <a:ext cx="667165" cy="667165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74F07C20-9CB6-1335-9802-501027D724E0}"/>
                </a:ext>
              </a:extLst>
            </p:cNvPr>
            <p:cNvSpPr/>
            <p:nvPr/>
          </p:nvSpPr>
          <p:spPr>
            <a:xfrm rot="5400000">
              <a:off x="3643613" y="691364"/>
              <a:ext cx="242204" cy="2270473"/>
            </a:xfrm>
            <a:prstGeom prst="rightBrace">
              <a:avLst>
                <a:gd name="adj1" fmla="val 38575"/>
                <a:gd name="adj2" fmla="val 4952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00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heffalump\hqdata\execoffBCS\01 Communications\Strategy\Comms Projects\Active Projects\Design Projects (PL)\IT rebrand\Assets\DAS_ Icon line.png">
            <a:extLst>
              <a:ext uri="{FF2B5EF4-FFF2-40B4-BE49-F238E27FC236}">
                <a16:creationId xmlns:a16="http://schemas.microsoft.com/office/drawing/2014/main" id="{465E3547-76F8-A209-C3D1-7BB22AEA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69160"/>
            <a:ext cx="12192000" cy="2016224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EEF765-D7E0-E7C7-BB28-7F1E4AD217FB}"/>
              </a:ext>
            </a:extLst>
          </p:cNvPr>
          <p:cNvSpPr txBox="1">
            <a:spLocks/>
          </p:cNvSpPr>
          <p:nvPr/>
        </p:nvSpPr>
        <p:spPr>
          <a:xfrm>
            <a:off x="406077" y="1473132"/>
            <a:ext cx="9447050" cy="3154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A19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Video Demonstration: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1A19A"/>
              </a:solidFill>
              <a:latin typeface="Arial" panose="020B0604020202020204"/>
            </a:endParaRPr>
          </a:p>
          <a:p>
            <a:pPr lvl="1">
              <a:spcBef>
                <a:spcPct val="0"/>
              </a:spcBef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Whole System &amp; Winter Dashboard</a:t>
            </a:r>
          </a:p>
          <a:p>
            <a:pPr lvl="1">
              <a:spcBef>
                <a:spcPct val="0"/>
              </a:spcBef>
            </a:pPr>
            <a:r>
              <a:rPr lang="en-US" sz="2400" dirty="0">
                <a:solidFill>
                  <a:srgbClr val="004785"/>
                </a:solidFill>
                <a:latin typeface="Arial" panose="020B0604020202020204"/>
              </a:rPr>
              <a:t>Social Care Response &amp; Delayed Discharge Dashboard</a:t>
            </a:r>
          </a:p>
          <a:p>
            <a:pPr lvl="1">
              <a:spcBef>
                <a:spcPct val="0"/>
              </a:spcBef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478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Ewout Jaspers, Nabeil Salama</a:t>
            </a:r>
          </a:p>
        </p:txBody>
      </p:sp>
    </p:spTree>
    <p:extLst>
      <p:ext uri="{BB962C8B-B14F-4D97-AF65-F5344CB8AC3E}">
        <p14:creationId xmlns:p14="http://schemas.microsoft.com/office/powerpoint/2010/main" val="26433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kern="1200" cap="none" spc="0" normalizeH="0" baseline="0" noProof="0" dirty="0" smtClean="0">
            <a:ln>
              <a:noFill/>
            </a:ln>
            <a:solidFill>
              <a:srgbClr val="01A19A"/>
            </a:solidFill>
            <a:effectLst/>
            <a:uLnTx/>
            <a:uFillTx/>
            <a:latin typeface="Arial" panose="020B0604020202020204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A38812861</value>
    </field>
    <field name="Objective-Title">
      <value order="0">2022 - NHS Scotland Event - Title Slide</value>
    </field>
    <field name="Objective-Description">
      <value order="0"/>
    </field>
    <field name="Objective-CreationStamp">
      <value order="0">2022-06-24T09:16:52Z</value>
    </field>
    <field name="Objective-IsApproved">
      <value order="0">false</value>
    </field>
    <field name="Objective-IsPublished">
      <value order="0">true</value>
    </field>
    <field name="Objective-DatePublished">
      <value order="0">2022-06-24T09:18:53Z</value>
    </field>
    <field name="Objective-ModificationStamp">
      <value order="0">2022-06-24T09:18:54Z</value>
    </field>
    <field name="Objective-Owner">
      <value order="0">Jaworska, Klaudia K (U453333)</value>
    </field>
    <field name="Objective-Path">
      <value order="0">Objective Global Folder:Classified Object:Classified Object:Jaworska, Klaudia K (U453333):Special Folder - Jaworska, Klaudia K (U453333):Handy - Jaworska, Klaudia K (U453333):NHS Scotland Event:Signage</value>
    </field>
    <field name="Objective-Parent">
      <value order="0">Signage</value>
    </field>
    <field name="Objective-State">
      <value order="0">Published</value>
    </field>
    <field name="Objective-VersionId">
      <value order="0">vA57450809</value>
    </field>
    <field name="Objective-Version">
      <value order="0">1.0</value>
    </field>
    <field name="Objective-VersionNumber">
      <value order="0">1</value>
    </field>
    <field name="Objective-VersionComment">
      <value order="0"/>
    </field>
    <field name="Objective-FileNumber">
      <value order="0"/>
    </field>
    <field name="Objective-Classification">
      <value order="0">OFFICIAL</value>
    </field>
    <field name="Objective-Caveats">
      <value order="0"/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FEB02513B65D4BBC8FFD029EAE06D6" ma:contentTypeVersion="10" ma:contentTypeDescription="Create a new document." ma:contentTypeScope="" ma:versionID="0df6d6c0825376269ce402eaff6a683c">
  <xsd:schema xmlns:xsd="http://www.w3.org/2001/XMLSchema" xmlns:xs="http://www.w3.org/2001/XMLSchema" xmlns:p="http://schemas.microsoft.com/office/2006/metadata/properties" xmlns:ns2="96d4c66f-4ed4-4da6-8a80-143945a38e51" xmlns:ns3="50dfd736-0c3e-4b5f-b578-dbf295d5c052" targetNamespace="http://schemas.microsoft.com/office/2006/metadata/properties" ma:root="true" ma:fieldsID="03ab8aed8c36a07f1645f87770a46ff9" ns2:_="" ns3:_="">
    <xsd:import namespace="96d4c66f-4ed4-4da6-8a80-143945a38e51"/>
    <xsd:import namespace="50dfd736-0c3e-4b5f-b578-dbf295d5c0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4c66f-4ed4-4da6-8a80-143945a38e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fd736-0c3e-4b5f-b578-dbf295d5c05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customXml/itemProps2.xml><?xml version="1.0" encoding="utf-8"?>
<ds:datastoreItem xmlns:ds="http://schemas.openxmlformats.org/officeDocument/2006/customXml" ds:itemID="{367C966D-979C-4ACF-842D-C07E4B52C5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2BF021-B3D5-41EE-978A-A2AC611F3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4c66f-4ed4-4da6-8a80-143945a38e51"/>
    <ds:schemaRef ds:uri="50dfd736-0c3e-4b5f-b578-dbf295d5c0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8476800-C70D-4CEA-9B53-527C69DA12EF}">
  <ds:schemaRefs>
    <ds:schemaRef ds:uri="44f38352-6244-47aa-b372-8589807c80bd"/>
    <ds:schemaRef ds:uri="88746fb6-128d-4969-8464-ab627d24e3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b4199b9c-a89e-442f-9799-431511f14748}" enabled="1" method="Privileged" siteId="{10efe0bd-a030-4bca-809c-b5e6745e49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649</Words>
  <Application>Microsoft Office PowerPoint</Application>
  <PresentationFormat>Widescreen</PresentationFormat>
  <Paragraphs>131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</vt:lpstr>
      <vt:lpstr>Ubuntu</vt:lpstr>
      <vt:lpstr>Office Theme</vt:lpstr>
      <vt:lpstr>Custom Design</vt:lpstr>
      <vt:lpstr>Near-Time Data Service Creating Insights Supporting a Whole System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White</dc:creator>
  <cp:lastModifiedBy>Rose Reynolds</cp:lastModifiedBy>
  <cp:revision>13</cp:revision>
  <dcterms:created xsi:type="dcterms:W3CDTF">2013-05-09T10:58:45Z</dcterms:created>
  <dcterms:modified xsi:type="dcterms:W3CDTF">2024-06-18T08:08:16Z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A38812861</vt:lpwstr>
  </property>
  <property fmtid="{D5CDD505-2E9C-101B-9397-08002B2CF9AE}" pid="4" name="Objective-Title">
    <vt:lpwstr>2022 - NHS Scotland Event - Title Slide</vt:lpwstr>
  </property>
  <property fmtid="{D5CDD505-2E9C-101B-9397-08002B2CF9AE}" pid="5" name="Objective-Comment">
    <vt:lpwstr/>
  </property>
  <property fmtid="{D5CDD505-2E9C-101B-9397-08002B2CF9AE}" pid="6" name="Objective-CreationStamp">
    <vt:filetime>2022-06-24T09:16:52Z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2022-06-24T09:18:53Z</vt:filetime>
  </property>
  <property fmtid="{D5CDD505-2E9C-101B-9397-08002B2CF9AE}" pid="10" name="Objective-ModificationStamp">
    <vt:filetime>2022-06-24T09:18:54Z</vt:filetime>
  </property>
  <property fmtid="{D5CDD505-2E9C-101B-9397-08002B2CF9AE}" pid="11" name="Objective-Owner">
    <vt:lpwstr>Jaworska, Klaudia K (U453333)</vt:lpwstr>
  </property>
  <property fmtid="{D5CDD505-2E9C-101B-9397-08002B2CF9AE}" pid="12" name="Objective-Path">
    <vt:lpwstr>Objective Global Folder:Classified Object:Classified Object:Jaworska, Klaudia K (U453333):Special Folder - Jaworska, Klaudia K (U453333):Handy - Jaworska, Klaudia K (U453333):NHS Scotland Event:Signage</vt:lpwstr>
  </property>
  <property fmtid="{D5CDD505-2E9C-101B-9397-08002B2CF9AE}" pid="13" name="Objective-Parent">
    <vt:lpwstr>Signage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r8>1</vt:r8>
  </property>
  <property fmtid="{D5CDD505-2E9C-101B-9397-08002B2CF9AE}" pid="17" name="Objective-VersionComment">
    <vt:lpwstr/>
  </property>
  <property fmtid="{D5CDD505-2E9C-101B-9397-08002B2CF9AE}" pid="18" name="Objective-FileNumber">
    <vt:lpwstr/>
  </property>
  <property fmtid="{D5CDD505-2E9C-101B-9397-08002B2CF9AE}" pid="19" name="Objective-Classification">
    <vt:lpwstr>OFFICIAL</vt:lpwstr>
  </property>
  <property fmtid="{D5CDD505-2E9C-101B-9397-08002B2CF9AE}" pid="20" name="Objective-Caveats">
    <vt:lpwstr/>
  </property>
  <property fmtid="{D5CDD505-2E9C-101B-9397-08002B2CF9AE}" pid="21" name="Objective-Date of Original [system]">
    <vt:lpwstr/>
  </property>
  <property fmtid="{D5CDD505-2E9C-101B-9397-08002B2CF9AE}" pid="22" name="Objective-Date Received [system]">
    <vt:lpwstr/>
  </property>
  <property fmtid="{D5CDD505-2E9C-101B-9397-08002B2CF9AE}" pid="23" name="Objective-SG Web Publication - Category [system]">
    <vt:lpwstr/>
  </property>
  <property fmtid="{D5CDD505-2E9C-101B-9397-08002B2CF9AE}" pid="24" name="Objective-SG Web Publication - Category 2 Classification [system]">
    <vt:lpwstr/>
  </property>
  <property fmtid="{D5CDD505-2E9C-101B-9397-08002B2CF9AE}" pid="25" name="Objective-Description">
    <vt:lpwstr/>
  </property>
  <property fmtid="{D5CDD505-2E9C-101B-9397-08002B2CF9AE}" pid="26" name="Objective-VersionId">
    <vt:lpwstr>vA57450809</vt:lpwstr>
  </property>
  <property fmtid="{D5CDD505-2E9C-101B-9397-08002B2CF9AE}" pid="27" name="Objective-Date of Original">
    <vt:lpwstr/>
  </property>
  <property fmtid="{D5CDD505-2E9C-101B-9397-08002B2CF9AE}" pid="28" name="Objective-Date Received">
    <vt:lpwstr/>
  </property>
  <property fmtid="{D5CDD505-2E9C-101B-9397-08002B2CF9AE}" pid="29" name="Objective-SG Web Publication - Category">
    <vt:lpwstr/>
  </property>
  <property fmtid="{D5CDD505-2E9C-101B-9397-08002B2CF9AE}" pid="30" name="Objective-SG Web Publication - Category 2 Classification">
    <vt:lpwstr/>
  </property>
  <property fmtid="{D5CDD505-2E9C-101B-9397-08002B2CF9AE}" pid="31" name="Objective-Connect Creator">
    <vt:lpwstr/>
  </property>
  <property fmtid="{D5CDD505-2E9C-101B-9397-08002B2CF9AE}" pid="32" name="Objective-Required Redaction">
    <vt:lpwstr/>
  </property>
  <property fmtid="{D5CDD505-2E9C-101B-9397-08002B2CF9AE}" pid="33" name="ContentTypeId">
    <vt:lpwstr>0x01010029FEB02513B65D4BBC8FFD029EAE06D6</vt:lpwstr>
  </property>
  <property fmtid="{D5CDD505-2E9C-101B-9397-08002B2CF9AE}" pid="34" name="MediaServiceImageTags">
    <vt:lpwstr/>
  </property>
</Properties>
</file>