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qUib/p3cGy6elFdXIkVySD0ds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“This will be the first time in years I’ve been at peace in my heart and in my mind – and it’s thanks to the staff here.”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This, colleagues, is the words of Ann Burns foster carer and psychiatric nurse says her life was taken to the darkest of places over the last decade following shattering personal adversity.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Ann’s current situation personifies what Home First is all about - with an emphasis on enabling more people to live as independently as possible within their own homes.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She added:  “Looking back, I’d become confined not only to the house but spent most of my life on the couch because of mobility issues following strokes. With that physical confinement, I was spending all the time within my own head and got to the stage even if I was able I didn’t want to go out.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“I’d gone from such an active life, from working and caring for people, to such a terribly dark, isolated place. I was lonely and in complete and constant despair. I couldn’t see a way forward,” says Ann.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Coming to our Blantyre LIFE facility, where we live out the Home First ethos, Ann said “Has been like stepping into the light.”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integration in practice within community; requiring </a:t>
            </a:r>
            <a:endParaRPr/>
          </a:p>
        </p:txBody>
      </p:sp>
      <p:sp>
        <p:nvSpPr>
          <p:cNvPr id="109" name="Google Shape;10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nhs_ppt_widescreen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" y="0"/>
            <a:ext cx="12185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736411" y="23467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13" descr="nhs_ppt_widescreen_v2.jpg"/>
          <p:cNvPicPr preferRelativeResize="0"/>
          <p:nvPr/>
        </p:nvPicPr>
        <p:blipFill rotWithShape="1">
          <a:blip r:embed="rId2">
            <a:alphaModFix/>
          </a:blip>
          <a:srcRect l="74456" t="57139" b="21430"/>
          <a:stretch/>
        </p:blipFill>
        <p:spPr>
          <a:xfrm>
            <a:off x="8956110" y="5248403"/>
            <a:ext cx="3112718" cy="146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4385" y="5789896"/>
            <a:ext cx="1739902" cy="65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4" descr="nhs_ppt_widescreen2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5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14"/>
          <p:cNvSpPr/>
          <p:nvPr/>
        </p:nvSpPr>
        <p:spPr>
          <a:xfrm>
            <a:off x="9619989" y="5323562"/>
            <a:ext cx="2455101" cy="13402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7258" y="5782098"/>
            <a:ext cx="1819659" cy="66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88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736411" y="23467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GB" sz="8000"/>
              <a:t>Home First  - Lanarkshire</a:t>
            </a:r>
            <a:endParaRPr/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6165" y="5675607"/>
            <a:ext cx="5633191" cy="8839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9239" y="0"/>
            <a:ext cx="5633192" cy="88399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GB"/>
            </a:br>
            <a:r>
              <a:rPr lang="en-GB"/>
              <a:t>Next Steps</a:t>
            </a:r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Continue to build on current model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Increase use of technology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Collaborative work with universities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Future proof services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8000"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6764" y="0"/>
            <a:ext cx="56292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27" name="Google Shape;127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066938" y="1539467"/>
            <a:ext cx="10461523" cy="454283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6962" y="0"/>
            <a:ext cx="83087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8000"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838200" y="6254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br>
              <a:rPr lang="en-GB" b="1">
                <a:solidFill>
                  <a:srgbClr val="000000"/>
                </a:solidFill>
              </a:rPr>
            </a:br>
            <a:br>
              <a:rPr lang="en-GB" b="1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WHY NOT HOME, WHY NOT NOW</a:t>
            </a:r>
            <a:br>
              <a:rPr lang="en-GB" b="1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838200" y="19510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en-GB" sz="1600" b="1">
                <a:solidFill>
                  <a:srgbClr val="00206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GB" sz="2400" b="1">
                <a:solidFill>
                  <a:srgbClr val="000000"/>
                </a:solidFill>
              </a:rPr>
              <a:t>Three key elements: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en-GB" sz="2400">
                <a:solidFill>
                  <a:srgbClr val="000000"/>
                </a:solidFill>
              </a:rPr>
              <a:t>People can be cared for at home (or as close to home as possible).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en-GB" sz="2400">
                <a:solidFill>
                  <a:srgbClr val="000000"/>
                </a:solidFill>
              </a:rPr>
              <a:t>Prevention of avoidable admissions to hospital.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en-GB" sz="2400">
                <a:solidFill>
                  <a:srgbClr val="000000"/>
                </a:solidFill>
              </a:rPr>
              <a:t>Where hospital admission is necessary, Home First seeks to support timely discharge.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8" name="Google Shape;4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3542" y="0"/>
            <a:ext cx="562927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GB"/>
            </a:br>
            <a:r>
              <a:rPr lang="en-GB"/>
              <a:t>Home First</a:t>
            </a: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>
            <a:off x="3236197" y="1692650"/>
            <a:ext cx="4891040" cy="4347416"/>
            <a:chOff x="2812279" y="1960"/>
            <a:chExt cx="4891040" cy="4347416"/>
          </a:xfrm>
        </p:grpSpPr>
        <p:sp>
          <p:nvSpPr>
            <p:cNvPr id="55" name="Google Shape;55;p4"/>
            <p:cNvSpPr/>
            <p:nvPr/>
          </p:nvSpPr>
          <p:spPr>
            <a:xfrm>
              <a:off x="4481196" y="1960"/>
              <a:ext cx="1553207" cy="100958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 txBox="1"/>
            <p:nvPr/>
          </p:nvSpPr>
          <p:spPr>
            <a:xfrm>
              <a:off x="4530480" y="51244"/>
              <a:ext cx="1454639" cy="911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Community Nursing/AHP/SW</a:t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588883" y="506752"/>
              <a:ext cx="3337832" cy="33378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5639" y="11731"/>
                  </a:moveTo>
                  <a:lnTo>
                    <a:pt x="95639" y="11731"/>
                  </a:lnTo>
                  <a:cubicBezTo>
                    <a:pt x="103326" y="17407"/>
                    <a:pt x="109547" y="24837"/>
                    <a:pt x="113783" y="33403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6150112" y="1670876"/>
              <a:ext cx="1553207" cy="1009584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 txBox="1"/>
            <p:nvPr/>
          </p:nvSpPr>
          <p:spPr>
            <a:xfrm>
              <a:off x="6199396" y="1720160"/>
              <a:ext cx="1454639" cy="911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 support</a:t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588883" y="506752"/>
              <a:ext cx="3337832" cy="33378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783" y="86597"/>
                  </a:moveTo>
                  <a:cubicBezTo>
                    <a:pt x="109547" y="95163"/>
                    <a:pt x="103326" y="102593"/>
                    <a:pt x="95639" y="108269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4481196" y="3339792"/>
              <a:ext cx="1553207" cy="100958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 txBox="1"/>
            <p:nvPr/>
          </p:nvSpPr>
          <p:spPr>
            <a:xfrm>
              <a:off x="4530480" y="3389076"/>
              <a:ext cx="1454639" cy="911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Hospital @ Home</a:t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588883" y="506752"/>
              <a:ext cx="3337832" cy="33378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361" y="108269"/>
                  </a:moveTo>
                  <a:cubicBezTo>
                    <a:pt x="16674" y="102593"/>
                    <a:pt x="10453" y="95163"/>
                    <a:pt x="6217" y="86597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2812279" y="1670876"/>
              <a:ext cx="1553207" cy="100958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 txBox="1"/>
            <p:nvPr/>
          </p:nvSpPr>
          <p:spPr>
            <a:xfrm>
              <a:off x="2861563" y="1720160"/>
              <a:ext cx="1454639" cy="911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Intermediate Care</a:t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588883" y="506752"/>
              <a:ext cx="3337832" cy="33378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17" y="33403"/>
                  </a:moveTo>
                  <a:lnTo>
                    <a:pt x="6217" y="33403"/>
                  </a:lnTo>
                  <a:cubicBezTo>
                    <a:pt x="10453" y="24837"/>
                    <a:pt x="16674" y="17407"/>
                    <a:pt x="24361" y="11731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" name="Google Shape;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8203" y="0"/>
            <a:ext cx="56292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63" y="4721223"/>
            <a:ext cx="183832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GB"/>
            </a:br>
            <a:r>
              <a:rPr lang="en-GB"/>
              <a:t>Strategic Drivers</a:t>
            </a:r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838200" y="176398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b="1"/>
              <a:t>Health and Wellbeing Outcomes and National Indicators</a:t>
            </a:r>
            <a:r>
              <a:rPr lang="en-GB" b="1"/>
              <a:t> 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Outcome 2: People are able to live, as far as reasonably practicable, independently and at home or in a homely setting in their community</a:t>
            </a:r>
            <a:endParaRPr b="1"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b="1"/>
              <a:t>Scottish Government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Discharge without Delay Programme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National DD and Hospital Occupancy Plan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b="1"/>
              <a:t>Strategic Commissioning Plans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North UHSCP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South UHSCP</a:t>
            </a:r>
            <a:endParaRPr/>
          </a:p>
          <a:p>
            <a:pPr marL="457189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783" lvl="1" indent="-761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  <a:p>
            <a:pPr marL="457189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76" name="Google Shape;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025" y="-19664"/>
            <a:ext cx="562927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0"/>
          </a:blip>
          <a:tile tx="57150" ty="114300" sx="100000" sy="100000" flip="x" algn="ctr"/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GB"/>
            </a:br>
            <a:r>
              <a:rPr lang="en-GB"/>
              <a:t>System Pressures</a:t>
            </a:r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838200" y="178452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GB" sz="2200">
                <a:solidFill>
                  <a:srgbClr val="000000"/>
                </a:solidFill>
              </a:rPr>
              <a:t>Hospital occupancy is closely associated with patient safety, flow and performance and efficiency. </a:t>
            </a:r>
            <a:endParaRPr/>
          </a:p>
          <a:p>
            <a:pPr marL="171450" lvl="0" indent="-42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GB" sz="2200">
                <a:solidFill>
                  <a:srgbClr val="000000"/>
                </a:solidFill>
              </a:rPr>
              <a:t>&gt;85% occupancy = increased risk / &gt;92% occupancy = Increased risk+++</a:t>
            </a:r>
            <a:endParaRPr/>
          </a:p>
          <a:p>
            <a:pPr marL="171450" lvl="0" indent="-42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GB" sz="2200">
                <a:solidFill>
                  <a:srgbClr val="000000"/>
                </a:solidFill>
              </a:rPr>
              <a:t>Many hospitals regularly run at or above 100% capacity.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GB" sz="2200">
                <a:solidFill>
                  <a:srgbClr val="000000"/>
                </a:solidFill>
              </a:rPr>
              <a:t>Reducing long-stays is the biggest opportunity to reduce hospital occupancy.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>
              <a:solidFill>
                <a:srgbClr val="000000"/>
              </a:solidFill>
            </a:endParaRPr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/>
              <a:t>NHS Lanarkshire: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GB" sz="2200">
                <a:solidFill>
                  <a:srgbClr val="FF0000"/>
                </a:solidFill>
              </a:rPr>
              <a:t>% of admissions with LOS &gt;14 days: 16%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GB" sz="2200">
                <a:solidFill>
                  <a:srgbClr val="FF0000"/>
                </a:solidFill>
              </a:rPr>
              <a:t>% of bed days used by patients staying &gt;14 Days: 60%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GB" sz="2200">
                <a:solidFill>
                  <a:srgbClr val="FF0000"/>
                </a:solidFill>
              </a:rPr>
              <a:t>% beds occupied by non-delayed long stays: 46%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GB" sz="2200">
                <a:solidFill>
                  <a:srgbClr val="FF0000"/>
                </a:solidFill>
              </a:rPr>
              <a:t>% beds occupied by standard delays: 12%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GB" sz="2200">
                <a:solidFill>
                  <a:srgbClr val="FF0000"/>
                </a:solidFill>
              </a:rPr>
              <a:t>% beds occupied by AWI delays: 2%</a:t>
            </a:r>
            <a:endParaRPr/>
          </a:p>
          <a:p>
            <a:pPr marL="228594" lvl="0" indent="-6412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84" name="Google Shape;8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3816" y="0"/>
            <a:ext cx="562927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GB"/>
            </a:br>
            <a:r>
              <a:rPr lang="en-GB"/>
              <a:t>Performance Journey</a:t>
            </a:r>
            <a:endParaRPr/>
          </a:p>
        </p:txBody>
      </p:sp>
      <p:pic>
        <p:nvPicPr>
          <p:cNvPr id="90" name="Google Shape;90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3508" y="2131943"/>
            <a:ext cx="4840477" cy="3615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1074" y="0"/>
            <a:ext cx="56292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5692" y="2131943"/>
            <a:ext cx="5351585" cy="361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Performance Journey</a:t>
            </a:r>
            <a:endParaRPr/>
          </a:p>
        </p:txBody>
      </p:sp>
      <p:pic>
        <p:nvPicPr>
          <p:cNvPr id="98" name="Google Shape;9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42" y="1356189"/>
            <a:ext cx="9914561" cy="259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1685" y="1731457"/>
            <a:ext cx="256855" cy="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0773" y="4946611"/>
            <a:ext cx="244414" cy="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5187" y="4946611"/>
            <a:ext cx="278485" cy="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0490" y="1690690"/>
            <a:ext cx="256054" cy="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-67276" y="3935349"/>
            <a:ext cx="9744643" cy="292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9133" y="4817460"/>
            <a:ext cx="256054" cy="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02889" y="4832516"/>
            <a:ext cx="256054" cy="493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072" y="127972"/>
            <a:ext cx="56292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756007" y="46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GB"/>
            </a:br>
            <a:r>
              <a:rPr lang="en-GB"/>
              <a:t>Learning </a:t>
            </a:r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1"/>
          </p:nvPr>
        </p:nvSpPr>
        <p:spPr>
          <a:xfrm>
            <a:off x="838200" y="178699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Integration in practice within community setting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Good interface working between acute and community essential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 reflection of Lanarkshire’s commitment to whole system working and leadership in transformation</a:t>
            </a:r>
            <a:endParaRPr/>
          </a:p>
          <a:p>
            <a:pPr marL="228594" lvl="0" indent="-507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Doing the right thing is right for people and improves efficiency and effectiveness</a:t>
            </a:r>
            <a:endParaRPr/>
          </a:p>
          <a:p>
            <a:pPr marL="228594" lvl="0" indent="-507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EB02513B65D4BBC8FFD029EAE06D6" ma:contentTypeVersion="10" ma:contentTypeDescription="Create a new document." ma:contentTypeScope="" ma:versionID="0df6d6c0825376269ce402eaff6a683c">
  <xsd:schema xmlns:xsd="http://www.w3.org/2001/XMLSchema" xmlns:xs="http://www.w3.org/2001/XMLSchema" xmlns:p="http://schemas.microsoft.com/office/2006/metadata/properties" xmlns:ns2="96d4c66f-4ed4-4da6-8a80-143945a38e51" xmlns:ns3="50dfd736-0c3e-4b5f-b578-dbf295d5c052" targetNamespace="http://schemas.microsoft.com/office/2006/metadata/properties" ma:root="true" ma:fieldsID="03ab8aed8c36a07f1645f87770a46ff9" ns2:_="" ns3:_="">
    <xsd:import namespace="96d4c66f-4ed4-4da6-8a80-143945a38e51"/>
    <xsd:import namespace="50dfd736-0c3e-4b5f-b578-dbf295d5c0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4c66f-4ed4-4da6-8a80-143945a38e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fd736-0c3e-4b5f-b578-dbf295d5c05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B3268B-1B6D-4013-9F40-A11B69DDF1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DA9C88-F3DA-40EA-995E-B1C1F7013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7B2580-7892-4BD9-A069-D470E0508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4c66f-4ed4-4da6-8a80-143945a38e51"/>
    <ds:schemaRef ds:uri="50dfd736-0c3e-4b5f-b578-dbf295d5c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Widescreen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Home First  - Lanarkshire</vt:lpstr>
      <vt:lpstr>PowerPoint Presentation</vt:lpstr>
      <vt:lpstr>  WHY NOT HOME, WHY NOT NOW </vt:lpstr>
      <vt:lpstr> Home First</vt:lpstr>
      <vt:lpstr> Strategic Drivers</vt:lpstr>
      <vt:lpstr> System Pressures</vt:lpstr>
      <vt:lpstr> Performance Journey</vt:lpstr>
      <vt:lpstr>Performance Journey</vt:lpstr>
      <vt:lpstr> Learning </vt:lpstr>
      <vt:lpstr>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First  - Lanarkshire</dc:title>
  <dc:creator>Linda White</dc:creator>
  <cp:lastModifiedBy>Rose Reynolds</cp:lastModifiedBy>
  <cp:revision>1</cp:revision>
  <dcterms:created xsi:type="dcterms:W3CDTF">2013-05-09T10:58:45Z</dcterms:created>
  <dcterms:modified xsi:type="dcterms:W3CDTF">2024-06-18T08:16:15Z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A38812861</vt:lpwstr>
  </property>
  <property fmtid="{D5CDD505-2E9C-101B-9397-08002B2CF9AE}" pid="4" name="Objective-Title">
    <vt:lpwstr>2022 - NHS Scotland Event - Title Slide</vt:lpwstr>
  </property>
  <property fmtid="{D5CDD505-2E9C-101B-9397-08002B2CF9AE}" pid="5" name="Objective-Comment">
    <vt:lpwstr/>
  </property>
  <property fmtid="{D5CDD505-2E9C-101B-9397-08002B2CF9AE}" pid="6" name="Objective-CreationStamp">
    <vt:filetime>2022-06-24T09:16:52Z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2022-06-24T09:18:53Z</vt:filetime>
  </property>
  <property fmtid="{D5CDD505-2E9C-101B-9397-08002B2CF9AE}" pid="10" name="Objective-ModificationStamp">
    <vt:filetime>2022-06-24T09:18:54Z</vt:filetime>
  </property>
  <property fmtid="{D5CDD505-2E9C-101B-9397-08002B2CF9AE}" pid="11" name="Objective-Owner">
    <vt:lpwstr>Jaworska, Klaudia K (U453333)</vt:lpwstr>
  </property>
  <property fmtid="{D5CDD505-2E9C-101B-9397-08002B2CF9AE}" pid="12" name="Objective-Path">
    <vt:lpwstr>Objective Global Folder:Classified Object:Classified Object:Jaworska, Klaudia K (U453333):Special Folder - Jaworska, Klaudia K (U453333):Handy - Jaworska, Klaudia K (U453333):NHS Scotland Event:Signage</vt:lpwstr>
  </property>
  <property fmtid="{D5CDD505-2E9C-101B-9397-08002B2CF9AE}" pid="13" name="Objective-Parent">
    <vt:lpwstr>Signage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r8>1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OFFICIAL</vt:lpwstr>
  </property>
  <property fmtid="{D5CDD505-2E9C-101B-9397-08002B2CF9AE}" pid="20" name="Objective-Caveats">
    <vt:lpwstr/>
  </property>
  <property fmtid="{D5CDD505-2E9C-101B-9397-08002B2CF9AE}" pid="21" name="Objective-Date of Original [system]">
    <vt:lpwstr/>
  </property>
  <property fmtid="{D5CDD505-2E9C-101B-9397-08002B2CF9AE}" pid="22" name="Objective-Date Received [system]">
    <vt:lpwstr/>
  </property>
  <property fmtid="{D5CDD505-2E9C-101B-9397-08002B2CF9AE}" pid="23" name="Objective-SG Web Publication - Category [system]">
    <vt:lpwstr/>
  </property>
  <property fmtid="{D5CDD505-2E9C-101B-9397-08002B2CF9AE}" pid="24" name="Objective-SG Web Publication - Category 2 Classification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vA57450809</vt:lpwstr>
  </property>
  <property fmtid="{D5CDD505-2E9C-101B-9397-08002B2CF9AE}" pid="27" name="Objective-Date of Original">
    <vt:lpwstr/>
  </property>
  <property fmtid="{D5CDD505-2E9C-101B-9397-08002B2CF9AE}" pid="28" name="Objective-Date Received">
    <vt:lpwstr/>
  </property>
  <property fmtid="{D5CDD505-2E9C-101B-9397-08002B2CF9AE}" pid="29" name="Objective-SG Web Publication - Category">
    <vt:lpwstr/>
  </property>
  <property fmtid="{D5CDD505-2E9C-101B-9397-08002B2CF9AE}" pid="30" name="Objective-SG Web Publication - Category 2 Classification">
    <vt:lpwstr/>
  </property>
  <property fmtid="{D5CDD505-2E9C-101B-9397-08002B2CF9AE}" pid="31" name="Objective-Connect Creator">
    <vt:lpwstr/>
  </property>
  <property fmtid="{D5CDD505-2E9C-101B-9397-08002B2CF9AE}" pid="32" name="Objective-Required Redaction">
    <vt:lpwstr/>
  </property>
  <property fmtid="{D5CDD505-2E9C-101B-9397-08002B2CF9AE}" pid="33" name="MSIP_Label_3c381991-eab8-4fff-8f2f-4f88109aa1cd_Enabled">
    <vt:lpwstr>true</vt:lpwstr>
  </property>
  <property fmtid="{D5CDD505-2E9C-101B-9397-08002B2CF9AE}" pid="34" name="MSIP_Label_3c381991-eab8-4fff-8f2f-4f88109aa1cd_SetDate">
    <vt:lpwstr>2024-06-07T08:16:45Z</vt:lpwstr>
  </property>
  <property fmtid="{D5CDD505-2E9C-101B-9397-08002B2CF9AE}" pid="35" name="MSIP_Label_3c381991-eab8-4fff-8f2f-4f88109aa1cd_Method">
    <vt:lpwstr>Standard</vt:lpwstr>
  </property>
  <property fmtid="{D5CDD505-2E9C-101B-9397-08002B2CF9AE}" pid="36" name="MSIP_Label_3c381991-eab8-4fff-8f2f-4f88109aa1cd_Name">
    <vt:lpwstr>Official</vt:lpwstr>
  </property>
  <property fmtid="{D5CDD505-2E9C-101B-9397-08002B2CF9AE}" pid="37" name="MSIP_Label_3c381991-eab8-4fff-8f2f-4f88109aa1cd_SiteId">
    <vt:lpwstr>a98f953b-d618-4b43-8a65-0382681bd283</vt:lpwstr>
  </property>
  <property fmtid="{D5CDD505-2E9C-101B-9397-08002B2CF9AE}" pid="38" name="MSIP_Label_3c381991-eab8-4fff-8f2f-4f88109aa1cd_ActionId">
    <vt:lpwstr>80ca033f-35c2-442c-b0cb-b44c624d59a5</vt:lpwstr>
  </property>
  <property fmtid="{D5CDD505-2E9C-101B-9397-08002B2CF9AE}" pid="39" name="MSIP_Label_3c381991-eab8-4fff-8f2f-4f88109aa1cd_ContentBits">
    <vt:lpwstr>0</vt:lpwstr>
  </property>
  <property fmtid="{D5CDD505-2E9C-101B-9397-08002B2CF9AE}" pid="40" name="ContentTypeId">
    <vt:lpwstr>0x01010029FEB02513B65D4BBC8FFD029EAE06D6</vt:lpwstr>
  </property>
</Properties>
</file>