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5" r:id="rId5"/>
    <p:sldMasterId id="2147483668" r:id="rId6"/>
    <p:sldMasterId id="2147483674" r:id="rId7"/>
    <p:sldMasterId id="2147483707" r:id="rId8"/>
  </p:sldMasterIdLst>
  <p:notesMasterIdLst>
    <p:notesMasterId r:id="rId24"/>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Lst>
  <p:sldSz cx="12192000" cy="6858000"/>
  <p:notesSz cx="6858000" cy="9144000"/>
  <p:embeddedFontLst>
    <p:embeddedFont>
      <p:font typeface="Arial Black" panose="020B0A04020102020204" pitchFamily="34" charset="0"/>
      <p:regular r:id="rId25"/>
      <p:bold r:id="rId26"/>
    </p:embeddedFont>
    <p:embeddedFont>
      <p:font typeface="Century Gothic" panose="020B0502020202020204" pitchFamily="34" charset="0"/>
      <p:regular r:id="rId27"/>
      <p:bold r:id="rId28"/>
      <p:italic r:id="rId29"/>
      <p:boldItalic r:id="rId30"/>
    </p:embeddedFont>
    <p:embeddedFont>
      <p:font typeface="EB Garamond" panose="00000500000000000000" pitchFamily="2" charset="0"/>
      <p:regular r:id="rId31"/>
      <p:bold r:id="rId32"/>
      <p:italic r:id="rId33"/>
      <p:boldItalic r:id="rId34"/>
    </p:embeddedFont>
    <p:embeddedFont>
      <p:font typeface="Helvetica Neue" panose="02000503000000020004" pitchFamily="2"/>
      <p:regular r:id="rId35"/>
      <p:bold r:id="rId36"/>
      <p:italic r:id="rId37"/>
      <p:boldItalic r:id="rId38"/>
    </p:embeddedFont>
    <p:embeddedFont>
      <p:font typeface="Helvetica Neue Light" panose="02000403000000020004" pitchFamily="2"/>
      <p:regular r:id="rId39"/>
      <p:bold r:id="rId40"/>
      <p:italic r:id="rId41"/>
      <p:boldItalic r:id="rId42"/>
    </p:embeddedFont>
    <p:embeddedFont>
      <p:font typeface="Inter" panose="020B0604020202020204" charset="0"/>
      <p:bold r:id="rId43"/>
    </p:embeddedFont>
    <p:embeddedFont>
      <p:font typeface="Roboto" panose="020000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gSulbiSiHkeTgk1vNaC+Gq4NXZK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9FDE8C-A46B-4174-B2A5-5EDB9B8FD616}">
  <a:tblStyle styleId="{CB9FDE8C-A46B-4174-B2A5-5EDB9B8FD616}"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9ED"/>
          </a:solidFill>
        </a:fill>
      </a:tcStyle>
    </a:wholeTbl>
    <a:band1H>
      <a:tcTxStyle/>
      <a:tcStyle>
        <a:tcBdr/>
        <a:fill>
          <a:solidFill>
            <a:srgbClr val="CDD0D9"/>
          </a:solidFill>
        </a:fill>
      </a:tcStyle>
    </a:band1H>
    <a:band2H>
      <a:tcTxStyle/>
      <a:tcStyle>
        <a:tcBdr/>
      </a:tcStyle>
    </a:band2H>
    <a:band1V>
      <a:tcTxStyle/>
      <a:tcStyle>
        <a:tcBdr/>
        <a:fill>
          <a:solidFill>
            <a:srgbClr val="CDD0D9"/>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sorterViewPr>
    <p:cViewPr>
      <p:scale>
        <a:sx n="100" d="100"/>
        <a:sy n="100" d="100"/>
      </p:scale>
      <p:origin x="0" y="-40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3.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font" Target="fonts/font5.fntdata"/><Relationship Id="rId11" Type="http://schemas.openxmlformats.org/officeDocument/2006/relationships/slide" Target="slides/slide3.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customschemas.google.com/relationships/presentationmetadata" Target="metadata"/><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2.xml"/><Relationship Id="rId41"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6" name="Google Shape;63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5" name="Google Shape;65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0" name="Google Shape;72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21" name="Google Shape;72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3" name="Google Shape;75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1" name="Google Shape;76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0" name="Google Shape;77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A3041"/>
              </a:buClr>
              <a:buSzPts val="1200"/>
              <a:buFont typeface="Arial"/>
              <a:buNone/>
            </a:pPr>
            <a:r>
              <a:rPr lang="en-US" sz="1200" b="1">
                <a:solidFill>
                  <a:srgbClr val="0A3041"/>
                </a:solidFill>
              </a:rPr>
              <a:t>Improvements in population health have stalled and Scotland’s health is worsening</a:t>
            </a:r>
            <a:endParaRPr/>
          </a:p>
          <a:p>
            <a:pPr marL="0" marR="0" lvl="0" indent="0" algn="l" rtl="0">
              <a:lnSpc>
                <a:spcPct val="100000"/>
              </a:lnSpc>
              <a:spcBef>
                <a:spcPts val="0"/>
              </a:spcBef>
              <a:spcAft>
                <a:spcPts val="0"/>
              </a:spcAft>
              <a:buClr>
                <a:srgbClr val="0A3041"/>
              </a:buClr>
              <a:buSzPts val="1200"/>
              <a:buFont typeface="Arial"/>
              <a:buNone/>
            </a:pPr>
            <a:r>
              <a:rPr lang="en-US" sz="1200" b="1">
                <a:solidFill>
                  <a:srgbClr val="0A3041"/>
                </a:solidFill>
              </a:rPr>
              <a:t>We all know the NHS is under growing pressure </a:t>
            </a:r>
            <a:endParaRPr/>
          </a:p>
          <a:p>
            <a:pPr marL="0" marR="0" lvl="0" indent="0" algn="l" rtl="0">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These challenges can only be resolved if we get better at adopting and implementing innovation – that includes digital tools and AI, novel therapies, and devices. This is increasingly urgent as we look to the recovery and transformation of the NHS in Scotland – driving financial sustainability, addressing health inequalities, and delivering improved patient outcomes.</a:t>
            </a:r>
            <a:endParaRPr/>
          </a:p>
          <a:p>
            <a:pPr marL="0" marR="0" lvl="0" indent="0" algn="l" rtl="0">
              <a:lnSpc>
                <a:spcPct val="100000"/>
              </a:lnSpc>
              <a:spcBef>
                <a:spcPts val="0"/>
              </a:spcBef>
              <a:spcAft>
                <a:spcPts val="0"/>
              </a:spcAft>
              <a:buClr>
                <a:schemeClr val="dk1"/>
              </a:buClr>
              <a:buSzPts val="1200"/>
              <a:buFont typeface="Arial"/>
              <a:buNone/>
            </a:pPr>
            <a:r>
              <a:rPr lang="en-US"/>
              <a:t>The coming years will see an explosion in breakthrough technologies which will pave the way to tackle the most pressing population health burdens and provide fresh hope to patients.    </a:t>
            </a:r>
            <a:endParaRPr sz="12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1">
              <a:solidFill>
                <a:srgbClr val="0A3041"/>
              </a:solidFill>
            </a:endParaRPr>
          </a:p>
        </p:txBody>
      </p:sp>
      <p:sp>
        <p:nvSpPr>
          <p:cNvPr id="472" name="Google Shape;47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a:solidFill>
                  <a:srgbClr val="1F1F1F"/>
                </a:solidFill>
                <a:highlight>
                  <a:srgbClr val="FFFFFF"/>
                </a:highlight>
                <a:latin typeface="EB Garamond"/>
                <a:ea typeface="EB Garamond"/>
                <a:cs typeface="EB Garamond"/>
                <a:sym typeface="EB Garamond"/>
              </a:rPr>
              <a:t>For nearly 50 years the Chief Scientist Office (CSO) of Scottish Government has provided the supporting infrastructure for clinical research delivery across Scotland, supporting commercial, academic and charity funded studies.</a:t>
            </a:r>
            <a:endParaRPr/>
          </a:p>
          <a:p>
            <a:pPr marL="0" lvl="0" indent="0" algn="l" rtl="0">
              <a:spcBef>
                <a:spcPts val="0"/>
              </a:spcBef>
              <a:spcAft>
                <a:spcPts val="0"/>
              </a:spcAft>
              <a:buNone/>
            </a:pPr>
            <a:r>
              <a:rPr lang="en-US" b="0" i="0">
                <a:solidFill>
                  <a:srgbClr val="1F1F1F"/>
                </a:solidFill>
                <a:highlight>
                  <a:srgbClr val="FFFFFF"/>
                </a:highlight>
                <a:latin typeface="EB Garamond"/>
                <a:ea typeface="EB Garamond"/>
                <a:cs typeface="EB Garamond"/>
                <a:sym typeface="EB Garamond"/>
              </a:rPr>
              <a:t>This is being bolstered through new CSO initiatives to further improve collaboration between the NHS, industry and academia </a:t>
            </a:r>
            <a:endParaRPr/>
          </a:p>
          <a:p>
            <a:pPr marL="0" lvl="0" indent="0" algn="l" rtl="0">
              <a:spcBef>
                <a:spcPts val="0"/>
              </a:spcBef>
              <a:spcAft>
                <a:spcPts val="0"/>
              </a:spcAft>
              <a:buNone/>
            </a:pPr>
            <a:endParaRPr/>
          </a:p>
        </p:txBody>
      </p:sp>
      <p:sp>
        <p:nvSpPr>
          <p:cNvPr id="484" name="Google Shape;48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Scotland’s end-to-end innovation pathway creates a continuum between discovery, translation, and adoption, and is underpinned by significant investments in the infrastructure that support and deliver research, development and innovation adoption. </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a highly collaborative, whole system approach across Scotland, with the value of the triple helix evident at every stage. </a:t>
            </a:r>
            <a:endParaRPr/>
          </a:p>
          <a:p>
            <a:pPr marL="0" lvl="0" indent="0" algn="l" rtl="0">
              <a:spcBef>
                <a:spcPts val="0"/>
              </a:spcBef>
              <a:spcAft>
                <a:spcPts val="0"/>
              </a:spcAft>
              <a:buNone/>
            </a:pPr>
            <a:r>
              <a:rPr lang="en-US"/>
              <a:t>The pathway is designed to support transformative change in the delivery of health and social care across Scotland, with a focus on pace, prioritisation, and value. </a:t>
            </a:r>
            <a:endParaRPr sz="1200"/>
          </a:p>
          <a:p>
            <a:pPr marL="0" lvl="0" indent="0" algn="l" rtl="0">
              <a:spcBef>
                <a:spcPts val="0"/>
              </a:spcBef>
              <a:spcAft>
                <a:spcPts val="0"/>
              </a:spcAft>
              <a:buNone/>
            </a:pPr>
            <a:endParaRPr/>
          </a:p>
        </p:txBody>
      </p:sp>
      <p:sp>
        <p:nvSpPr>
          <p:cNvPr id="492" name="Google Shape;49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Play"/>
              <a:buNone/>
            </a:pPr>
            <a:r>
              <a:rPr lang="en-US"/>
              <a:t>Research is not a burden - but an essential and rewarding part of effective patient care.</a:t>
            </a:r>
            <a:endParaRPr/>
          </a:p>
          <a:p>
            <a:pPr marL="0" lvl="0" indent="0" algn="l" rtl="0">
              <a:spcBef>
                <a:spcPts val="0"/>
              </a:spcBef>
              <a:spcAft>
                <a:spcPts val="0"/>
              </a:spcAft>
              <a:buClr>
                <a:schemeClr val="dk1"/>
              </a:buClr>
              <a:buSzPts val="1200"/>
              <a:buFont typeface="Play"/>
              <a:buNone/>
            </a:pPr>
            <a:r>
              <a:rPr lang="en-US"/>
              <a:t>Studies have also shown that all patients have better health outcomes in research active hospitals, even if individual patients are not part of research5. </a:t>
            </a:r>
            <a:endParaRPr/>
          </a:p>
        </p:txBody>
      </p:sp>
      <p:sp>
        <p:nvSpPr>
          <p:cNvPr id="556" name="Google Shape;5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568" name="Google Shape;568;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1.7.2013</a:t>
            </a:r>
            <a:endParaRPr/>
          </a:p>
        </p:txBody>
      </p:sp>
      <p:sp>
        <p:nvSpPr>
          <p:cNvPr id="569" name="Google Shape;569;p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national network of regional innovation hubs, funded by CSO, are a front door for industry, academia and the third sector to work on developing products and services, translating research, and delivering benefit to both the NHS and patients, and the economy of Scotland. CSO regional innovation hubs extend across Scotland (North, South-East, West) and: • Cover all 14 territorial NHS Boards in Scotland • Address different aspects of NHS care from managing long term conditions, digitising services, and exploring health applications, to integrating AI and machine learning, and more • Consist of professionals from various fields, including eHealth, Research &amp; Innovation, Clinical Leads, and other specialised support staff • Work with partners to ensure they understand their product or service’s applicability for the NHS system and ultimately help them develop a solution that can be adopted by the NHS in Scotland, the wider UK or exported internationally • Bring together diverse expertise to address healthcare challenges through a process of co-design, co-development, and co-evaluation. Typically, these solutions are clinically led and involve defining pathways, systematically identifying opportunities to innovate and securing funding to enable co-development with industry partners </a:t>
            </a:r>
            <a:endParaRPr/>
          </a:p>
          <a:p>
            <a:pPr marL="0" lvl="0" indent="0" algn="l" rtl="0">
              <a:spcBef>
                <a:spcPts val="0"/>
              </a:spcBef>
              <a:spcAft>
                <a:spcPts val="0"/>
              </a:spcAft>
              <a:buNone/>
            </a:pPr>
            <a:r>
              <a:rPr lang="en-US"/>
              <a:t>The Hubs are a primary connection point within that triple helix, really acting as the gateway between industry and the NHS, making sure innovative products and services are directly applicable within the NHS. They do that by working with NHS teams, and providing access to healthcare settings, patients and data through directly interacting with relevant service pathways.</a:t>
            </a:r>
            <a:endParaRPr/>
          </a:p>
          <a:p>
            <a:pPr marL="0" lvl="0" indent="0" algn="l" rtl="0">
              <a:spcBef>
                <a:spcPts val="0"/>
              </a:spcBef>
              <a:spcAft>
                <a:spcPts val="0"/>
              </a:spcAft>
              <a:buNone/>
            </a:pPr>
            <a:endParaRPr/>
          </a:p>
          <a:p>
            <a:pPr marL="0" lvl="0" indent="0" algn="l" rtl="0">
              <a:spcBef>
                <a:spcPts val="0"/>
              </a:spcBef>
              <a:spcAft>
                <a:spcPts val="0"/>
              </a:spcAft>
              <a:buNone/>
            </a:pPr>
            <a:r>
              <a:rPr lang="en-US"/>
              <a:t>The provision of a ‘test bed’ environment, and the added support and expertise from the Hubs, for example around issues like information governance, clinical safety and regulatory standards, helps manage the hurdles that innovation needs to understand and overcome for solutions to adopted in Scotland, the UK or exported internationally.</a:t>
            </a:r>
            <a:endParaRPr/>
          </a:p>
        </p:txBody>
      </p:sp>
      <p:sp>
        <p:nvSpPr>
          <p:cNvPr id="571" name="Google Shape;571;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572" name="Google Shape;572;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607" name="Google Shape;607;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1.7.2013</a:t>
            </a:r>
            <a:endParaRPr/>
          </a:p>
        </p:txBody>
      </p:sp>
      <p:sp>
        <p:nvSpPr>
          <p:cNvPr id="608" name="Google Shape;608;p7: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national network of regional innovation hubs, funded by CSO, are a front door for industry, academia and the third sector to work on developing products and services, translating research, and delivering benefit to both the NHS and patients, and the economy of Scotland. CSO regional innovation hubs extend across Scotland (North, South-East, West) and: • Cover all 14 territorial NHS Boards in Scotland • Address different aspects of NHS care from managing long term conditions, digitising services, and exploring health applications, to integrating AI and machine learning, and more • Consist of professionals from various fields, including eHealth, Research &amp; Innovation, Clinical Leads, and other specialised support staff • Work with partners to ensure they understand their product or service’s applicability for the NHS system and ultimately help them develop a solution that can be adopted by the NHS in Scotland, the wider UK or exported internationally • Bring together diverse expertise to address healthcare challenges through a process of co-design, co-development, and co-evaluation. Typically, these solutions are clinically led and involve defining pathways, systematically identifying opportunities to innovate and securing funding to enable co-development with industry partners </a:t>
            </a:r>
            <a:endParaRPr/>
          </a:p>
          <a:p>
            <a:pPr marL="0" lvl="0" indent="0" algn="l" rtl="0">
              <a:spcBef>
                <a:spcPts val="0"/>
              </a:spcBef>
              <a:spcAft>
                <a:spcPts val="0"/>
              </a:spcAft>
              <a:buNone/>
            </a:pPr>
            <a:r>
              <a:rPr lang="en-US"/>
              <a:t>The Hubs are a primary connection point within that triple helix, really acting as the gateway between industry and the NHS, making sure innovative products and services are directly applicable within the NHS. They do that by working with NHS teams, and providing access to healthcare settings, patients and data through directly interacting with relevant service pathways.</a:t>
            </a:r>
            <a:endParaRPr/>
          </a:p>
          <a:p>
            <a:pPr marL="0" lvl="0" indent="0" algn="l" rtl="0">
              <a:spcBef>
                <a:spcPts val="0"/>
              </a:spcBef>
              <a:spcAft>
                <a:spcPts val="0"/>
              </a:spcAft>
              <a:buNone/>
            </a:pPr>
            <a:endParaRPr/>
          </a:p>
          <a:p>
            <a:pPr marL="0" lvl="0" indent="0" algn="l" rtl="0">
              <a:spcBef>
                <a:spcPts val="0"/>
              </a:spcBef>
              <a:spcAft>
                <a:spcPts val="0"/>
              </a:spcAft>
              <a:buNone/>
            </a:pPr>
            <a:r>
              <a:rPr lang="en-US"/>
              <a:t>The provision of a ‘test bed’ environment, and the added support and expertise from the Hubs, for example around issues like information governance, clinical safety and regulatory standards, helps manage the hurdles that innovation needs to understand and overcome for solutions to adopted in Scotland, the UK or exported internationally.</a:t>
            </a:r>
            <a:endParaRPr/>
          </a:p>
        </p:txBody>
      </p:sp>
      <p:sp>
        <p:nvSpPr>
          <p:cNvPr id="610" name="Google Shape;610;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611" name="Google Shape;611;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7" name="Google Shape;6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a:solidFill>
                  <a:srgbClr val="353535"/>
                </a:solidFill>
                <a:latin typeface="Roboto"/>
                <a:ea typeface="Roboto"/>
                <a:cs typeface="Roboto"/>
                <a:sym typeface="Roboto"/>
              </a:rPr>
              <a:t>“Emergency Departments across the country continue to face challenges with one person presenting at a UK ED every 90 seconds, potentially requiring brain imaging. By utilising the opportunities of innovative AI to help prioritise urgent cases, we will look to deliver critical interventions whilst improving workflow and time in the ED for patients with normal scans.</a:t>
            </a:r>
            <a:endParaRPr/>
          </a:p>
          <a:p>
            <a:pPr marL="0" lvl="0" indent="0" algn="l" rtl="0">
              <a:spcBef>
                <a:spcPts val="0"/>
              </a:spcBef>
              <a:spcAft>
                <a:spcPts val="0"/>
              </a:spcAft>
              <a:buNone/>
            </a:pPr>
            <a:r>
              <a:rPr lang="en-US" b="0" i="0">
                <a:solidFill>
                  <a:srgbClr val="353535"/>
                </a:solidFill>
                <a:latin typeface="Roboto"/>
                <a:ea typeface="Roboto"/>
                <a:cs typeface="Roboto"/>
                <a:sym typeface="Roboto"/>
              </a:rPr>
              <a:t>Professor David Lowe, Emergency Medicine Consultant at NHS Greater Glasgow and Clyde</a:t>
            </a:r>
            <a:endParaRPr/>
          </a:p>
          <a:p>
            <a:pPr marL="0" lvl="0" indent="0" algn="l" rtl="0">
              <a:spcBef>
                <a:spcPts val="0"/>
              </a:spcBef>
              <a:spcAft>
                <a:spcPts val="0"/>
              </a:spcAft>
              <a:buNone/>
            </a:pPr>
            <a:endParaRPr/>
          </a:p>
        </p:txBody>
      </p:sp>
      <p:sp>
        <p:nvSpPr>
          <p:cNvPr id="626" name="Google Shape;62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4.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17" descr="nhs_ppt_widescreen_v2.jpg"/>
          <p:cNvPicPr preferRelativeResize="0"/>
          <p:nvPr/>
        </p:nvPicPr>
        <p:blipFill rotWithShape="1">
          <a:blip r:embed="rId2">
            <a:alphaModFix/>
          </a:blip>
          <a:srcRect/>
          <a:stretch/>
        </p:blipFill>
        <p:spPr>
          <a:xfrm>
            <a:off x="6096" y="0"/>
            <a:ext cx="12185904" cy="6858000"/>
          </a:xfrm>
          <a:prstGeom prst="rect">
            <a:avLst/>
          </a:prstGeom>
          <a:noFill/>
          <a:ln>
            <a:noFill/>
          </a:ln>
        </p:spPr>
      </p:pic>
      <p:sp>
        <p:nvSpPr>
          <p:cNvPr id="17" name="Google Shape;17;p17"/>
          <p:cNvSpPr txBox="1">
            <a:spLocks noGrp="1"/>
          </p:cNvSpPr>
          <p:nvPr>
            <p:ph type="title"/>
          </p:nvPr>
        </p:nvSpPr>
        <p:spPr>
          <a:xfrm>
            <a:off x="736411" y="234678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 name="Google Shape;18;p17" descr="nhs_ppt_widescreen_v2.jpg"/>
          <p:cNvPicPr preferRelativeResize="0"/>
          <p:nvPr/>
        </p:nvPicPr>
        <p:blipFill rotWithShape="1">
          <a:blip r:embed="rId2">
            <a:alphaModFix/>
          </a:blip>
          <a:srcRect l="74456" t="57139" b="21430"/>
          <a:stretch/>
        </p:blipFill>
        <p:spPr>
          <a:xfrm>
            <a:off x="8956110" y="5248403"/>
            <a:ext cx="3112718" cy="1469720"/>
          </a:xfrm>
          <a:prstGeom prst="rect">
            <a:avLst/>
          </a:prstGeom>
          <a:noFill/>
          <a:ln>
            <a:noFill/>
          </a:ln>
        </p:spPr>
      </p:pic>
      <p:pic>
        <p:nvPicPr>
          <p:cNvPr id="19" name="Google Shape;19;p17"/>
          <p:cNvPicPr preferRelativeResize="0"/>
          <p:nvPr/>
        </p:nvPicPr>
        <p:blipFill rotWithShape="1">
          <a:blip r:embed="rId3">
            <a:alphaModFix/>
          </a:blip>
          <a:srcRect/>
          <a:stretch/>
        </p:blipFill>
        <p:spPr>
          <a:xfrm>
            <a:off x="10014385" y="5789896"/>
            <a:ext cx="1739902" cy="65681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2" name="Google Shape;7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5"/>
        <p:cNvGrpSpPr/>
        <p:nvPr/>
      </p:nvGrpSpPr>
      <p:grpSpPr>
        <a:xfrm>
          <a:off x="0" y="0"/>
          <a:ext cx="0" cy="0"/>
          <a:chOff x="0" y="0"/>
          <a:chExt cx="0" cy="0"/>
        </a:xfrm>
      </p:grpSpPr>
      <p:sp>
        <p:nvSpPr>
          <p:cNvPr id="76" name="Google Shape;76;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2"/>
        <p:cNvGrpSpPr/>
        <p:nvPr/>
      </p:nvGrpSpPr>
      <p:grpSpPr>
        <a:xfrm>
          <a:off x="0" y="0"/>
          <a:ext cx="0" cy="0"/>
          <a:chOff x="0" y="0"/>
          <a:chExt cx="0" cy="0"/>
        </a:xfrm>
      </p:grpSpPr>
      <p:sp>
        <p:nvSpPr>
          <p:cNvPr id="83" name="Google Shape;83;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5" name="Google Shape;85;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7" name="Google Shape;87;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
        <p:cNvGrpSpPr/>
        <p:nvPr/>
      </p:nvGrpSpPr>
      <p:grpSpPr>
        <a:xfrm>
          <a:off x="0" y="0"/>
          <a:ext cx="0" cy="0"/>
          <a:chOff x="0" y="0"/>
          <a:chExt cx="0" cy="0"/>
        </a:xfrm>
      </p:grpSpPr>
      <p:sp>
        <p:nvSpPr>
          <p:cNvPr id="92" name="Google Shape;9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6"/>
        <p:cNvGrpSpPr/>
        <p:nvPr/>
      </p:nvGrpSpPr>
      <p:grpSpPr>
        <a:xfrm>
          <a:off x="0" y="0"/>
          <a:ext cx="0" cy="0"/>
          <a:chOff x="0" y="0"/>
          <a:chExt cx="0" cy="0"/>
        </a:xfrm>
      </p:grpSpPr>
      <p:sp>
        <p:nvSpPr>
          <p:cNvPr id="97" name="Google Shape;97;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9" name="Google Shape;99;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0" name="Google Shape;10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3"/>
        <p:cNvGrpSpPr/>
        <p:nvPr/>
      </p:nvGrpSpPr>
      <p:grpSpPr>
        <a:xfrm>
          <a:off x="0" y="0"/>
          <a:ext cx="0" cy="0"/>
          <a:chOff x="0" y="0"/>
          <a:chExt cx="0" cy="0"/>
        </a:xfrm>
      </p:grpSpPr>
      <p:sp>
        <p:nvSpPr>
          <p:cNvPr id="104" name="Google Shape;104;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39"/>
          <p:cNvSpPr>
            <a:spLocks noGrp="1"/>
          </p:cNvSpPr>
          <p:nvPr>
            <p:ph type="pic" idx="2"/>
          </p:nvPr>
        </p:nvSpPr>
        <p:spPr>
          <a:xfrm>
            <a:off x="5183188" y="987425"/>
            <a:ext cx="6172200" cy="4873625"/>
          </a:xfrm>
          <a:prstGeom prst="rect">
            <a:avLst/>
          </a:prstGeom>
          <a:noFill/>
          <a:ln>
            <a:noFill/>
          </a:ln>
        </p:spPr>
      </p:sp>
      <p:sp>
        <p:nvSpPr>
          <p:cNvPr id="106" name="Google Shape;106;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7" name="Google Shape;10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0"/>
        <p:cNvGrpSpPr/>
        <p:nvPr/>
      </p:nvGrpSpPr>
      <p:grpSpPr>
        <a:xfrm>
          <a:off x="0" y="0"/>
          <a:ext cx="0" cy="0"/>
          <a:chOff x="0" y="0"/>
          <a:chExt cx="0" cy="0"/>
        </a:xfrm>
      </p:grpSpPr>
      <p:sp>
        <p:nvSpPr>
          <p:cNvPr id="111" name="Google Shape;111;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6"/>
        <p:cNvGrpSpPr/>
        <p:nvPr/>
      </p:nvGrpSpPr>
      <p:grpSpPr>
        <a:xfrm>
          <a:off x="0" y="0"/>
          <a:ext cx="0" cy="0"/>
          <a:chOff x="0" y="0"/>
          <a:chExt cx="0" cy="0"/>
        </a:xfrm>
      </p:grpSpPr>
      <p:sp>
        <p:nvSpPr>
          <p:cNvPr id="117" name="Google Shape;117;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Slide photograph">
  <p:cSld name="3_Title Slide photograph">
    <p:spTree>
      <p:nvGrpSpPr>
        <p:cNvPr id="1" name="Shape 122"/>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557580" y="258521"/>
            <a:ext cx="11076838" cy="112649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800" b="1" i="0">
                <a:solidFill>
                  <a:srgbClr val="27524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24"/>
          <p:cNvSpPr txBox="1">
            <a:spLocks noGrp="1"/>
          </p:cNvSpPr>
          <p:nvPr>
            <p:ph type="body" idx="1"/>
          </p:nvPr>
        </p:nvSpPr>
        <p:spPr>
          <a:xfrm>
            <a:off x="868362" y="2337435"/>
            <a:ext cx="10461625" cy="356552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2" name="Google Shape;132;p24"/>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4"/>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4"/>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20"/>
        <p:cNvGrpSpPr/>
        <p:nvPr/>
      </p:nvGrpSpPr>
      <p:grpSpPr>
        <a:xfrm>
          <a:off x="0" y="0"/>
          <a:ext cx="0" cy="0"/>
          <a:chOff x="0" y="0"/>
          <a:chExt cx="0" cy="0"/>
        </a:xfrm>
      </p:grpSpPr>
      <p:sp>
        <p:nvSpPr>
          <p:cNvPr id="21" name="Google Shape;21;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1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5"/>
        <p:cNvGrpSpPr/>
        <p:nvPr/>
      </p:nvGrpSpPr>
      <p:grpSpPr>
        <a:xfrm>
          <a:off x="0" y="0"/>
          <a:ext cx="0" cy="0"/>
          <a:chOff x="0" y="0"/>
          <a:chExt cx="0" cy="0"/>
        </a:xfrm>
      </p:grpSpPr>
      <p:sp>
        <p:nvSpPr>
          <p:cNvPr id="136" name="Google Shape;136;p86"/>
          <p:cNvSpPr txBox="1">
            <a:spLocks noGrp="1"/>
          </p:cNvSpPr>
          <p:nvPr>
            <p:ph type="ctrTitle"/>
          </p:nvPr>
        </p:nvSpPr>
        <p:spPr>
          <a:xfrm>
            <a:off x="914400" y="2125980"/>
            <a:ext cx="10363200" cy="14401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86"/>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8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8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86"/>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1"/>
        <p:cNvGrpSpPr/>
        <p:nvPr/>
      </p:nvGrpSpPr>
      <p:grpSpPr>
        <a:xfrm>
          <a:off x="0" y="0"/>
          <a:ext cx="0" cy="0"/>
          <a:chOff x="0" y="0"/>
          <a:chExt cx="0" cy="0"/>
        </a:xfrm>
      </p:grpSpPr>
      <p:sp>
        <p:nvSpPr>
          <p:cNvPr id="142" name="Google Shape;142;p87"/>
          <p:cNvSpPr txBox="1">
            <a:spLocks noGrp="1"/>
          </p:cNvSpPr>
          <p:nvPr>
            <p:ph type="title"/>
          </p:nvPr>
        </p:nvSpPr>
        <p:spPr>
          <a:xfrm>
            <a:off x="557580" y="258521"/>
            <a:ext cx="11076838" cy="112649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800" b="1" i="0">
                <a:solidFill>
                  <a:srgbClr val="27524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87"/>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4" name="Google Shape;144;p87"/>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5" name="Google Shape;145;p8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87"/>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87"/>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8"/>
        <p:cNvGrpSpPr/>
        <p:nvPr/>
      </p:nvGrpSpPr>
      <p:grpSpPr>
        <a:xfrm>
          <a:off x="0" y="0"/>
          <a:ext cx="0" cy="0"/>
          <a:chOff x="0" y="0"/>
          <a:chExt cx="0" cy="0"/>
        </a:xfrm>
      </p:grpSpPr>
      <p:sp>
        <p:nvSpPr>
          <p:cNvPr id="149" name="Google Shape;149;p88"/>
          <p:cNvSpPr txBox="1">
            <a:spLocks noGrp="1"/>
          </p:cNvSpPr>
          <p:nvPr>
            <p:ph type="title"/>
          </p:nvPr>
        </p:nvSpPr>
        <p:spPr>
          <a:xfrm>
            <a:off x="557580" y="258521"/>
            <a:ext cx="11076838" cy="112649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800" b="1" i="0">
                <a:solidFill>
                  <a:srgbClr val="27524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8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8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88"/>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3"/>
        <p:cNvGrpSpPr/>
        <p:nvPr/>
      </p:nvGrpSpPr>
      <p:grpSpPr>
        <a:xfrm>
          <a:off x="0" y="0"/>
          <a:ext cx="0" cy="0"/>
          <a:chOff x="0" y="0"/>
          <a:chExt cx="0" cy="0"/>
        </a:xfrm>
      </p:grpSpPr>
      <p:sp>
        <p:nvSpPr>
          <p:cNvPr id="154" name="Google Shape;154;p89"/>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89"/>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89"/>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Title Slide photograph">
  <p:cSld name="3_Title Slide photograph">
    <p:spTree>
      <p:nvGrpSpPr>
        <p:cNvPr id="1" name="Shape 160"/>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1"/>
        <p:cNvGrpSpPr/>
        <p:nvPr/>
      </p:nvGrpSpPr>
      <p:grpSpPr>
        <a:xfrm>
          <a:off x="0" y="0"/>
          <a:ext cx="0" cy="0"/>
          <a:chOff x="0" y="0"/>
          <a:chExt cx="0" cy="0"/>
        </a:xfrm>
      </p:grpSpPr>
      <p:sp>
        <p:nvSpPr>
          <p:cNvPr id="162" name="Google Shape;162;p43"/>
          <p:cNvSpPr txBox="1">
            <a:spLocks noGrp="1"/>
          </p:cNvSpPr>
          <p:nvPr>
            <p:ph type="ctrTitle"/>
          </p:nvPr>
        </p:nvSpPr>
        <p:spPr>
          <a:xfrm>
            <a:off x="1128403" y="945913"/>
            <a:ext cx="8637073" cy="2618554"/>
          </a:xfrm>
          <a:prstGeom prst="rect">
            <a:avLst/>
          </a:prstGeom>
          <a:noFill/>
          <a:ln>
            <a:noFill/>
          </a:ln>
        </p:spPr>
        <p:txBody>
          <a:bodyPr spcFirstLastPara="1" wrap="square" lIns="91425" tIns="45700" rIns="91425" bIns="0" anchor="b" anchorCtr="0">
            <a:normAutofit/>
          </a:bodyPr>
          <a:lstStyle>
            <a:lvl1pPr marR="0" lvl="0" algn="l" rtl="0">
              <a:lnSpc>
                <a:spcPct val="90000"/>
              </a:lnSpc>
              <a:spcBef>
                <a:spcPts val="0"/>
              </a:spcBef>
              <a:spcAft>
                <a:spcPts val="0"/>
              </a:spcAft>
              <a:buClr>
                <a:schemeClr val="dk1"/>
              </a:buClr>
              <a:buSzPts val="6600"/>
              <a:buFont typeface="Century Gothic"/>
              <a:buNone/>
              <a:defRPr sz="66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3" name="Google Shape;163;p43"/>
          <p:cNvSpPr txBox="1">
            <a:spLocks noGrp="1"/>
          </p:cNvSpPr>
          <p:nvPr>
            <p:ph type="subTitle" idx="1"/>
          </p:nvPr>
        </p:nvSpPr>
        <p:spPr>
          <a:xfrm>
            <a:off x="1128404" y="3564467"/>
            <a:ext cx="8637072" cy="1071095"/>
          </a:xfrm>
          <a:prstGeom prst="rect">
            <a:avLst/>
          </a:prstGeom>
          <a:noFill/>
          <a:ln>
            <a:noFill/>
          </a:ln>
        </p:spPr>
        <p:txBody>
          <a:bodyPr spcFirstLastPara="1" wrap="square" lIns="91425" tIns="91425" rIns="91425" bIns="91425" anchor="t" anchorCtr="0">
            <a:normAutofit/>
          </a:bodyPr>
          <a:lstStyle>
            <a:lvl1pPr marR="0" lvl="0" algn="l" rtl="0">
              <a:lnSpc>
                <a:spcPct val="120000"/>
              </a:lnSpc>
              <a:spcBef>
                <a:spcPts val="1000"/>
              </a:spcBef>
              <a:spcAft>
                <a:spcPts val="0"/>
              </a:spcAft>
              <a:buClr>
                <a:schemeClr val="accent1"/>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ctr" rtl="0">
              <a:lnSpc>
                <a:spcPct val="120000"/>
              </a:lnSpc>
              <a:spcBef>
                <a:spcPts val="500"/>
              </a:spcBef>
              <a:spcAft>
                <a:spcPts val="0"/>
              </a:spcAft>
              <a:buClr>
                <a:schemeClr val="accent1"/>
              </a:buClr>
              <a:buSzPts val="1800"/>
              <a:buFont typeface="Arial"/>
              <a:buNone/>
              <a:defRPr sz="1800" b="0" i="0" u="none" strike="noStrike" cap="none">
                <a:solidFill>
                  <a:schemeClr val="dk1"/>
                </a:solidFill>
                <a:latin typeface="Century Gothic"/>
                <a:ea typeface="Century Gothic"/>
                <a:cs typeface="Century Gothic"/>
                <a:sym typeface="Century Gothic"/>
              </a:defRPr>
            </a:lvl2pPr>
            <a:lvl3pPr marR="0" lvl="2" algn="ctr" rtl="0">
              <a:lnSpc>
                <a:spcPct val="120000"/>
              </a:lnSpc>
              <a:spcBef>
                <a:spcPts val="500"/>
              </a:spcBef>
              <a:spcAft>
                <a:spcPts val="0"/>
              </a:spcAft>
              <a:buClr>
                <a:schemeClr val="accent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20000"/>
              </a:lnSpc>
              <a:spcBef>
                <a:spcPts val="500"/>
              </a:spcBef>
              <a:spcAft>
                <a:spcPts val="0"/>
              </a:spcAft>
              <a:buClr>
                <a:schemeClr val="accent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120000"/>
              </a:lnSpc>
              <a:spcBef>
                <a:spcPts val="500"/>
              </a:spcBef>
              <a:spcAft>
                <a:spcPts val="0"/>
              </a:spcAft>
              <a:buClr>
                <a:schemeClr val="accent1"/>
              </a:buClr>
              <a:buSzPts val="1600"/>
              <a:buFont typeface="Arial"/>
              <a:buNone/>
              <a:defRPr sz="1600" b="0" i="0" u="none" strike="noStrike" cap="none">
                <a:solidFill>
                  <a:schemeClr val="dk1"/>
                </a:solidFill>
                <a:latin typeface="Century Gothic"/>
                <a:ea typeface="Century Gothic"/>
                <a:cs typeface="Century Gothic"/>
                <a:sym typeface="Century Gothic"/>
              </a:defRPr>
            </a:lvl5pPr>
            <a:lvl6pPr marR="0" lvl="5" algn="ctr" rtl="0">
              <a:lnSpc>
                <a:spcPct val="120000"/>
              </a:lnSpc>
              <a:spcBef>
                <a:spcPts val="500"/>
              </a:spcBef>
              <a:spcAft>
                <a:spcPts val="0"/>
              </a:spcAft>
              <a:buClr>
                <a:schemeClr val="accent1"/>
              </a:buClr>
              <a:buSzPts val="1600"/>
              <a:buFont typeface="Arial"/>
              <a:buNone/>
              <a:defRPr sz="1600" b="0" i="0" u="none" strike="noStrike" cap="none">
                <a:solidFill>
                  <a:schemeClr val="dk1"/>
                </a:solidFill>
                <a:latin typeface="Century Gothic"/>
                <a:ea typeface="Century Gothic"/>
                <a:cs typeface="Century Gothic"/>
                <a:sym typeface="Century Gothic"/>
              </a:defRPr>
            </a:lvl6pPr>
            <a:lvl7pPr marR="0" lvl="6" algn="ctr" rtl="0">
              <a:lnSpc>
                <a:spcPct val="120000"/>
              </a:lnSpc>
              <a:spcBef>
                <a:spcPts val="500"/>
              </a:spcBef>
              <a:spcAft>
                <a:spcPts val="0"/>
              </a:spcAft>
              <a:buClr>
                <a:schemeClr val="accent1"/>
              </a:buClr>
              <a:buSzPts val="1600"/>
              <a:buFont typeface="Arial"/>
              <a:buNone/>
              <a:defRPr sz="1600" b="0" i="0" u="none" strike="noStrike" cap="none">
                <a:solidFill>
                  <a:schemeClr val="dk1"/>
                </a:solidFill>
                <a:latin typeface="Century Gothic"/>
                <a:ea typeface="Century Gothic"/>
                <a:cs typeface="Century Gothic"/>
                <a:sym typeface="Century Gothic"/>
              </a:defRPr>
            </a:lvl7pPr>
            <a:lvl8pPr marR="0" lvl="7" algn="ctr" rtl="0">
              <a:lnSpc>
                <a:spcPct val="120000"/>
              </a:lnSpc>
              <a:spcBef>
                <a:spcPts val="500"/>
              </a:spcBef>
              <a:spcAft>
                <a:spcPts val="0"/>
              </a:spcAft>
              <a:buClr>
                <a:schemeClr val="accent1"/>
              </a:buClr>
              <a:buSzPts val="1600"/>
              <a:buFont typeface="Arial"/>
              <a:buNone/>
              <a:defRPr sz="1600" b="0" i="0" u="none" strike="noStrike" cap="none">
                <a:solidFill>
                  <a:schemeClr val="dk1"/>
                </a:solidFill>
                <a:latin typeface="Century Gothic"/>
                <a:ea typeface="Century Gothic"/>
                <a:cs typeface="Century Gothic"/>
                <a:sym typeface="Century Gothic"/>
              </a:defRPr>
            </a:lvl8pPr>
            <a:lvl9pPr marR="0" lvl="8" algn="ctr" rtl="0">
              <a:lnSpc>
                <a:spcPct val="120000"/>
              </a:lnSpc>
              <a:spcBef>
                <a:spcPts val="500"/>
              </a:spcBef>
              <a:spcAft>
                <a:spcPts val="0"/>
              </a:spcAft>
              <a:buClr>
                <a:schemeClr val="accent1"/>
              </a:buClr>
              <a:buSzPts val="1600"/>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64" name="Google Shape;164;p43"/>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5" name="Google Shape;165;p43"/>
          <p:cNvSpPr txBox="1">
            <a:spLocks noGrp="1"/>
          </p:cNvSpPr>
          <p:nvPr>
            <p:ph type="ftr" idx="11"/>
          </p:nvPr>
        </p:nvSpPr>
        <p:spPr>
          <a:xfrm>
            <a:off x="1127124" y="329307"/>
            <a:ext cx="5943668" cy="30920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6" name="Google Shape;166;p43"/>
          <p:cNvSpPr txBox="1">
            <a:spLocks noGrp="1"/>
          </p:cNvSpPr>
          <p:nvPr>
            <p:ph type="sldNum" idx="12"/>
          </p:nvPr>
        </p:nvSpPr>
        <p:spPr>
          <a:xfrm>
            <a:off x="9924392" y="134930"/>
            <a:ext cx="811019" cy="50357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7"/>
        <p:cNvGrpSpPr/>
        <p:nvPr/>
      </p:nvGrpSpPr>
      <p:grpSpPr>
        <a:xfrm>
          <a:off x="0" y="0"/>
          <a:ext cx="0" cy="0"/>
          <a:chOff x="0" y="0"/>
          <a:chExt cx="0" cy="0"/>
        </a:xfrm>
      </p:grpSpPr>
      <p:sp>
        <p:nvSpPr>
          <p:cNvPr id="168" name="Google Shape;168;p44"/>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Century Gothic"/>
              <a:buNone/>
              <a:defRPr sz="32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9" name="Google Shape;169;p44"/>
          <p:cNvSpPr txBox="1">
            <a:spLocks noGrp="1"/>
          </p:cNvSpPr>
          <p:nvPr>
            <p:ph type="body" idx="1"/>
          </p:nvPr>
        </p:nvSpPr>
        <p:spPr>
          <a:xfrm>
            <a:off x="1130270" y="2171769"/>
            <a:ext cx="9603275" cy="3294576"/>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170" name="Google Shape;170;p44"/>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1" name="Google Shape;171;p44"/>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2" name="Google Shape;172;p44"/>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pic>
        <p:nvPicPr>
          <p:cNvPr id="173" name="Google Shape;173;p44"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4"/>
        <p:cNvGrpSpPr/>
        <p:nvPr/>
      </p:nvGrpSpPr>
      <p:grpSpPr>
        <a:xfrm>
          <a:off x="0" y="0"/>
          <a:ext cx="0" cy="0"/>
          <a:chOff x="0" y="0"/>
          <a:chExt cx="0" cy="0"/>
        </a:xfrm>
      </p:grpSpPr>
      <p:sp>
        <p:nvSpPr>
          <p:cNvPr id="175" name="Google Shape;175;p45"/>
          <p:cNvSpPr txBox="1">
            <a:spLocks noGrp="1"/>
          </p:cNvSpPr>
          <p:nvPr>
            <p:ph type="title"/>
          </p:nvPr>
        </p:nvSpPr>
        <p:spPr>
          <a:xfrm>
            <a:off x="1129167" y="1756129"/>
            <a:ext cx="8619060" cy="205006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3600"/>
              <a:buFont typeface="Century Gothic"/>
              <a:buNone/>
              <a:defRPr sz="36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6" name="Google Shape;176;p45"/>
          <p:cNvSpPr txBox="1">
            <a:spLocks noGrp="1"/>
          </p:cNvSpPr>
          <p:nvPr>
            <p:ph type="body" idx="1"/>
          </p:nvPr>
        </p:nvSpPr>
        <p:spPr>
          <a:xfrm>
            <a:off x="1129166" y="3806195"/>
            <a:ext cx="8619060" cy="1012929"/>
          </a:xfrm>
          <a:prstGeom prst="rect">
            <a:avLst/>
          </a:prstGeom>
          <a:noFill/>
          <a:ln>
            <a:noFill/>
          </a:ln>
        </p:spPr>
        <p:txBody>
          <a:bodyPr spcFirstLastPara="1" wrap="square" lIns="91425" tIns="91425" rIns="91425" bIns="45700" anchor="t" anchorCtr="0">
            <a:normAutofit/>
          </a:bodyPr>
          <a:lstStyle>
            <a:lvl1pPr marL="457200" marR="0" lvl="0" indent="-228600" algn="l" rtl="0">
              <a:lnSpc>
                <a:spcPct val="120000"/>
              </a:lnSpc>
              <a:spcBef>
                <a:spcPts val="1000"/>
              </a:spcBef>
              <a:spcAft>
                <a:spcPts val="0"/>
              </a:spcAft>
              <a:buClr>
                <a:schemeClr val="accent1"/>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120000"/>
              </a:lnSpc>
              <a:spcBef>
                <a:spcPts val="500"/>
              </a:spcBef>
              <a:spcAft>
                <a:spcPts val="0"/>
              </a:spcAft>
              <a:buClr>
                <a:schemeClr val="accent1"/>
              </a:buClr>
              <a:buSzPts val="1800"/>
              <a:buFont typeface="Arial"/>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lnSpc>
                <a:spcPct val="120000"/>
              </a:lnSpc>
              <a:spcBef>
                <a:spcPts val="500"/>
              </a:spcBef>
              <a:spcAft>
                <a:spcPts val="0"/>
              </a:spcAft>
              <a:buClr>
                <a:schemeClr val="accent1"/>
              </a:buClr>
              <a:buSzPts val="1800"/>
              <a:buFont typeface="Arial"/>
              <a:buNone/>
              <a:defRPr sz="1800" b="0" i="0" u="none" strike="noStrike" cap="none">
                <a:solidFill>
                  <a:srgbClr val="888888"/>
                </a:solidFill>
                <a:latin typeface="Century Gothic"/>
                <a:ea typeface="Century Gothic"/>
                <a:cs typeface="Century Gothic"/>
                <a:sym typeface="Century Gothic"/>
              </a:defRPr>
            </a:lvl3pPr>
            <a:lvl4pPr marL="1828800" marR="0" lvl="3" indent="-228600" algn="l" rtl="0">
              <a:lnSpc>
                <a:spcPct val="120000"/>
              </a:lnSpc>
              <a:spcBef>
                <a:spcPts val="500"/>
              </a:spcBef>
              <a:spcAft>
                <a:spcPts val="0"/>
              </a:spcAft>
              <a:buClr>
                <a:schemeClr val="accent1"/>
              </a:buClr>
              <a:buSzPts val="1600"/>
              <a:buFont typeface="Arial"/>
              <a:buNone/>
              <a:defRPr sz="1600" b="0" i="0" u="none" strike="noStrike" cap="none">
                <a:solidFill>
                  <a:srgbClr val="888888"/>
                </a:solidFill>
                <a:latin typeface="Century Gothic"/>
                <a:ea typeface="Century Gothic"/>
                <a:cs typeface="Century Gothic"/>
                <a:sym typeface="Century Gothic"/>
              </a:defRPr>
            </a:lvl4pPr>
            <a:lvl5pPr marL="2286000" marR="0" lvl="4" indent="-228600" algn="l" rtl="0">
              <a:lnSpc>
                <a:spcPct val="120000"/>
              </a:lnSpc>
              <a:spcBef>
                <a:spcPts val="500"/>
              </a:spcBef>
              <a:spcAft>
                <a:spcPts val="0"/>
              </a:spcAft>
              <a:buClr>
                <a:schemeClr val="accent1"/>
              </a:buClr>
              <a:buSzPts val="1600"/>
              <a:buFont typeface="Arial"/>
              <a:buNone/>
              <a:defRPr sz="1600" b="0" i="0" u="none" strike="noStrike" cap="none">
                <a:solidFill>
                  <a:srgbClr val="888888"/>
                </a:solidFill>
                <a:latin typeface="Century Gothic"/>
                <a:ea typeface="Century Gothic"/>
                <a:cs typeface="Century Gothic"/>
                <a:sym typeface="Century Gothic"/>
              </a:defRPr>
            </a:lvl5pPr>
            <a:lvl6pPr marL="2743200" marR="0" lvl="5" indent="-228600" algn="l" rtl="0">
              <a:lnSpc>
                <a:spcPct val="120000"/>
              </a:lnSpc>
              <a:spcBef>
                <a:spcPts val="500"/>
              </a:spcBef>
              <a:spcAft>
                <a:spcPts val="0"/>
              </a:spcAft>
              <a:buClr>
                <a:schemeClr val="accent1"/>
              </a:buClr>
              <a:buSzPts val="1600"/>
              <a:buFont typeface="Arial"/>
              <a:buNone/>
              <a:defRPr sz="1600" b="0" i="0" u="none" strike="noStrike" cap="none">
                <a:solidFill>
                  <a:srgbClr val="888888"/>
                </a:solidFill>
                <a:latin typeface="Century Gothic"/>
                <a:ea typeface="Century Gothic"/>
                <a:cs typeface="Century Gothic"/>
                <a:sym typeface="Century Gothic"/>
              </a:defRPr>
            </a:lvl6pPr>
            <a:lvl7pPr marL="3200400" marR="0" lvl="6" indent="-228600" algn="l" rtl="0">
              <a:lnSpc>
                <a:spcPct val="120000"/>
              </a:lnSpc>
              <a:spcBef>
                <a:spcPts val="500"/>
              </a:spcBef>
              <a:spcAft>
                <a:spcPts val="0"/>
              </a:spcAft>
              <a:buClr>
                <a:schemeClr val="accent1"/>
              </a:buClr>
              <a:buSzPts val="1600"/>
              <a:buFont typeface="Arial"/>
              <a:buNone/>
              <a:defRPr sz="1600" b="0" i="0" u="none" strike="noStrike" cap="none">
                <a:solidFill>
                  <a:srgbClr val="888888"/>
                </a:solidFill>
                <a:latin typeface="Century Gothic"/>
                <a:ea typeface="Century Gothic"/>
                <a:cs typeface="Century Gothic"/>
                <a:sym typeface="Century Gothic"/>
              </a:defRPr>
            </a:lvl7pPr>
            <a:lvl8pPr marL="3657600" marR="0" lvl="7" indent="-228600" algn="l" rtl="0">
              <a:lnSpc>
                <a:spcPct val="120000"/>
              </a:lnSpc>
              <a:spcBef>
                <a:spcPts val="500"/>
              </a:spcBef>
              <a:spcAft>
                <a:spcPts val="0"/>
              </a:spcAft>
              <a:buClr>
                <a:schemeClr val="accent1"/>
              </a:buClr>
              <a:buSzPts val="1600"/>
              <a:buFont typeface="Arial"/>
              <a:buNone/>
              <a:defRPr sz="1600" b="0" i="0" u="none" strike="noStrike" cap="none">
                <a:solidFill>
                  <a:srgbClr val="888888"/>
                </a:solidFill>
                <a:latin typeface="Century Gothic"/>
                <a:ea typeface="Century Gothic"/>
                <a:cs typeface="Century Gothic"/>
                <a:sym typeface="Century Gothic"/>
              </a:defRPr>
            </a:lvl8pPr>
            <a:lvl9pPr marL="4114800" marR="0" lvl="8" indent="-228600" algn="l" rtl="0">
              <a:lnSpc>
                <a:spcPct val="120000"/>
              </a:lnSpc>
              <a:spcBef>
                <a:spcPts val="500"/>
              </a:spcBef>
              <a:spcAft>
                <a:spcPts val="0"/>
              </a:spcAft>
              <a:buClr>
                <a:schemeClr val="accent1"/>
              </a:buClr>
              <a:buSzPts val="1600"/>
              <a:buFont typeface="Arial"/>
              <a:buNone/>
              <a:defRPr sz="1600" b="0" i="0" u="none" strike="noStrike" cap="none">
                <a:solidFill>
                  <a:srgbClr val="888888"/>
                </a:solidFill>
                <a:latin typeface="Century Gothic"/>
                <a:ea typeface="Century Gothic"/>
                <a:cs typeface="Century Gothic"/>
                <a:sym typeface="Century Gothic"/>
              </a:defRPr>
            </a:lvl9pPr>
          </a:lstStyle>
          <a:p>
            <a:endParaRPr/>
          </a:p>
        </p:txBody>
      </p:sp>
      <p:sp>
        <p:nvSpPr>
          <p:cNvPr id="177" name="Google Shape;177;p45"/>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8" name="Google Shape;178;p45"/>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9" name="Google Shape;179;p45"/>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pic>
        <p:nvPicPr>
          <p:cNvPr id="180" name="Google Shape;180;p45"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1"/>
        <p:cNvGrpSpPr/>
        <p:nvPr/>
      </p:nvGrpSpPr>
      <p:grpSpPr>
        <a:xfrm>
          <a:off x="0" y="0"/>
          <a:ext cx="0" cy="0"/>
          <a:chOff x="0" y="0"/>
          <a:chExt cx="0" cy="0"/>
        </a:xfrm>
      </p:grpSpPr>
      <p:sp>
        <p:nvSpPr>
          <p:cNvPr id="182" name="Google Shape;182;p46"/>
          <p:cNvSpPr txBox="1">
            <a:spLocks noGrp="1"/>
          </p:cNvSpPr>
          <p:nvPr>
            <p:ph type="title"/>
          </p:nvPr>
        </p:nvSpPr>
        <p:spPr>
          <a:xfrm>
            <a:off x="1131052" y="958037"/>
            <a:ext cx="9605635" cy="105930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Century Gothic"/>
              <a:buNone/>
              <a:defRPr sz="32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3" name="Google Shape;183;p46"/>
          <p:cNvSpPr txBox="1">
            <a:spLocks noGrp="1"/>
          </p:cNvSpPr>
          <p:nvPr>
            <p:ph type="body" idx="1"/>
          </p:nvPr>
        </p:nvSpPr>
        <p:spPr>
          <a:xfrm>
            <a:off x="1129166" y="2165621"/>
            <a:ext cx="4645152" cy="3293852"/>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184" name="Google Shape;184;p46"/>
          <p:cNvSpPr txBox="1">
            <a:spLocks noGrp="1"/>
          </p:cNvSpPr>
          <p:nvPr>
            <p:ph type="body" idx="2"/>
          </p:nvPr>
        </p:nvSpPr>
        <p:spPr>
          <a:xfrm>
            <a:off x="6095606" y="2171769"/>
            <a:ext cx="4645152" cy="3287094"/>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185" name="Google Shape;185;p46"/>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86" name="Google Shape;186;p46"/>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87" name="Google Shape;187;p46"/>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pic>
        <p:nvPicPr>
          <p:cNvPr id="188" name="Google Shape;188;p46"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9"/>
        <p:cNvGrpSpPr/>
        <p:nvPr/>
      </p:nvGrpSpPr>
      <p:grpSpPr>
        <a:xfrm>
          <a:off x="0" y="0"/>
          <a:ext cx="0" cy="0"/>
          <a:chOff x="0" y="0"/>
          <a:chExt cx="0" cy="0"/>
        </a:xfrm>
      </p:grpSpPr>
      <p:sp>
        <p:nvSpPr>
          <p:cNvPr id="190" name="Google Shape;190;p47"/>
          <p:cNvSpPr txBox="1">
            <a:spLocks noGrp="1"/>
          </p:cNvSpPr>
          <p:nvPr>
            <p:ph type="title"/>
          </p:nvPr>
        </p:nvSpPr>
        <p:spPr>
          <a:xfrm>
            <a:off x="1129166" y="953336"/>
            <a:ext cx="9607661" cy="10563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Century Gothic"/>
              <a:buNone/>
              <a:defRPr sz="32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1" name="Google Shape;191;p47"/>
          <p:cNvSpPr txBox="1">
            <a:spLocks noGrp="1"/>
          </p:cNvSpPr>
          <p:nvPr>
            <p:ph type="body" idx="1"/>
          </p:nvPr>
        </p:nvSpPr>
        <p:spPr>
          <a:xfrm>
            <a:off x="1129166" y="2169727"/>
            <a:ext cx="4645152" cy="801943"/>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chemeClr val="accent1"/>
              </a:buClr>
              <a:buSzPts val="2800"/>
              <a:buFont typeface="Arial"/>
              <a:buNone/>
              <a:defRPr sz="2800" b="0" i="0" u="none" strike="noStrike" cap="none">
                <a:solidFill>
                  <a:schemeClr val="accent1"/>
                </a:solidFill>
                <a:latin typeface="Century Gothic"/>
                <a:ea typeface="Century Gothic"/>
                <a:cs typeface="Century Gothic"/>
                <a:sym typeface="Century Gothic"/>
              </a:defRPr>
            </a:lvl1pPr>
            <a:lvl2pPr marL="914400" marR="0" lvl="1" indent="-228600" algn="l" rtl="0">
              <a:lnSpc>
                <a:spcPct val="120000"/>
              </a:lnSpc>
              <a:spcBef>
                <a:spcPts val="500"/>
              </a:spcBef>
              <a:spcAft>
                <a:spcPts val="0"/>
              </a:spcAft>
              <a:buClr>
                <a:schemeClr val="accent1"/>
              </a:buClr>
              <a:buSzPts val="2000"/>
              <a:buFont typeface="Arial"/>
              <a:buNone/>
              <a:defRPr sz="2000" b="1" i="0" u="none" strike="noStrike" cap="none">
                <a:solidFill>
                  <a:schemeClr val="dk1"/>
                </a:solidFill>
                <a:latin typeface="Century Gothic"/>
                <a:ea typeface="Century Gothic"/>
                <a:cs typeface="Century Gothic"/>
                <a:sym typeface="Century Gothic"/>
              </a:defRPr>
            </a:lvl2pPr>
            <a:lvl3pPr marL="1371600" marR="0" lvl="2" indent="-228600" algn="l" rtl="0">
              <a:lnSpc>
                <a:spcPct val="120000"/>
              </a:lnSpc>
              <a:spcBef>
                <a:spcPts val="500"/>
              </a:spcBef>
              <a:spcAft>
                <a:spcPts val="0"/>
              </a:spcAft>
              <a:buClr>
                <a:schemeClr val="accent1"/>
              </a:buClr>
              <a:buSzPts val="1800"/>
              <a:buFont typeface="Arial"/>
              <a:buNone/>
              <a:defRPr sz="1800" b="1" i="0" u="none" strike="noStrike" cap="none">
                <a:solidFill>
                  <a:schemeClr val="dk1"/>
                </a:solidFill>
                <a:latin typeface="Century Gothic"/>
                <a:ea typeface="Century Gothic"/>
                <a:cs typeface="Century Gothic"/>
                <a:sym typeface="Century Gothic"/>
              </a:defRPr>
            </a:lvl3pPr>
            <a:lvl4pPr marL="1828800" marR="0" lvl="3" indent="-228600" algn="l" rtl="0">
              <a:lnSpc>
                <a:spcPct val="120000"/>
              </a:lnSpc>
              <a:spcBef>
                <a:spcPts val="500"/>
              </a:spcBef>
              <a:spcAft>
                <a:spcPts val="0"/>
              </a:spcAft>
              <a:buClr>
                <a:schemeClr val="accent1"/>
              </a:buClr>
              <a:buSzPts val="1600"/>
              <a:buFont typeface="Arial"/>
              <a:buNone/>
              <a:defRPr sz="1600" b="1" i="0" u="none" strike="noStrike" cap="none">
                <a:solidFill>
                  <a:schemeClr val="dk1"/>
                </a:solidFill>
                <a:latin typeface="Century Gothic"/>
                <a:ea typeface="Century Gothic"/>
                <a:cs typeface="Century Gothic"/>
                <a:sym typeface="Century Gothic"/>
              </a:defRPr>
            </a:lvl4pPr>
            <a:lvl5pPr marL="2286000" marR="0" lvl="4" indent="-228600" algn="l" rtl="0">
              <a:lnSpc>
                <a:spcPct val="120000"/>
              </a:lnSpc>
              <a:spcBef>
                <a:spcPts val="500"/>
              </a:spcBef>
              <a:spcAft>
                <a:spcPts val="0"/>
              </a:spcAft>
              <a:buClr>
                <a:schemeClr val="accent1"/>
              </a:buClr>
              <a:buSzPts val="1600"/>
              <a:buFont typeface="Arial"/>
              <a:buNone/>
              <a:defRPr sz="1600" b="1" i="0" u="none" strike="noStrike" cap="none">
                <a:solidFill>
                  <a:schemeClr val="dk1"/>
                </a:solidFill>
                <a:latin typeface="Century Gothic"/>
                <a:ea typeface="Century Gothic"/>
                <a:cs typeface="Century Gothic"/>
                <a:sym typeface="Century Gothic"/>
              </a:defRPr>
            </a:lvl5pPr>
            <a:lvl6pPr marL="2743200" marR="0" lvl="5" indent="-228600" algn="l" rtl="0">
              <a:lnSpc>
                <a:spcPct val="120000"/>
              </a:lnSpc>
              <a:spcBef>
                <a:spcPts val="500"/>
              </a:spcBef>
              <a:spcAft>
                <a:spcPts val="0"/>
              </a:spcAft>
              <a:buClr>
                <a:schemeClr val="accent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lnSpc>
                <a:spcPct val="120000"/>
              </a:lnSpc>
              <a:spcBef>
                <a:spcPts val="500"/>
              </a:spcBef>
              <a:spcAft>
                <a:spcPts val="0"/>
              </a:spcAft>
              <a:buClr>
                <a:schemeClr val="accent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lnSpc>
                <a:spcPct val="120000"/>
              </a:lnSpc>
              <a:spcBef>
                <a:spcPts val="500"/>
              </a:spcBef>
              <a:spcAft>
                <a:spcPts val="0"/>
              </a:spcAft>
              <a:buClr>
                <a:schemeClr val="accent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lnSpc>
                <a:spcPct val="120000"/>
              </a:lnSpc>
              <a:spcBef>
                <a:spcPts val="500"/>
              </a:spcBef>
              <a:spcAft>
                <a:spcPts val="0"/>
              </a:spcAft>
              <a:buClr>
                <a:schemeClr val="accent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92" name="Google Shape;192;p47"/>
          <p:cNvSpPr txBox="1">
            <a:spLocks noGrp="1"/>
          </p:cNvSpPr>
          <p:nvPr>
            <p:ph type="body" idx="2"/>
          </p:nvPr>
        </p:nvSpPr>
        <p:spPr>
          <a:xfrm>
            <a:off x="1129166" y="2974448"/>
            <a:ext cx="4645152" cy="2493876"/>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193" name="Google Shape;193;p47"/>
          <p:cNvSpPr txBox="1">
            <a:spLocks noGrp="1"/>
          </p:cNvSpPr>
          <p:nvPr>
            <p:ph type="body" idx="3"/>
          </p:nvPr>
        </p:nvSpPr>
        <p:spPr>
          <a:xfrm>
            <a:off x="6094337" y="2173181"/>
            <a:ext cx="4645152" cy="802237"/>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chemeClr val="accent1"/>
              </a:buClr>
              <a:buSzPts val="2800"/>
              <a:buFont typeface="Arial"/>
              <a:buNone/>
              <a:defRPr sz="2800" b="0" i="0" u="none" strike="noStrike" cap="none">
                <a:solidFill>
                  <a:schemeClr val="accent1"/>
                </a:solidFill>
                <a:latin typeface="Century Gothic"/>
                <a:ea typeface="Century Gothic"/>
                <a:cs typeface="Century Gothic"/>
                <a:sym typeface="Century Gothic"/>
              </a:defRPr>
            </a:lvl1pPr>
            <a:lvl2pPr marL="914400" marR="0" lvl="1" indent="-228600" algn="l" rtl="0">
              <a:lnSpc>
                <a:spcPct val="120000"/>
              </a:lnSpc>
              <a:spcBef>
                <a:spcPts val="500"/>
              </a:spcBef>
              <a:spcAft>
                <a:spcPts val="0"/>
              </a:spcAft>
              <a:buClr>
                <a:schemeClr val="accent1"/>
              </a:buClr>
              <a:buSzPts val="2000"/>
              <a:buFont typeface="Arial"/>
              <a:buNone/>
              <a:defRPr sz="2000" b="1" i="0" u="none" strike="noStrike" cap="none">
                <a:solidFill>
                  <a:schemeClr val="dk1"/>
                </a:solidFill>
                <a:latin typeface="Century Gothic"/>
                <a:ea typeface="Century Gothic"/>
                <a:cs typeface="Century Gothic"/>
                <a:sym typeface="Century Gothic"/>
              </a:defRPr>
            </a:lvl2pPr>
            <a:lvl3pPr marL="1371600" marR="0" lvl="2" indent="-228600" algn="l" rtl="0">
              <a:lnSpc>
                <a:spcPct val="120000"/>
              </a:lnSpc>
              <a:spcBef>
                <a:spcPts val="500"/>
              </a:spcBef>
              <a:spcAft>
                <a:spcPts val="0"/>
              </a:spcAft>
              <a:buClr>
                <a:schemeClr val="accent1"/>
              </a:buClr>
              <a:buSzPts val="1800"/>
              <a:buFont typeface="Arial"/>
              <a:buNone/>
              <a:defRPr sz="1800" b="1" i="0" u="none" strike="noStrike" cap="none">
                <a:solidFill>
                  <a:schemeClr val="dk1"/>
                </a:solidFill>
                <a:latin typeface="Century Gothic"/>
                <a:ea typeface="Century Gothic"/>
                <a:cs typeface="Century Gothic"/>
                <a:sym typeface="Century Gothic"/>
              </a:defRPr>
            </a:lvl3pPr>
            <a:lvl4pPr marL="1828800" marR="0" lvl="3" indent="-228600" algn="l" rtl="0">
              <a:lnSpc>
                <a:spcPct val="120000"/>
              </a:lnSpc>
              <a:spcBef>
                <a:spcPts val="500"/>
              </a:spcBef>
              <a:spcAft>
                <a:spcPts val="0"/>
              </a:spcAft>
              <a:buClr>
                <a:schemeClr val="accent1"/>
              </a:buClr>
              <a:buSzPts val="1600"/>
              <a:buFont typeface="Arial"/>
              <a:buNone/>
              <a:defRPr sz="1600" b="1" i="0" u="none" strike="noStrike" cap="none">
                <a:solidFill>
                  <a:schemeClr val="dk1"/>
                </a:solidFill>
                <a:latin typeface="Century Gothic"/>
                <a:ea typeface="Century Gothic"/>
                <a:cs typeface="Century Gothic"/>
                <a:sym typeface="Century Gothic"/>
              </a:defRPr>
            </a:lvl4pPr>
            <a:lvl5pPr marL="2286000" marR="0" lvl="4" indent="-228600" algn="l" rtl="0">
              <a:lnSpc>
                <a:spcPct val="120000"/>
              </a:lnSpc>
              <a:spcBef>
                <a:spcPts val="500"/>
              </a:spcBef>
              <a:spcAft>
                <a:spcPts val="0"/>
              </a:spcAft>
              <a:buClr>
                <a:schemeClr val="accent1"/>
              </a:buClr>
              <a:buSzPts val="1600"/>
              <a:buFont typeface="Arial"/>
              <a:buNone/>
              <a:defRPr sz="1600" b="1" i="0" u="none" strike="noStrike" cap="none">
                <a:solidFill>
                  <a:schemeClr val="dk1"/>
                </a:solidFill>
                <a:latin typeface="Century Gothic"/>
                <a:ea typeface="Century Gothic"/>
                <a:cs typeface="Century Gothic"/>
                <a:sym typeface="Century Gothic"/>
              </a:defRPr>
            </a:lvl5pPr>
            <a:lvl6pPr marL="2743200" marR="0" lvl="5" indent="-228600" algn="l" rtl="0">
              <a:lnSpc>
                <a:spcPct val="120000"/>
              </a:lnSpc>
              <a:spcBef>
                <a:spcPts val="500"/>
              </a:spcBef>
              <a:spcAft>
                <a:spcPts val="0"/>
              </a:spcAft>
              <a:buClr>
                <a:schemeClr val="accent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lnSpc>
                <a:spcPct val="120000"/>
              </a:lnSpc>
              <a:spcBef>
                <a:spcPts val="500"/>
              </a:spcBef>
              <a:spcAft>
                <a:spcPts val="0"/>
              </a:spcAft>
              <a:buClr>
                <a:schemeClr val="accent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lnSpc>
                <a:spcPct val="120000"/>
              </a:lnSpc>
              <a:spcBef>
                <a:spcPts val="500"/>
              </a:spcBef>
              <a:spcAft>
                <a:spcPts val="0"/>
              </a:spcAft>
              <a:buClr>
                <a:schemeClr val="accent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lnSpc>
                <a:spcPct val="120000"/>
              </a:lnSpc>
              <a:spcBef>
                <a:spcPts val="500"/>
              </a:spcBef>
              <a:spcAft>
                <a:spcPts val="0"/>
              </a:spcAft>
              <a:buClr>
                <a:schemeClr val="accent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94" name="Google Shape;194;p47"/>
          <p:cNvSpPr txBox="1">
            <a:spLocks noGrp="1"/>
          </p:cNvSpPr>
          <p:nvPr>
            <p:ph type="body" idx="4"/>
          </p:nvPr>
        </p:nvSpPr>
        <p:spPr>
          <a:xfrm>
            <a:off x="6094337" y="2971669"/>
            <a:ext cx="4645152" cy="2487193"/>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195" name="Google Shape;195;p47"/>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96" name="Google Shape;196;p47"/>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97" name="Google Shape;197;p47"/>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pic>
        <p:nvPicPr>
          <p:cNvPr id="198" name="Google Shape;198;p47"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photograph">
  <p:cSld name="3_Title Slide photograph">
    <p:spTree>
      <p:nvGrpSpPr>
        <p:cNvPr id="1" name="Shape 26"/>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Google Shape;200;p48"/>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Century Gothic"/>
              <a:buNone/>
              <a:defRPr sz="32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1" name="Google Shape;201;p48"/>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2" name="Google Shape;202;p48"/>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3" name="Google Shape;203;p48"/>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pic>
        <p:nvPicPr>
          <p:cNvPr id="204" name="Google Shape;204;p48"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5"/>
        <p:cNvGrpSpPr/>
        <p:nvPr/>
      </p:nvGrpSpPr>
      <p:grpSpPr>
        <a:xfrm>
          <a:off x="0" y="0"/>
          <a:ext cx="0" cy="0"/>
          <a:chOff x="0" y="0"/>
          <a:chExt cx="0" cy="0"/>
        </a:xfrm>
      </p:grpSpPr>
      <p:sp>
        <p:nvSpPr>
          <p:cNvPr id="206" name="Google Shape;206;p49"/>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7" name="Google Shape;207;p49"/>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8" name="Google Shape;208;p49"/>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9"/>
        <p:cNvGrpSpPr/>
        <p:nvPr/>
      </p:nvGrpSpPr>
      <p:grpSpPr>
        <a:xfrm>
          <a:off x="0" y="0"/>
          <a:ext cx="0" cy="0"/>
          <a:chOff x="0" y="0"/>
          <a:chExt cx="0" cy="0"/>
        </a:xfrm>
      </p:grpSpPr>
      <p:sp>
        <p:nvSpPr>
          <p:cNvPr id="210" name="Google Shape;210;p50"/>
          <p:cNvSpPr txBox="1">
            <a:spLocks noGrp="1"/>
          </p:cNvSpPr>
          <p:nvPr>
            <p:ph type="title"/>
          </p:nvPr>
        </p:nvSpPr>
        <p:spPr>
          <a:xfrm>
            <a:off x="1124291" y="952578"/>
            <a:ext cx="3275013" cy="2322176"/>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2400"/>
              <a:buFont typeface="Century Gothic"/>
              <a:buNone/>
              <a:defRPr sz="2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1" name="Google Shape;211;p50"/>
          <p:cNvSpPr txBox="1">
            <a:spLocks noGrp="1"/>
          </p:cNvSpPr>
          <p:nvPr>
            <p:ph type="body" idx="1"/>
          </p:nvPr>
        </p:nvSpPr>
        <p:spPr>
          <a:xfrm>
            <a:off x="4723334" y="952578"/>
            <a:ext cx="6012470" cy="4505221"/>
          </a:xfrm>
          <a:prstGeom prst="rect">
            <a:avLst/>
          </a:prstGeom>
          <a:noFill/>
          <a:ln>
            <a:noFill/>
          </a:ln>
        </p:spPr>
        <p:txBody>
          <a:bodyPr spcFirstLastPara="1" wrap="square" lIns="91425" tIns="45700" rIns="91425" bIns="45700" anchor="ctr" anchorCtr="0">
            <a:no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212" name="Google Shape;212;p50"/>
          <p:cNvSpPr txBox="1">
            <a:spLocks noGrp="1"/>
          </p:cNvSpPr>
          <p:nvPr>
            <p:ph type="body" idx="2"/>
          </p:nvPr>
        </p:nvSpPr>
        <p:spPr>
          <a:xfrm>
            <a:off x="1124291" y="3274754"/>
            <a:ext cx="3275013" cy="2178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accent1"/>
              </a:buClr>
              <a:buSzPts val="1600"/>
              <a:buFont typeface="Arial"/>
              <a:buNone/>
              <a:defRPr sz="16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120000"/>
              </a:lnSpc>
              <a:spcBef>
                <a:spcPts val="500"/>
              </a:spcBef>
              <a:spcAft>
                <a:spcPts val="0"/>
              </a:spcAft>
              <a:buClr>
                <a:schemeClr val="accent1"/>
              </a:buClr>
              <a:buSzPts val="1400"/>
              <a:buFont typeface="Arial"/>
              <a:buNone/>
              <a:defRPr sz="14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120000"/>
              </a:lnSpc>
              <a:spcBef>
                <a:spcPts val="500"/>
              </a:spcBef>
              <a:spcAft>
                <a:spcPts val="0"/>
              </a:spcAft>
              <a:buClr>
                <a:schemeClr val="accent1"/>
              </a:buClr>
              <a:buSzPts val="1200"/>
              <a:buFont typeface="Arial"/>
              <a:buNone/>
              <a:defRPr sz="12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120000"/>
              </a:lnSpc>
              <a:spcBef>
                <a:spcPts val="500"/>
              </a:spcBef>
              <a:spcAft>
                <a:spcPts val="0"/>
              </a:spcAft>
              <a:buClr>
                <a:schemeClr val="accent1"/>
              </a:buClr>
              <a:buSzPts val="1000"/>
              <a:buFont typeface="Arial"/>
              <a:buNone/>
              <a:defRPr sz="10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120000"/>
              </a:lnSpc>
              <a:spcBef>
                <a:spcPts val="500"/>
              </a:spcBef>
              <a:spcAft>
                <a:spcPts val="0"/>
              </a:spcAft>
              <a:buClr>
                <a:schemeClr val="accent1"/>
              </a:buClr>
              <a:buSzPts val="1000"/>
              <a:buFont typeface="Arial"/>
              <a:buNone/>
              <a:defRPr sz="10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120000"/>
              </a:lnSpc>
              <a:spcBef>
                <a:spcPts val="500"/>
              </a:spcBef>
              <a:spcAft>
                <a:spcPts val="0"/>
              </a:spcAft>
              <a:buClr>
                <a:schemeClr val="accent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120000"/>
              </a:lnSpc>
              <a:spcBef>
                <a:spcPts val="500"/>
              </a:spcBef>
              <a:spcAft>
                <a:spcPts val="0"/>
              </a:spcAft>
              <a:buClr>
                <a:schemeClr val="accent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120000"/>
              </a:lnSpc>
              <a:spcBef>
                <a:spcPts val="500"/>
              </a:spcBef>
              <a:spcAft>
                <a:spcPts val="0"/>
              </a:spcAft>
              <a:buClr>
                <a:schemeClr val="accent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120000"/>
              </a:lnSpc>
              <a:spcBef>
                <a:spcPts val="500"/>
              </a:spcBef>
              <a:spcAft>
                <a:spcPts val="0"/>
              </a:spcAft>
              <a:buClr>
                <a:schemeClr val="accent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213" name="Google Shape;213;p50"/>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14" name="Google Shape;214;p50"/>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15" name="Google Shape;215;p50"/>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pic>
        <p:nvPicPr>
          <p:cNvPr id="216" name="Google Shape;216;p50"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7"/>
        <p:cNvGrpSpPr/>
        <p:nvPr/>
      </p:nvGrpSpPr>
      <p:grpSpPr>
        <a:xfrm>
          <a:off x="0" y="0"/>
          <a:ext cx="0" cy="0"/>
          <a:chOff x="0" y="0"/>
          <a:chExt cx="0" cy="0"/>
        </a:xfrm>
      </p:grpSpPr>
      <p:grpSp>
        <p:nvGrpSpPr>
          <p:cNvPr id="218" name="Google Shape;218;p51"/>
          <p:cNvGrpSpPr/>
          <p:nvPr/>
        </p:nvGrpSpPr>
        <p:grpSpPr>
          <a:xfrm>
            <a:off x="7477387" y="482170"/>
            <a:ext cx="4074533" cy="5149101"/>
            <a:chOff x="7477387" y="482170"/>
            <a:chExt cx="4074533" cy="5149101"/>
          </a:xfrm>
        </p:grpSpPr>
        <p:sp>
          <p:nvSpPr>
            <p:cNvPr id="219" name="Google Shape;219;p51"/>
            <p:cNvSpPr/>
            <p:nvPr/>
          </p:nvSpPr>
          <p:spPr>
            <a:xfrm>
              <a:off x="7477387" y="482170"/>
              <a:ext cx="4074533" cy="5149101"/>
            </a:xfrm>
            <a:prstGeom prst="rect">
              <a:avLst/>
            </a:prstGeom>
            <a:gradFill>
              <a:gsLst>
                <a:gs pos="0">
                  <a:srgbClr val="262626"/>
                </a:gs>
                <a:gs pos="100000">
                  <a:srgbClr val="0C0C0C"/>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1"/>
            <p:cNvSpPr/>
            <p:nvPr/>
          </p:nvSpPr>
          <p:spPr>
            <a:xfrm>
              <a:off x="7790446" y="812506"/>
              <a:ext cx="3450289" cy="4466452"/>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Google Shape;221;p51"/>
          <p:cNvSpPr txBox="1">
            <a:spLocks noGrp="1"/>
          </p:cNvSpPr>
          <p:nvPr>
            <p:ph type="title"/>
          </p:nvPr>
        </p:nvSpPr>
        <p:spPr>
          <a:xfrm>
            <a:off x="1129124" y="1129513"/>
            <a:ext cx="5854872" cy="1924208"/>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3200"/>
              <a:buFont typeface="Century Gothic"/>
              <a:buNone/>
              <a:defRPr sz="32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2" name="Google Shape;222;p51"/>
          <p:cNvSpPr>
            <a:spLocks noGrp="1"/>
          </p:cNvSpPr>
          <p:nvPr>
            <p:ph type="pic" idx="2"/>
          </p:nvPr>
        </p:nvSpPr>
        <p:spPr>
          <a:xfrm>
            <a:off x="8124389" y="1122542"/>
            <a:ext cx="2791171" cy="3866327"/>
          </a:xfrm>
          <a:prstGeom prst="rect">
            <a:avLst/>
          </a:prstGeom>
          <a:solidFill>
            <a:srgbClr val="D8D8D8"/>
          </a:solidFill>
          <a:ln>
            <a:noFill/>
          </a:ln>
        </p:spPr>
      </p:sp>
      <p:sp>
        <p:nvSpPr>
          <p:cNvPr id="223" name="Google Shape;223;p51"/>
          <p:cNvSpPr txBox="1">
            <a:spLocks noGrp="1"/>
          </p:cNvSpPr>
          <p:nvPr>
            <p:ph type="body" idx="1"/>
          </p:nvPr>
        </p:nvSpPr>
        <p:spPr>
          <a:xfrm>
            <a:off x="1128247" y="3053721"/>
            <a:ext cx="5846486" cy="209601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20000"/>
              </a:lnSpc>
              <a:spcBef>
                <a:spcPts val="1000"/>
              </a:spcBef>
              <a:spcAft>
                <a:spcPts val="0"/>
              </a:spcAft>
              <a:buClr>
                <a:schemeClr val="accent1"/>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120000"/>
              </a:lnSpc>
              <a:spcBef>
                <a:spcPts val="500"/>
              </a:spcBef>
              <a:spcAft>
                <a:spcPts val="0"/>
              </a:spcAft>
              <a:buClr>
                <a:schemeClr val="accent1"/>
              </a:buClr>
              <a:buSzPts val="1400"/>
              <a:buFont typeface="Arial"/>
              <a:buNone/>
              <a:defRPr sz="14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120000"/>
              </a:lnSpc>
              <a:spcBef>
                <a:spcPts val="500"/>
              </a:spcBef>
              <a:spcAft>
                <a:spcPts val="0"/>
              </a:spcAft>
              <a:buClr>
                <a:schemeClr val="accent1"/>
              </a:buClr>
              <a:buSzPts val="1200"/>
              <a:buFont typeface="Arial"/>
              <a:buNone/>
              <a:defRPr sz="12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120000"/>
              </a:lnSpc>
              <a:spcBef>
                <a:spcPts val="500"/>
              </a:spcBef>
              <a:spcAft>
                <a:spcPts val="0"/>
              </a:spcAft>
              <a:buClr>
                <a:schemeClr val="accent1"/>
              </a:buClr>
              <a:buSzPts val="1000"/>
              <a:buFont typeface="Arial"/>
              <a:buNone/>
              <a:defRPr sz="10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120000"/>
              </a:lnSpc>
              <a:spcBef>
                <a:spcPts val="500"/>
              </a:spcBef>
              <a:spcAft>
                <a:spcPts val="0"/>
              </a:spcAft>
              <a:buClr>
                <a:schemeClr val="accent1"/>
              </a:buClr>
              <a:buSzPts val="1000"/>
              <a:buFont typeface="Arial"/>
              <a:buNone/>
              <a:defRPr sz="10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120000"/>
              </a:lnSpc>
              <a:spcBef>
                <a:spcPts val="500"/>
              </a:spcBef>
              <a:spcAft>
                <a:spcPts val="0"/>
              </a:spcAft>
              <a:buClr>
                <a:schemeClr val="accent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120000"/>
              </a:lnSpc>
              <a:spcBef>
                <a:spcPts val="500"/>
              </a:spcBef>
              <a:spcAft>
                <a:spcPts val="0"/>
              </a:spcAft>
              <a:buClr>
                <a:schemeClr val="accent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120000"/>
              </a:lnSpc>
              <a:spcBef>
                <a:spcPts val="500"/>
              </a:spcBef>
              <a:spcAft>
                <a:spcPts val="0"/>
              </a:spcAft>
              <a:buClr>
                <a:schemeClr val="accent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120000"/>
              </a:lnSpc>
              <a:spcBef>
                <a:spcPts val="500"/>
              </a:spcBef>
              <a:spcAft>
                <a:spcPts val="0"/>
              </a:spcAft>
              <a:buClr>
                <a:schemeClr val="accent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224" name="Google Shape;224;p51"/>
          <p:cNvSpPr txBox="1">
            <a:spLocks noGrp="1"/>
          </p:cNvSpPr>
          <p:nvPr>
            <p:ph type="dt" idx="10"/>
          </p:nvPr>
        </p:nvSpPr>
        <p:spPr>
          <a:xfrm>
            <a:off x="1125300" y="5469856"/>
            <a:ext cx="5849605" cy="32012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5" name="Google Shape;225;p51"/>
          <p:cNvSpPr txBox="1">
            <a:spLocks noGrp="1"/>
          </p:cNvSpPr>
          <p:nvPr>
            <p:ph type="ftr" idx="11"/>
          </p:nvPr>
        </p:nvSpPr>
        <p:spPr>
          <a:xfrm>
            <a:off x="1125300" y="318640"/>
            <a:ext cx="4877818" cy="32093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6" name="Google Shape;226;p51"/>
          <p:cNvSpPr txBox="1">
            <a:spLocks noGrp="1"/>
          </p:cNvSpPr>
          <p:nvPr>
            <p:ph type="sldNum" idx="12"/>
          </p:nvPr>
        </p:nvSpPr>
        <p:spPr>
          <a:xfrm>
            <a:off x="6176794" y="137408"/>
            <a:ext cx="811019" cy="50357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pic>
        <p:nvPicPr>
          <p:cNvPr id="227" name="Google Shape;227;p51" descr="RedHashing.emf"/>
          <p:cNvPicPr preferRelativeResize="0"/>
          <p:nvPr/>
        </p:nvPicPr>
        <p:blipFill rotWithShape="1">
          <a:blip r:embed="rId2">
            <a:alphaModFix/>
          </a:blip>
          <a:srcRect l="-115" t="474" r="48548" b="36564"/>
          <a:stretch/>
        </p:blipFill>
        <p:spPr>
          <a:xfrm>
            <a:off x="1125460" y="643464"/>
            <a:ext cx="5879592" cy="155448"/>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8"/>
        <p:cNvGrpSpPr/>
        <p:nvPr/>
      </p:nvGrpSpPr>
      <p:grpSpPr>
        <a:xfrm>
          <a:off x="0" y="0"/>
          <a:ext cx="0" cy="0"/>
          <a:chOff x="0" y="0"/>
          <a:chExt cx="0" cy="0"/>
        </a:xfrm>
      </p:grpSpPr>
      <p:sp>
        <p:nvSpPr>
          <p:cNvPr id="229" name="Google Shape;229;p52"/>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Century Gothic"/>
              <a:buNone/>
              <a:defRPr sz="32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0" name="Google Shape;230;p52"/>
          <p:cNvSpPr txBox="1">
            <a:spLocks noGrp="1"/>
          </p:cNvSpPr>
          <p:nvPr>
            <p:ph type="body" idx="1"/>
          </p:nvPr>
        </p:nvSpPr>
        <p:spPr>
          <a:xfrm rot="5400000">
            <a:off x="4284620" y="-982580"/>
            <a:ext cx="3294576" cy="9603275"/>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231" name="Google Shape;231;p52"/>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2" name="Google Shape;232;p52"/>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3" name="Google Shape;233;p52"/>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pic>
        <p:nvPicPr>
          <p:cNvPr id="234" name="Google Shape;234;p52"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5"/>
        <p:cNvGrpSpPr/>
        <p:nvPr/>
      </p:nvGrpSpPr>
      <p:grpSpPr>
        <a:xfrm>
          <a:off x="0" y="0"/>
          <a:ext cx="0" cy="0"/>
          <a:chOff x="0" y="0"/>
          <a:chExt cx="0" cy="0"/>
        </a:xfrm>
      </p:grpSpPr>
      <p:sp>
        <p:nvSpPr>
          <p:cNvPr id="236" name="Google Shape;236;p53"/>
          <p:cNvSpPr txBox="1">
            <a:spLocks noGrp="1"/>
          </p:cNvSpPr>
          <p:nvPr>
            <p:ph type="title"/>
          </p:nvPr>
        </p:nvSpPr>
        <p:spPr>
          <a:xfrm rot="5400000">
            <a:off x="7602635" y="2321047"/>
            <a:ext cx="4659889" cy="161574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Century Gothic"/>
              <a:buNone/>
              <a:defRPr sz="32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7" name="Google Shape;237;p53"/>
          <p:cNvSpPr txBox="1">
            <a:spLocks noGrp="1"/>
          </p:cNvSpPr>
          <p:nvPr>
            <p:ph type="body" idx="1"/>
          </p:nvPr>
        </p:nvSpPr>
        <p:spPr>
          <a:xfrm rot="5400000">
            <a:off x="2714741" y="-785498"/>
            <a:ext cx="4659889" cy="782883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238" name="Google Shape;238;p53"/>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9" name="Google Shape;239;p53"/>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0" name="Google Shape;240;p53"/>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pic>
        <p:nvPicPr>
          <p:cNvPr id="241" name="Google Shape;241;p53" descr="RedHashing.emf"/>
          <p:cNvPicPr preferRelativeResize="0"/>
          <p:nvPr/>
        </p:nvPicPr>
        <p:blipFill rotWithShape="1">
          <a:blip r:embed="rId2">
            <a:alphaModFix/>
          </a:blip>
          <a:srcRect l="-115" r="59214" b="36435"/>
          <a:stretch/>
        </p:blipFill>
        <p:spPr>
          <a:xfrm rot="5400000">
            <a:off x="8642279" y="3046916"/>
            <a:ext cx="4663440" cy="155448"/>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1_Two Content">
  <p:cSld name="1_Two Content">
    <p:spTree>
      <p:nvGrpSpPr>
        <p:cNvPr id="1" name="Shape 242"/>
        <p:cNvGrpSpPr/>
        <p:nvPr/>
      </p:nvGrpSpPr>
      <p:grpSpPr>
        <a:xfrm>
          <a:off x="0" y="0"/>
          <a:ext cx="0" cy="0"/>
          <a:chOff x="0" y="0"/>
          <a:chExt cx="0" cy="0"/>
        </a:xfrm>
      </p:grpSpPr>
      <p:pic>
        <p:nvPicPr>
          <p:cNvPr id="243" name="Google Shape;243;p54" descr="Logo&#10;&#10;Description automatically generated with medium confidence"/>
          <p:cNvPicPr preferRelativeResize="0"/>
          <p:nvPr/>
        </p:nvPicPr>
        <p:blipFill rotWithShape="1">
          <a:blip r:embed="rId2">
            <a:alphaModFix/>
          </a:blip>
          <a:srcRect/>
          <a:stretch/>
        </p:blipFill>
        <p:spPr>
          <a:xfrm>
            <a:off x="177794" y="5857014"/>
            <a:ext cx="2128161" cy="860409"/>
          </a:xfrm>
          <a:prstGeom prst="rect">
            <a:avLst/>
          </a:prstGeom>
          <a:noFill/>
          <a:ln>
            <a:noFill/>
          </a:ln>
        </p:spPr>
      </p:pic>
      <p:pic>
        <p:nvPicPr>
          <p:cNvPr id="244" name="Google Shape;244;p54" descr="Text&#10;&#10;Description automatically generated with low confidence"/>
          <p:cNvPicPr preferRelativeResize="0"/>
          <p:nvPr/>
        </p:nvPicPr>
        <p:blipFill rotWithShape="1">
          <a:blip r:embed="rId3">
            <a:alphaModFix/>
          </a:blip>
          <a:srcRect/>
          <a:stretch/>
        </p:blipFill>
        <p:spPr>
          <a:xfrm>
            <a:off x="9432978" y="5857013"/>
            <a:ext cx="2581228" cy="86040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itle Slide photograph">
  <p:cSld name="1_Title Slide photograph">
    <p:spTree>
      <p:nvGrpSpPr>
        <p:cNvPr id="1" name="Shape 245"/>
        <p:cNvGrpSpPr/>
        <p:nvPr/>
      </p:nvGrpSpPr>
      <p:grpSpPr>
        <a:xfrm>
          <a:off x="0" y="0"/>
          <a:ext cx="0" cy="0"/>
          <a:chOff x="0" y="0"/>
          <a:chExt cx="0" cy="0"/>
        </a:xfrm>
      </p:grpSpPr>
      <p:pic>
        <p:nvPicPr>
          <p:cNvPr id="246" name="Google Shape;246;p55" descr="In the service of scotland"/>
          <p:cNvPicPr preferRelativeResize="0"/>
          <p:nvPr/>
        </p:nvPicPr>
        <p:blipFill rotWithShape="1">
          <a:blip r:embed="rId2">
            <a:alphaModFix/>
          </a:blip>
          <a:srcRect/>
          <a:stretch/>
        </p:blipFill>
        <p:spPr>
          <a:xfrm>
            <a:off x="161924" y="5542687"/>
            <a:ext cx="3419475" cy="1206142"/>
          </a:xfrm>
          <a:prstGeom prst="rect">
            <a:avLst/>
          </a:prstGeom>
          <a:noFill/>
          <a:ln>
            <a:noFill/>
          </a:ln>
        </p:spPr>
      </p:pic>
      <p:pic>
        <p:nvPicPr>
          <p:cNvPr id="247" name="Google Shape;247;p55"/>
          <p:cNvPicPr preferRelativeResize="0"/>
          <p:nvPr/>
        </p:nvPicPr>
        <p:blipFill rotWithShape="1">
          <a:blip r:embed="rId3">
            <a:alphaModFix/>
          </a:blip>
          <a:srcRect/>
          <a:stretch/>
        </p:blipFill>
        <p:spPr>
          <a:xfrm>
            <a:off x="8093565" y="6006413"/>
            <a:ext cx="3304685" cy="494553"/>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Title Slide photograph">
  <p:cSld name="2_Title Slide photograph">
    <p:spTree>
      <p:nvGrpSpPr>
        <p:cNvPr id="1" name="Shape 248"/>
        <p:cNvGrpSpPr/>
        <p:nvPr/>
      </p:nvGrpSpPr>
      <p:grpSpPr>
        <a:xfrm>
          <a:off x="0" y="0"/>
          <a:ext cx="0" cy="0"/>
          <a:chOff x="0" y="0"/>
          <a:chExt cx="0" cy="0"/>
        </a:xfrm>
      </p:grpSpPr>
      <p:pic>
        <p:nvPicPr>
          <p:cNvPr id="249" name="Google Shape;249;p56"/>
          <p:cNvPicPr preferRelativeResize="0"/>
          <p:nvPr/>
        </p:nvPicPr>
        <p:blipFill rotWithShape="1">
          <a:blip r:embed="rId2">
            <a:alphaModFix/>
          </a:blip>
          <a:srcRect/>
          <a:stretch/>
        </p:blipFill>
        <p:spPr>
          <a:xfrm>
            <a:off x="7086157" y="4553894"/>
            <a:ext cx="1926905" cy="641599"/>
          </a:xfrm>
          <a:prstGeom prst="rect">
            <a:avLst/>
          </a:prstGeom>
          <a:solidFill>
            <a:schemeClr val="lt2"/>
          </a:solidFill>
          <a:ln>
            <a:noFill/>
          </a:ln>
        </p:spPr>
      </p:pic>
      <p:pic>
        <p:nvPicPr>
          <p:cNvPr id="250" name="Google Shape;250;p56"/>
          <p:cNvPicPr preferRelativeResize="0"/>
          <p:nvPr/>
        </p:nvPicPr>
        <p:blipFill rotWithShape="1">
          <a:blip r:embed="rId3">
            <a:alphaModFix/>
          </a:blip>
          <a:srcRect/>
          <a:stretch/>
        </p:blipFill>
        <p:spPr>
          <a:xfrm>
            <a:off x="2363043" y="3668102"/>
            <a:ext cx="1387945" cy="644889"/>
          </a:xfrm>
          <a:prstGeom prst="rect">
            <a:avLst/>
          </a:prstGeom>
          <a:noFill/>
          <a:ln>
            <a:noFill/>
          </a:ln>
        </p:spPr>
      </p:pic>
      <p:pic>
        <p:nvPicPr>
          <p:cNvPr id="251" name="Google Shape;251;p56"/>
          <p:cNvPicPr preferRelativeResize="0"/>
          <p:nvPr/>
        </p:nvPicPr>
        <p:blipFill rotWithShape="1">
          <a:blip r:embed="rId4">
            <a:alphaModFix/>
          </a:blip>
          <a:srcRect/>
          <a:stretch/>
        </p:blipFill>
        <p:spPr>
          <a:xfrm>
            <a:off x="4806246" y="4312991"/>
            <a:ext cx="1760737" cy="7099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purple">
  <p:cSld name="Title Slide purple">
    <p:bg>
      <p:bgPr>
        <a:solidFill>
          <a:schemeClr val="accent3"/>
        </a:solidFill>
        <a:effectLst/>
      </p:bgPr>
    </p:bg>
    <p:spTree>
      <p:nvGrpSpPr>
        <p:cNvPr id="1" name="Shape 252"/>
        <p:cNvGrpSpPr/>
        <p:nvPr/>
      </p:nvGrpSpPr>
      <p:grpSpPr>
        <a:xfrm>
          <a:off x="0" y="0"/>
          <a:ext cx="0" cy="0"/>
          <a:chOff x="0" y="0"/>
          <a:chExt cx="0" cy="0"/>
        </a:xfrm>
      </p:grpSpPr>
      <p:sp>
        <p:nvSpPr>
          <p:cNvPr id="253" name="Google Shape;253;p57"/>
          <p:cNvSpPr txBox="1">
            <a:spLocks noGrp="1"/>
          </p:cNvSpPr>
          <p:nvPr>
            <p:ph type="ctrTitle"/>
          </p:nvPr>
        </p:nvSpPr>
        <p:spPr>
          <a:xfrm>
            <a:off x="793750" y="2411427"/>
            <a:ext cx="9159454" cy="1174034"/>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chemeClr val="lt2"/>
              </a:buClr>
              <a:buSzPts val="6400"/>
              <a:buFont typeface="Century Gothic"/>
              <a:buNone/>
              <a:defRPr sz="6400" b="0"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54" name="Google Shape;254;p57" descr="In the Service of Scotland"/>
          <p:cNvPicPr preferRelativeResize="0"/>
          <p:nvPr/>
        </p:nvPicPr>
        <p:blipFill rotWithShape="1">
          <a:blip r:embed="rId2">
            <a:alphaModFix/>
          </a:blip>
          <a:srcRect/>
          <a:stretch/>
        </p:blipFill>
        <p:spPr>
          <a:xfrm>
            <a:off x="793750" y="5807068"/>
            <a:ext cx="2161717" cy="687394"/>
          </a:xfrm>
          <a:prstGeom prst="rect">
            <a:avLst/>
          </a:prstGeom>
          <a:noFill/>
          <a:ln>
            <a:noFill/>
          </a:ln>
        </p:spPr>
      </p:pic>
      <p:pic>
        <p:nvPicPr>
          <p:cNvPr id="255" name="Google Shape;255;p57"/>
          <p:cNvPicPr preferRelativeResize="0"/>
          <p:nvPr/>
        </p:nvPicPr>
        <p:blipFill rotWithShape="1">
          <a:blip r:embed="rId3">
            <a:alphaModFix/>
          </a:blip>
          <a:srcRect/>
          <a:stretch/>
        </p:blipFill>
        <p:spPr>
          <a:xfrm>
            <a:off x="8192530" y="6007773"/>
            <a:ext cx="3397284" cy="50461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2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green">
  <p:cSld name="Title Slide green">
    <p:bg>
      <p:bgPr>
        <a:solidFill>
          <a:schemeClr val="accent2"/>
        </a:solidFill>
        <a:effectLst/>
      </p:bgPr>
    </p:bg>
    <p:spTree>
      <p:nvGrpSpPr>
        <p:cNvPr id="1" name="Shape 256"/>
        <p:cNvGrpSpPr/>
        <p:nvPr/>
      </p:nvGrpSpPr>
      <p:grpSpPr>
        <a:xfrm>
          <a:off x="0" y="0"/>
          <a:ext cx="0" cy="0"/>
          <a:chOff x="0" y="0"/>
          <a:chExt cx="0" cy="0"/>
        </a:xfrm>
      </p:grpSpPr>
      <p:sp>
        <p:nvSpPr>
          <p:cNvPr id="257" name="Google Shape;257;p58"/>
          <p:cNvSpPr txBox="1">
            <a:spLocks noGrp="1"/>
          </p:cNvSpPr>
          <p:nvPr>
            <p:ph type="ctrTitle"/>
          </p:nvPr>
        </p:nvSpPr>
        <p:spPr>
          <a:xfrm>
            <a:off x="793750" y="2411427"/>
            <a:ext cx="4103370" cy="1174034"/>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chemeClr val="lt1"/>
              </a:buClr>
              <a:buSzPts val="6400"/>
              <a:buFont typeface="Century Gothic"/>
              <a:buNone/>
              <a:defRPr sz="64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58" name="Google Shape;258;p58" descr="In the Service of Scotland"/>
          <p:cNvPicPr preferRelativeResize="0"/>
          <p:nvPr/>
        </p:nvPicPr>
        <p:blipFill rotWithShape="1">
          <a:blip r:embed="rId2">
            <a:alphaModFix/>
          </a:blip>
          <a:srcRect/>
          <a:stretch/>
        </p:blipFill>
        <p:spPr>
          <a:xfrm>
            <a:off x="793750" y="5807068"/>
            <a:ext cx="2161717" cy="687394"/>
          </a:xfrm>
          <a:prstGeom prst="rect">
            <a:avLst/>
          </a:prstGeom>
          <a:noFill/>
          <a:ln>
            <a:noFill/>
          </a:ln>
        </p:spPr>
      </p:pic>
      <p:pic>
        <p:nvPicPr>
          <p:cNvPr id="259" name="Google Shape;259;p58"/>
          <p:cNvPicPr preferRelativeResize="0"/>
          <p:nvPr/>
        </p:nvPicPr>
        <p:blipFill rotWithShape="1">
          <a:blip r:embed="rId3">
            <a:alphaModFix/>
          </a:blip>
          <a:srcRect/>
          <a:stretch/>
        </p:blipFill>
        <p:spPr>
          <a:xfrm>
            <a:off x="8192530" y="6007773"/>
            <a:ext cx="3397284" cy="504616"/>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itle Slide green">
  <p:cSld name="1_Title Slide green">
    <p:bg>
      <p:bgPr>
        <a:solidFill>
          <a:srgbClr val="124971"/>
        </a:solidFill>
        <a:effectLst/>
      </p:bgPr>
    </p:bg>
    <p:spTree>
      <p:nvGrpSpPr>
        <p:cNvPr id="1" name="Shape 260"/>
        <p:cNvGrpSpPr/>
        <p:nvPr/>
      </p:nvGrpSpPr>
      <p:grpSpPr>
        <a:xfrm>
          <a:off x="0" y="0"/>
          <a:ext cx="0" cy="0"/>
          <a:chOff x="0" y="0"/>
          <a:chExt cx="0" cy="0"/>
        </a:xfrm>
      </p:grpSpPr>
      <p:sp>
        <p:nvSpPr>
          <p:cNvPr id="261" name="Google Shape;261;p59"/>
          <p:cNvSpPr txBox="1">
            <a:spLocks noGrp="1"/>
          </p:cNvSpPr>
          <p:nvPr>
            <p:ph type="ctrTitle"/>
          </p:nvPr>
        </p:nvSpPr>
        <p:spPr>
          <a:xfrm>
            <a:off x="793750" y="2411427"/>
            <a:ext cx="4103370" cy="1174034"/>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chemeClr val="lt1"/>
              </a:buClr>
              <a:buSzPts val="6400"/>
              <a:buFont typeface="Century Gothic"/>
              <a:buNone/>
              <a:defRPr sz="64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62" name="Google Shape;262;p59" descr="In the Service of Scotland"/>
          <p:cNvPicPr preferRelativeResize="0"/>
          <p:nvPr/>
        </p:nvPicPr>
        <p:blipFill rotWithShape="1">
          <a:blip r:embed="rId2">
            <a:alphaModFix/>
          </a:blip>
          <a:srcRect/>
          <a:stretch/>
        </p:blipFill>
        <p:spPr>
          <a:xfrm>
            <a:off x="793750" y="5807068"/>
            <a:ext cx="2161717" cy="687394"/>
          </a:xfrm>
          <a:prstGeom prst="rect">
            <a:avLst/>
          </a:prstGeom>
          <a:noFill/>
          <a:ln>
            <a:noFill/>
          </a:ln>
        </p:spPr>
      </p:pic>
      <p:pic>
        <p:nvPicPr>
          <p:cNvPr id="263" name="Google Shape;263;p59"/>
          <p:cNvPicPr preferRelativeResize="0"/>
          <p:nvPr/>
        </p:nvPicPr>
        <p:blipFill rotWithShape="1">
          <a:blip r:embed="rId3">
            <a:alphaModFix/>
          </a:blip>
          <a:srcRect/>
          <a:stretch/>
        </p:blipFill>
        <p:spPr>
          <a:xfrm>
            <a:off x="8192530" y="6007773"/>
            <a:ext cx="3397284" cy="504616"/>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red">
  <p:cSld name="Title Slide red">
    <p:bg>
      <p:bgPr>
        <a:solidFill>
          <a:schemeClr val="accent4"/>
        </a:solidFill>
        <a:effectLst/>
      </p:bgPr>
    </p:bg>
    <p:spTree>
      <p:nvGrpSpPr>
        <p:cNvPr id="1" name="Shape 264"/>
        <p:cNvGrpSpPr/>
        <p:nvPr/>
      </p:nvGrpSpPr>
      <p:grpSpPr>
        <a:xfrm>
          <a:off x="0" y="0"/>
          <a:ext cx="0" cy="0"/>
          <a:chOff x="0" y="0"/>
          <a:chExt cx="0" cy="0"/>
        </a:xfrm>
      </p:grpSpPr>
      <p:sp>
        <p:nvSpPr>
          <p:cNvPr id="265" name="Google Shape;265;p60"/>
          <p:cNvSpPr txBox="1">
            <a:spLocks noGrp="1"/>
          </p:cNvSpPr>
          <p:nvPr>
            <p:ph type="ctrTitle"/>
          </p:nvPr>
        </p:nvSpPr>
        <p:spPr>
          <a:xfrm>
            <a:off x="793750" y="2411427"/>
            <a:ext cx="4103370" cy="1174034"/>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chemeClr val="lt2"/>
              </a:buClr>
              <a:buSzPts val="6400"/>
              <a:buFont typeface="Century Gothic"/>
              <a:buNone/>
              <a:defRPr sz="6400" b="0"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66" name="Google Shape;266;p60" descr="In the Service of Scotland"/>
          <p:cNvPicPr preferRelativeResize="0"/>
          <p:nvPr/>
        </p:nvPicPr>
        <p:blipFill rotWithShape="1">
          <a:blip r:embed="rId2">
            <a:alphaModFix/>
          </a:blip>
          <a:srcRect/>
          <a:stretch/>
        </p:blipFill>
        <p:spPr>
          <a:xfrm>
            <a:off x="793750" y="5807068"/>
            <a:ext cx="2161717" cy="687394"/>
          </a:xfrm>
          <a:prstGeom prst="rect">
            <a:avLst/>
          </a:prstGeom>
          <a:noFill/>
          <a:ln>
            <a:noFill/>
          </a:ln>
        </p:spPr>
      </p:pic>
      <p:pic>
        <p:nvPicPr>
          <p:cNvPr id="267" name="Google Shape;267;p60"/>
          <p:cNvPicPr preferRelativeResize="0"/>
          <p:nvPr/>
        </p:nvPicPr>
        <p:blipFill rotWithShape="1">
          <a:blip r:embed="rId3">
            <a:alphaModFix/>
          </a:blip>
          <a:srcRect/>
          <a:stretch/>
        </p:blipFill>
        <p:spPr>
          <a:xfrm>
            <a:off x="8192530" y="6007773"/>
            <a:ext cx="3397284" cy="504616"/>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Title Slide purple">
  <p:cSld name="1_Title Slide purple">
    <p:bg>
      <p:bgPr>
        <a:solidFill>
          <a:srgbClr val="CB4109"/>
        </a:solidFill>
        <a:effectLst/>
      </p:bgPr>
    </p:bg>
    <p:spTree>
      <p:nvGrpSpPr>
        <p:cNvPr id="1" name="Shape 268"/>
        <p:cNvGrpSpPr/>
        <p:nvPr/>
      </p:nvGrpSpPr>
      <p:grpSpPr>
        <a:xfrm>
          <a:off x="0" y="0"/>
          <a:ext cx="0" cy="0"/>
          <a:chOff x="0" y="0"/>
          <a:chExt cx="0" cy="0"/>
        </a:xfrm>
      </p:grpSpPr>
      <p:sp>
        <p:nvSpPr>
          <p:cNvPr id="269" name="Google Shape;269;p61"/>
          <p:cNvSpPr txBox="1">
            <a:spLocks noGrp="1"/>
          </p:cNvSpPr>
          <p:nvPr>
            <p:ph type="ctrTitle"/>
          </p:nvPr>
        </p:nvSpPr>
        <p:spPr>
          <a:xfrm>
            <a:off x="793750" y="2411427"/>
            <a:ext cx="9159454" cy="1174034"/>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chemeClr val="lt2"/>
              </a:buClr>
              <a:buSzPts val="6400"/>
              <a:buFont typeface="Century Gothic"/>
              <a:buNone/>
              <a:defRPr sz="6400" b="0"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0" name="Google Shape;270;p61" descr="In the Service of Scotland"/>
          <p:cNvPicPr preferRelativeResize="0"/>
          <p:nvPr/>
        </p:nvPicPr>
        <p:blipFill rotWithShape="1">
          <a:blip r:embed="rId2">
            <a:alphaModFix/>
          </a:blip>
          <a:srcRect/>
          <a:stretch/>
        </p:blipFill>
        <p:spPr>
          <a:xfrm>
            <a:off x="793750" y="5807068"/>
            <a:ext cx="2161717" cy="687394"/>
          </a:xfrm>
          <a:prstGeom prst="rect">
            <a:avLst/>
          </a:prstGeom>
          <a:noFill/>
          <a:ln>
            <a:noFill/>
          </a:ln>
        </p:spPr>
      </p:pic>
      <p:pic>
        <p:nvPicPr>
          <p:cNvPr id="271" name="Google Shape;271;p61"/>
          <p:cNvPicPr preferRelativeResize="0"/>
          <p:nvPr/>
        </p:nvPicPr>
        <p:blipFill rotWithShape="1">
          <a:blip r:embed="rId3">
            <a:alphaModFix/>
          </a:blip>
          <a:srcRect/>
          <a:stretch/>
        </p:blipFill>
        <p:spPr>
          <a:xfrm>
            <a:off x="8192530" y="6007773"/>
            <a:ext cx="3397284" cy="504616"/>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driven by values">
  <p:cSld name="driven by values">
    <p:bg>
      <p:bgPr>
        <a:solidFill>
          <a:schemeClr val="accent3"/>
        </a:solidFill>
        <a:effectLst/>
      </p:bgPr>
    </p:bg>
    <p:spTree>
      <p:nvGrpSpPr>
        <p:cNvPr id="1" name="Shape 272"/>
        <p:cNvGrpSpPr/>
        <p:nvPr/>
      </p:nvGrpSpPr>
      <p:grpSpPr>
        <a:xfrm>
          <a:off x="0" y="0"/>
          <a:ext cx="0" cy="0"/>
          <a:chOff x="0" y="0"/>
          <a:chExt cx="0" cy="0"/>
        </a:xfrm>
      </p:grpSpPr>
      <p:pic>
        <p:nvPicPr>
          <p:cNvPr id="273" name="Google Shape;273;p62" descr="In the Service of Scotland"/>
          <p:cNvPicPr preferRelativeResize="0"/>
          <p:nvPr/>
        </p:nvPicPr>
        <p:blipFill rotWithShape="1">
          <a:blip r:embed="rId2">
            <a:alphaModFix/>
          </a:blip>
          <a:srcRect/>
          <a:stretch/>
        </p:blipFill>
        <p:spPr>
          <a:xfrm>
            <a:off x="793751" y="5997381"/>
            <a:ext cx="1563221" cy="497082"/>
          </a:xfrm>
          <a:prstGeom prst="rect">
            <a:avLst/>
          </a:prstGeom>
          <a:noFill/>
          <a:ln>
            <a:noFill/>
          </a:ln>
        </p:spPr>
      </p:pic>
      <p:sp>
        <p:nvSpPr>
          <p:cNvPr id="274" name="Google Shape;274;p62"/>
          <p:cNvSpPr/>
          <p:nvPr/>
        </p:nvSpPr>
        <p:spPr>
          <a:xfrm>
            <a:off x="12009600" y="1371600"/>
            <a:ext cx="180975" cy="1371600"/>
          </a:xfrm>
          <a:prstGeom prst="rect">
            <a:avLst/>
          </a:prstGeom>
          <a:solidFill>
            <a:srgbClr val="005E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5" name="Google Shape;275;p62"/>
          <p:cNvSpPr/>
          <p:nvPr/>
        </p:nvSpPr>
        <p:spPr>
          <a:xfrm>
            <a:off x="12009600" y="2743200"/>
            <a:ext cx="180975" cy="1371600"/>
          </a:xfrm>
          <a:prstGeom prst="rect">
            <a:avLst/>
          </a:prstGeom>
          <a:solidFill>
            <a:srgbClr val="1249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6" name="Google Shape;276;p62"/>
          <p:cNvSpPr/>
          <p:nvPr/>
        </p:nvSpPr>
        <p:spPr>
          <a:xfrm>
            <a:off x="12009600" y="4113884"/>
            <a:ext cx="180975" cy="13716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7" name="Google Shape;277;p62"/>
          <p:cNvSpPr/>
          <p:nvPr/>
        </p:nvSpPr>
        <p:spPr>
          <a:xfrm>
            <a:off x="12009600" y="5486400"/>
            <a:ext cx="180975" cy="1371600"/>
          </a:xfrm>
          <a:prstGeom prst="rect">
            <a:avLst/>
          </a:prstGeom>
          <a:solidFill>
            <a:srgbClr val="CB410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8" name="Google Shape;278;p62"/>
          <p:cNvSpPr/>
          <p:nvPr/>
        </p:nvSpPr>
        <p:spPr>
          <a:xfrm>
            <a:off x="12009600" y="0"/>
            <a:ext cx="180975" cy="1371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79" name="Google Shape;279;p62"/>
          <p:cNvPicPr preferRelativeResize="0"/>
          <p:nvPr/>
        </p:nvPicPr>
        <p:blipFill rotWithShape="1">
          <a:blip r:embed="rId3">
            <a:alphaModFix/>
          </a:blip>
          <a:srcRect/>
          <a:stretch/>
        </p:blipFill>
        <p:spPr>
          <a:xfrm>
            <a:off x="749797" y="1455416"/>
            <a:ext cx="10058400" cy="371312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digital thinking">
  <p:cSld name="digital thinking">
    <p:bg>
      <p:bgPr>
        <a:solidFill>
          <a:schemeClr val="accent2"/>
        </a:solidFill>
        <a:effectLst/>
      </p:bgPr>
    </p:bg>
    <p:spTree>
      <p:nvGrpSpPr>
        <p:cNvPr id="1" name="Shape 280"/>
        <p:cNvGrpSpPr/>
        <p:nvPr/>
      </p:nvGrpSpPr>
      <p:grpSpPr>
        <a:xfrm>
          <a:off x="0" y="0"/>
          <a:ext cx="0" cy="0"/>
          <a:chOff x="0" y="0"/>
          <a:chExt cx="0" cy="0"/>
        </a:xfrm>
      </p:grpSpPr>
      <p:pic>
        <p:nvPicPr>
          <p:cNvPr id="281" name="Google Shape;281;p63" descr="In the Service of Scotland"/>
          <p:cNvPicPr preferRelativeResize="0"/>
          <p:nvPr/>
        </p:nvPicPr>
        <p:blipFill rotWithShape="1">
          <a:blip r:embed="rId2">
            <a:alphaModFix/>
          </a:blip>
          <a:srcRect/>
          <a:stretch/>
        </p:blipFill>
        <p:spPr>
          <a:xfrm>
            <a:off x="793751" y="5997381"/>
            <a:ext cx="1563221" cy="497082"/>
          </a:xfrm>
          <a:prstGeom prst="rect">
            <a:avLst/>
          </a:prstGeom>
          <a:noFill/>
          <a:ln>
            <a:noFill/>
          </a:ln>
        </p:spPr>
      </p:pic>
      <p:sp>
        <p:nvSpPr>
          <p:cNvPr id="282" name="Google Shape;282;p63"/>
          <p:cNvSpPr/>
          <p:nvPr/>
        </p:nvSpPr>
        <p:spPr>
          <a:xfrm>
            <a:off x="12009600" y="1371600"/>
            <a:ext cx="180975" cy="1371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83" name="Google Shape;283;p63"/>
          <p:cNvSpPr/>
          <p:nvPr/>
        </p:nvSpPr>
        <p:spPr>
          <a:xfrm>
            <a:off x="12009600" y="2743200"/>
            <a:ext cx="180975" cy="1371600"/>
          </a:xfrm>
          <a:prstGeom prst="rect">
            <a:avLst/>
          </a:prstGeom>
          <a:solidFill>
            <a:srgbClr val="1249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84" name="Google Shape;284;p63"/>
          <p:cNvSpPr/>
          <p:nvPr/>
        </p:nvSpPr>
        <p:spPr>
          <a:xfrm>
            <a:off x="12009600" y="4113884"/>
            <a:ext cx="180975" cy="13716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85" name="Google Shape;285;p63"/>
          <p:cNvSpPr/>
          <p:nvPr/>
        </p:nvSpPr>
        <p:spPr>
          <a:xfrm>
            <a:off x="12009600" y="5486400"/>
            <a:ext cx="180975" cy="1371600"/>
          </a:xfrm>
          <a:prstGeom prst="rect">
            <a:avLst/>
          </a:prstGeom>
          <a:solidFill>
            <a:srgbClr val="CB410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86" name="Google Shape;286;p63"/>
          <p:cNvSpPr/>
          <p:nvPr/>
        </p:nvSpPr>
        <p:spPr>
          <a:xfrm>
            <a:off x="12009600" y="0"/>
            <a:ext cx="180975" cy="1371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87" name="Google Shape;287;p63"/>
          <p:cNvPicPr preferRelativeResize="0"/>
          <p:nvPr/>
        </p:nvPicPr>
        <p:blipFill rotWithShape="1">
          <a:blip r:embed="rId3">
            <a:alphaModFix/>
          </a:blip>
          <a:srcRect/>
          <a:stretch/>
        </p:blipFill>
        <p:spPr>
          <a:xfrm>
            <a:off x="749797" y="1455416"/>
            <a:ext cx="10058400" cy="371312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divider red">
  <p:cSld name="2_divider red">
    <p:bg>
      <p:bgPr>
        <a:solidFill>
          <a:srgbClr val="AF1B1A"/>
        </a:solidFill>
        <a:effectLst/>
      </p:bgPr>
    </p:bg>
    <p:spTree>
      <p:nvGrpSpPr>
        <p:cNvPr id="1" name="Shape 288"/>
        <p:cNvGrpSpPr/>
        <p:nvPr/>
      </p:nvGrpSpPr>
      <p:grpSpPr>
        <a:xfrm>
          <a:off x="0" y="0"/>
          <a:ext cx="0" cy="0"/>
          <a:chOff x="0" y="0"/>
          <a:chExt cx="0" cy="0"/>
        </a:xfrm>
      </p:grpSpPr>
      <p:pic>
        <p:nvPicPr>
          <p:cNvPr id="289" name="Google Shape;289;p64" descr="In the Service of Scotland"/>
          <p:cNvPicPr preferRelativeResize="0"/>
          <p:nvPr/>
        </p:nvPicPr>
        <p:blipFill rotWithShape="1">
          <a:blip r:embed="rId2">
            <a:alphaModFix/>
          </a:blip>
          <a:srcRect/>
          <a:stretch/>
        </p:blipFill>
        <p:spPr>
          <a:xfrm>
            <a:off x="793751" y="5997381"/>
            <a:ext cx="1563221" cy="497082"/>
          </a:xfrm>
          <a:prstGeom prst="rect">
            <a:avLst/>
          </a:prstGeom>
          <a:noFill/>
          <a:ln>
            <a:noFill/>
          </a:ln>
        </p:spPr>
      </p:pic>
      <p:sp>
        <p:nvSpPr>
          <p:cNvPr id="290" name="Google Shape;290;p64"/>
          <p:cNvSpPr/>
          <p:nvPr/>
        </p:nvSpPr>
        <p:spPr>
          <a:xfrm>
            <a:off x="12009600" y="1371600"/>
            <a:ext cx="180975" cy="1371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91" name="Google Shape;291;p64"/>
          <p:cNvSpPr/>
          <p:nvPr/>
        </p:nvSpPr>
        <p:spPr>
          <a:xfrm>
            <a:off x="12009600" y="2743200"/>
            <a:ext cx="180975" cy="1371600"/>
          </a:xfrm>
          <a:prstGeom prst="rect">
            <a:avLst/>
          </a:prstGeom>
          <a:solidFill>
            <a:srgbClr val="1249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92" name="Google Shape;292;p64"/>
          <p:cNvSpPr/>
          <p:nvPr/>
        </p:nvSpPr>
        <p:spPr>
          <a:xfrm>
            <a:off x="12009600" y="4113884"/>
            <a:ext cx="180975" cy="13716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93" name="Google Shape;293;p64"/>
          <p:cNvSpPr/>
          <p:nvPr/>
        </p:nvSpPr>
        <p:spPr>
          <a:xfrm>
            <a:off x="12009600" y="5486400"/>
            <a:ext cx="180975" cy="1371600"/>
          </a:xfrm>
          <a:prstGeom prst="rect">
            <a:avLst/>
          </a:prstGeom>
          <a:solidFill>
            <a:srgbClr val="CB410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94" name="Google Shape;294;p64"/>
          <p:cNvSpPr/>
          <p:nvPr/>
        </p:nvSpPr>
        <p:spPr>
          <a:xfrm>
            <a:off x="12009600" y="0"/>
            <a:ext cx="180975" cy="1371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95" name="Google Shape;295;p64"/>
          <p:cNvPicPr preferRelativeResize="0"/>
          <p:nvPr/>
        </p:nvPicPr>
        <p:blipFill rotWithShape="1">
          <a:blip r:embed="rId3">
            <a:alphaModFix/>
          </a:blip>
          <a:srcRect/>
          <a:stretch/>
        </p:blipFill>
        <p:spPr>
          <a:xfrm>
            <a:off x="749797" y="1455416"/>
            <a:ext cx="10058400" cy="371312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We are learning and improving">
  <p:cSld name="We are learning and improving">
    <p:bg>
      <p:bgPr>
        <a:solidFill>
          <a:srgbClr val="CB4109"/>
        </a:solidFill>
        <a:effectLst/>
      </p:bgPr>
    </p:bg>
    <p:spTree>
      <p:nvGrpSpPr>
        <p:cNvPr id="1" name="Shape 296"/>
        <p:cNvGrpSpPr/>
        <p:nvPr/>
      </p:nvGrpSpPr>
      <p:grpSpPr>
        <a:xfrm>
          <a:off x="0" y="0"/>
          <a:ext cx="0" cy="0"/>
          <a:chOff x="0" y="0"/>
          <a:chExt cx="0" cy="0"/>
        </a:xfrm>
      </p:grpSpPr>
      <p:pic>
        <p:nvPicPr>
          <p:cNvPr id="297" name="Google Shape;297;p65" descr="In the Service of Scotland"/>
          <p:cNvPicPr preferRelativeResize="0"/>
          <p:nvPr/>
        </p:nvPicPr>
        <p:blipFill rotWithShape="1">
          <a:blip r:embed="rId2">
            <a:alphaModFix/>
          </a:blip>
          <a:srcRect/>
          <a:stretch/>
        </p:blipFill>
        <p:spPr>
          <a:xfrm>
            <a:off x="793751" y="5997381"/>
            <a:ext cx="1563221" cy="497082"/>
          </a:xfrm>
          <a:prstGeom prst="rect">
            <a:avLst/>
          </a:prstGeom>
          <a:noFill/>
          <a:ln>
            <a:noFill/>
          </a:ln>
        </p:spPr>
      </p:pic>
      <p:sp>
        <p:nvSpPr>
          <p:cNvPr id="298" name="Google Shape;298;p65"/>
          <p:cNvSpPr/>
          <p:nvPr/>
        </p:nvSpPr>
        <p:spPr>
          <a:xfrm>
            <a:off x="12009600" y="1371600"/>
            <a:ext cx="180975" cy="1371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99" name="Google Shape;299;p65"/>
          <p:cNvSpPr/>
          <p:nvPr/>
        </p:nvSpPr>
        <p:spPr>
          <a:xfrm>
            <a:off x="12009600" y="2743200"/>
            <a:ext cx="180975" cy="137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00" name="Google Shape;300;p65"/>
          <p:cNvSpPr/>
          <p:nvPr/>
        </p:nvSpPr>
        <p:spPr>
          <a:xfrm>
            <a:off x="12009600" y="4113884"/>
            <a:ext cx="180975" cy="13716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01" name="Google Shape;301;p65"/>
          <p:cNvSpPr/>
          <p:nvPr/>
        </p:nvSpPr>
        <p:spPr>
          <a:xfrm>
            <a:off x="12009600" y="5486400"/>
            <a:ext cx="180975" cy="1371600"/>
          </a:xfrm>
          <a:prstGeom prst="rect">
            <a:avLst/>
          </a:prstGeom>
          <a:solidFill>
            <a:srgbClr val="CB410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02" name="Google Shape;302;p65"/>
          <p:cNvSpPr/>
          <p:nvPr/>
        </p:nvSpPr>
        <p:spPr>
          <a:xfrm>
            <a:off x="12009600" y="0"/>
            <a:ext cx="180975" cy="1371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03" name="Google Shape;303;p65"/>
          <p:cNvSpPr/>
          <p:nvPr/>
        </p:nvSpPr>
        <p:spPr>
          <a:xfrm>
            <a:off x="12009599" y="2743200"/>
            <a:ext cx="180975" cy="1371600"/>
          </a:xfrm>
          <a:prstGeom prst="rect">
            <a:avLst/>
          </a:prstGeom>
          <a:solidFill>
            <a:srgbClr val="1249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04" name="Google Shape;304;p65"/>
          <p:cNvPicPr preferRelativeResize="0"/>
          <p:nvPr/>
        </p:nvPicPr>
        <p:blipFill rotWithShape="1">
          <a:blip r:embed="rId3">
            <a:alphaModFix/>
          </a:blip>
          <a:srcRect/>
          <a:stretch/>
        </p:blipFill>
        <p:spPr>
          <a:xfrm>
            <a:off x="749797" y="1455416"/>
            <a:ext cx="10058400" cy="371312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305"/>
        <p:cNvGrpSpPr/>
        <p:nvPr/>
      </p:nvGrpSpPr>
      <p:grpSpPr>
        <a:xfrm>
          <a:off x="0" y="0"/>
          <a:ext cx="0" cy="0"/>
          <a:chOff x="0" y="0"/>
          <a:chExt cx="0" cy="0"/>
        </a:xfrm>
      </p:grpSpPr>
      <p:sp>
        <p:nvSpPr>
          <p:cNvPr id="306" name="Google Shape;306;p66"/>
          <p:cNvSpPr txBox="1">
            <a:spLocks noGrp="1"/>
          </p:cNvSpPr>
          <p:nvPr>
            <p:ph type="title"/>
          </p:nvPr>
        </p:nvSpPr>
        <p:spPr>
          <a:xfrm>
            <a:off x="791999" y="1314864"/>
            <a:ext cx="2490697" cy="85246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600"/>
              <a:buFont typeface="Century Gothic"/>
              <a:buNone/>
              <a:defRPr sz="26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7" name="Google Shape;307;p66"/>
          <p:cNvSpPr txBox="1">
            <a:spLocks noGrp="1"/>
          </p:cNvSpPr>
          <p:nvPr>
            <p:ph type="body" idx="1"/>
          </p:nvPr>
        </p:nvSpPr>
        <p:spPr>
          <a:xfrm>
            <a:off x="3780000" y="1414800"/>
            <a:ext cx="3420000" cy="36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accent1"/>
              </a:buClr>
              <a:buSzPts val="2000"/>
              <a:buFont typeface="Arial"/>
              <a:buNone/>
              <a:defRPr sz="2000" b="1" i="0" u="none" strike="noStrike" cap="none">
                <a:solidFill>
                  <a:schemeClr val="dk1"/>
                </a:solidFill>
                <a:latin typeface="Arial Black"/>
                <a:ea typeface="Arial Black"/>
                <a:cs typeface="Arial Black"/>
                <a:sym typeface="Arial Black"/>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08" name="Google Shape;308;p66"/>
          <p:cNvSpPr txBox="1">
            <a:spLocks noGrp="1"/>
          </p:cNvSpPr>
          <p:nvPr>
            <p:ph type="body" idx="2"/>
          </p:nvPr>
        </p:nvSpPr>
        <p:spPr>
          <a:xfrm>
            <a:off x="3780000" y="1787549"/>
            <a:ext cx="3420000" cy="18001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0"/>
              </a:spcBef>
              <a:spcAft>
                <a:spcPts val="0"/>
              </a:spcAft>
              <a:buClr>
                <a:schemeClr val="accent1"/>
              </a:buClr>
              <a:buSzPts val="2000"/>
              <a:buFont typeface="Arial"/>
              <a:buNone/>
              <a:defRPr sz="20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120000"/>
              </a:lnSpc>
              <a:spcBef>
                <a:spcPts val="8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09" name="Google Shape;309;p66"/>
          <p:cNvSpPr txBox="1">
            <a:spLocks noGrp="1"/>
          </p:cNvSpPr>
          <p:nvPr>
            <p:ph type="body" idx="3"/>
          </p:nvPr>
        </p:nvSpPr>
        <p:spPr>
          <a:xfrm>
            <a:off x="3780000" y="3767778"/>
            <a:ext cx="3420000" cy="36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accent1"/>
              </a:buClr>
              <a:buSzPts val="2000"/>
              <a:buFont typeface="Arial"/>
              <a:buNone/>
              <a:defRPr sz="2000" b="1" i="0" u="none" strike="noStrike" cap="none">
                <a:solidFill>
                  <a:schemeClr val="dk1"/>
                </a:solidFill>
                <a:latin typeface="Arial Black"/>
                <a:ea typeface="Arial Black"/>
                <a:cs typeface="Arial Black"/>
                <a:sym typeface="Arial Black"/>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10" name="Google Shape;310;p66"/>
          <p:cNvSpPr txBox="1">
            <a:spLocks noGrp="1"/>
          </p:cNvSpPr>
          <p:nvPr>
            <p:ph type="body" idx="4"/>
          </p:nvPr>
        </p:nvSpPr>
        <p:spPr>
          <a:xfrm>
            <a:off x="3780000" y="4140527"/>
            <a:ext cx="3420000" cy="18001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0"/>
              </a:spcBef>
              <a:spcAft>
                <a:spcPts val="0"/>
              </a:spcAft>
              <a:buClr>
                <a:schemeClr val="accent1"/>
              </a:buClr>
              <a:buSzPts val="2000"/>
              <a:buFont typeface="Arial"/>
              <a:buNone/>
              <a:defRPr sz="20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120000"/>
              </a:lnSpc>
              <a:spcBef>
                <a:spcPts val="8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11" name="Google Shape;311;p66"/>
          <p:cNvSpPr txBox="1">
            <a:spLocks noGrp="1"/>
          </p:cNvSpPr>
          <p:nvPr>
            <p:ph type="body" idx="5"/>
          </p:nvPr>
        </p:nvSpPr>
        <p:spPr>
          <a:xfrm>
            <a:off x="7971900" y="1414800"/>
            <a:ext cx="3420000" cy="36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accent1"/>
              </a:buClr>
              <a:buSzPts val="2000"/>
              <a:buFont typeface="Arial"/>
              <a:buNone/>
              <a:defRPr sz="2000" b="1" i="0" u="none" strike="noStrike" cap="none">
                <a:solidFill>
                  <a:schemeClr val="dk1"/>
                </a:solidFill>
                <a:latin typeface="Arial Black"/>
                <a:ea typeface="Arial Black"/>
                <a:cs typeface="Arial Black"/>
                <a:sym typeface="Arial Black"/>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12" name="Google Shape;312;p66"/>
          <p:cNvSpPr txBox="1">
            <a:spLocks noGrp="1"/>
          </p:cNvSpPr>
          <p:nvPr>
            <p:ph type="body" idx="6"/>
          </p:nvPr>
        </p:nvSpPr>
        <p:spPr>
          <a:xfrm>
            <a:off x="7971900" y="1787549"/>
            <a:ext cx="3420000" cy="18001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0"/>
              </a:spcBef>
              <a:spcAft>
                <a:spcPts val="0"/>
              </a:spcAft>
              <a:buClr>
                <a:schemeClr val="accent1"/>
              </a:buClr>
              <a:buSzPts val="2000"/>
              <a:buFont typeface="Arial"/>
              <a:buNone/>
              <a:defRPr sz="20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120000"/>
              </a:lnSpc>
              <a:spcBef>
                <a:spcPts val="8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13" name="Google Shape;313;p66"/>
          <p:cNvSpPr txBox="1">
            <a:spLocks noGrp="1"/>
          </p:cNvSpPr>
          <p:nvPr>
            <p:ph type="body" idx="7"/>
          </p:nvPr>
        </p:nvSpPr>
        <p:spPr>
          <a:xfrm>
            <a:off x="7971900" y="3767778"/>
            <a:ext cx="3420000" cy="36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accent1"/>
              </a:buClr>
              <a:buSzPts val="2000"/>
              <a:buFont typeface="Arial"/>
              <a:buNone/>
              <a:defRPr sz="2000" b="1" i="0" u="none" strike="noStrike" cap="none">
                <a:solidFill>
                  <a:schemeClr val="dk1"/>
                </a:solidFill>
                <a:latin typeface="Arial Black"/>
                <a:ea typeface="Arial Black"/>
                <a:cs typeface="Arial Black"/>
                <a:sym typeface="Arial Black"/>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14" name="Google Shape;314;p66"/>
          <p:cNvSpPr txBox="1">
            <a:spLocks noGrp="1"/>
          </p:cNvSpPr>
          <p:nvPr>
            <p:ph type="body" idx="8"/>
          </p:nvPr>
        </p:nvSpPr>
        <p:spPr>
          <a:xfrm>
            <a:off x="7971900" y="4140527"/>
            <a:ext cx="3420000" cy="18001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0"/>
              </a:spcBef>
              <a:spcAft>
                <a:spcPts val="0"/>
              </a:spcAft>
              <a:buClr>
                <a:schemeClr val="accent1"/>
              </a:buClr>
              <a:buSzPts val="2000"/>
              <a:buFont typeface="Arial"/>
              <a:buNone/>
              <a:defRPr sz="20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120000"/>
              </a:lnSpc>
              <a:spcBef>
                <a:spcPts val="8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pic>
        <p:nvPicPr>
          <p:cNvPr id="315" name="Google Shape;315;p66" descr="In the service of scotland"/>
          <p:cNvPicPr preferRelativeResize="0"/>
          <p:nvPr/>
        </p:nvPicPr>
        <p:blipFill rotWithShape="1">
          <a:blip r:embed="rId2">
            <a:alphaModFix/>
          </a:blip>
          <a:srcRect/>
          <a:stretch/>
        </p:blipFill>
        <p:spPr>
          <a:xfrm>
            <a:off x="336550" y="5806423"/>
            <a:ext cx="2466975" cy="870169"/>
          </a:xfrm>
          <a:prstGeom prst="rect">
            <a:avLst/>
          </a:prstGeom>
          <a:noFill/>
          <a:ln>
            <a:noFill/>
          </a:ln>
        </p:spPr>
      </p:pic>
      <p:sp>
        <p:nvSpPr>
          <p:cNvPr id="316" name="Google Shape;316;p66"/>
          <p:cNvSpPr txBox="1">
            <a:spLocks noGrp="1"/>
          </p:cNvSpPr>
          <p:nvPr>
            <p:ph type="sldNum" idx="12"/>
          </p:nvPr>
        </p:nvSpPr>
        <p:spPr>
          <a:xfrm>
            <a:off x="8655050" y="6494463"/>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icons available">
  <p:cSld name="icons available">
    <p:spTree>
      <p:nvGrpSpPr>
        <p:cNvPr id="1" name="Shape 317"/>
        <p:cNvGrpSpPr/>
        <p:nvPr/>
      </p:nvGrpSpPr>
      <p:grpSpPr>
        <a:xfrm>
          <a:off x="0" y="0"/>
          <a:ext cx="0" cy="0"/>
          <a:chOff x="0" y="0"/>
          <a:chExt cx="0" cy="0"/>
        </a:xfrm>
      </p:grpSpPr>
      <p:sp>
        <p:nvSpPr>
          <p:cNvPr id="318" name="Google Shape;318;p67"/>
          <p:cNvSpPr txBox="1">
            <a:spLocks noGrp="1"/>
          </p:cNvSpPr>
          <p:nvPr>
            <p:ph type="title"/>
          </p:nvPr>
        </p:nvSpPr>
        <p:spPr>
          <a:xfrm>
            <a:off x="791999" y="1260000"/>
            <a:ext cx="5040000" cy="85246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3100"/>
              <a:buFont typeface="Century Gothic"/>
              <a:buNone/>
              <a:defRPr sz="31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9" name="Google Shape;319;p67"/>
          <p:cNvSpPr txBox="1">
            <a:spLocks noGrp="1"/>
          </p:cNvSpPr>
          <p:nvPr>
            <p:ph type="sldNum" idx="12"/>
          </p:nvPr>
        </p:nvSpPr>
        <p:spPr>
          <a:xfrm>
            <a:off x="11157284" y="6494463"/>
            <a:ext cx="240966"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
        <p:nvSpPr>
          <p:cNvPr id="320" name="Google Shape;320;p67"/>
          <p:cNvSpPr txBox="1"/>
          <p:nvPr/>
        </p:nvSpPr>
        <p:spPr>
          <a:xfrm>
            <a:off x="793750" y="3514400"/>
            <a:ext cx="889000" cy="18466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a:solidFill>
                  <a:schemeClr val="dk1"/>
                </a:solidFill>
                <a:latin typeface="Century Gothic"/>
                <a:ea typeface="Century Gothic"/>
                <a:cs typeface="Century Gothic"/>
                <a:sym typeface="Century Gothic"/>
              </a:rPr>
              <a:t>Integrity</a:t>
            </a:r>
            <a:endParaRPr/>
          </a:p>
        </p:txBody>
      </p:sp>
      <p:pic>
        <p:nvPicPr>
          <p:cNvPr id="321" name="Google Shape;321;p67" descr="integrity icon"/>
          <p:cNvPicPr preferRelativeResize="0"/>
          <p:nvPr/>
        </p:nvPicPr>
        <p:blipFill rotWithShape="1">
          <a:blip r:embed="rId2">
            <a:alphaModFix/>
          </a:blip>
          <a:srcRect/>
          <a:stretch/>
        </p:blipFill>
        <p:spPr>
          <a:xfrm>
            <a:off x="752765" y="2385668"/>
            <a:ext cx="1016000" cy="647700"/>
          </a:xfrm>
          <a:prstGeom prst="rect">
            <a:avLst/>
          </a:prstGeom>
          <a:noFill/>
          <a:ln>
            <a:noFill/>
          </a:ln>
        </p:spPr>
      </p:pic>
      <p:pic>
        <p:nvPicPr>
          <p:cNvPr id="322" name="Google Shape;322;p67" descr="integrity icon within a circle"/>
          <p:cNvPicPr preferRelativeResize="0"/>
          <p:nvPr/>
        </p:nvPicPr>
        <p:blipFill rotWithShape="1">
          <a:blip r:embed="rId3">
            <a:alphaModFix/>
          </a:blip>
          <a:srcRect/>
          <a:stretch/>
        </p:blipFill>
        <p:spPr>
          <a:xfrm>
            <a:off x="793750" y="4009680"/>
            <a:ext cx="889000" cy="889000"/>
          </a:xfrm>
          <a:prstGeom prst="rect">
            <a:avLst/>
          </a:prstGeom>
          <a:noFill/>
          <a:ln>
            <a:noFill/>
          </a:ln>
        </p:spPr>
      </p:pic>
      <p:sp>
        <p:nvSpPr>
          <p:cNvPr id="323" name="Google Shape;323;p67"/>
          <p:cNvSpPr txBox="1"/>
          <p:nvPr/>
        </p:nvSpPr>
        <p:spPr>
          <a:xfrm>
            <a:off x="3214831" y="3514400"/>
            <a:ext cx="889000" cy="18466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a:solidFill>
                  <a:schemeClr val="dk1"/>
                </a:solidFill>
                <a:latin typeface="Century Gothic"/>
                <a:ea typeface="Century Gothic"/>
                <a:cs typeface="Century Gothic"/>
                <a:sym typeface="Century Gothic"/>
              </a:rPr>
              <a:t>Inclusivity</a:t>
            </a:r>
            <a:endParaRPr/>
          </a:p>
        </p:txBody>
      </p:sp>
      <p:pic>
        <p:nvPicPr>
          <p:cNvPr id="324" name="Google Shape;324;p67" descr="inclusivity icon"/>
          <p:cNvPicPr preferRelativeResize="0"/>
          <p:nvPr/>
        </p:nvPicPr>
        <p:blipFill rotWithShape="1">
          <a:blip r:embed="rId4">
            <a:alphaModFix/>
          </a:blip>
          <a:srcRect/>
          <a:stretch/>
        </p:blipFill>
        <p:spPr>
          <a:xfrm>
            <a:off x="3171825" y="2228660"/>
            <a:ext cx="990600" cy="977900"/>
          </a:xfrm>
          <a:prstGeom prst="rect">
            <a:avLst/>
          </a:prstGeom>
          <a:noFill/>
          <a:ln>
            <a:noFill/>
          </a:ln>
        </p:spPr>
      </p:pic>
      <p:pic>
        <p:nvPicPr>
          <p:cNvPr id="325" name="Google Shape;325;p67" descr="inclusivity icon within circle"/>
          <p:cNvPicPr preferRelativeResize="0"/>
          <p:nvPr/>
        </p:nvPicPr>
        <p:blipFill rotWithShape="1">
          <a:blip r:embed="rId5">
            <a:alphaModFix/>
          </a:blip>
          <a:srcRect/>
          <a:stretch/>
        </p:blipFill>
        <p:spPr>
          <a:xfrm>
            <a:off x="3222625" y="4017772"/>
            <a:ext cx="889000" cy="889000"/>
          </a:xfrm>
          <a:prstGeom prst="rect">
            <a:avLst/>
          </a:prstGeom>
          <a:noFill/>
          <a:ln>
            <a:noFill/>
          </a:ln>
        </p:spPr>
      </p:pic>
      <p:sp>
        <p:nvSpPr>
          <p:cNvPr id="326" name="Google Shape;326;p67"/>
          <p:cNvSpPr txBox="1"/>
          <p:nvPr/>
        </p:nvSpPr>
        <p:spPr>
          <a:xfrm>
            <a:off x="5646303" y="3514400"/>
            <a:ext cx="889000" cy="18466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a:solidFill>
                  <a:schemeClr val="dk1"/>
                </a:solidFill>
                <a:latin typeface="Century Gothic"/>
                <a:ea typeface="Century Gothic"/>
                <a:cs typeface="Century Gothic"/>
                <a:sym typeface="Century Gothic"/>
              </a:rPr>
              <a:t>Innovation</a:t>
            </a:r>
            <a:endParaRPr/>
          </a:p>
        </p:txBody>
      </p:sp>
      <p:pic>
        <p:nvPicPr>
          <p:cNvPr id="327" name="Google Shape;327;p67" descr="innovation icon"/>
          <p:cNvPicPr preferRelativeResize="0"/>
          <p:nvPr/>
        </p:nvPicPr>
        <p:blipFill rotWithShape="1">
          <a:blip r:embed="rId6">
            <a:alphaModFix/>
          </a:blip>
          <a:srcRect/>
          <a:stretch/>
        </p:blipFill>
        <p:spPr>
          <a:xfrm>
            <a:off x="5753099" y="2203260"/>
            <a:ext cx="685800" cy="1003300"/>
          </a:xfrm>
          <a:prstGeom prst="rect">
            <a:avLst/>
          </a:prstGeom>
          <a:noFill/>
          <a:ln>
            <a:noFill/>
          </a:ln>
        </p:spPr>
      </p:pic>
      <p:pic>
        <p:nvPicPr>
          <p:cNvPr id="328" name="Google Shape;328;p67" descr="innovation icon within a circle"/>
          <p:cNvPicPr preferRelativeResize="0"/>
          <p:nvPr/>
        </p:nvPicPr>
        <p:blipFill rotWithShape="1">
          <a:blip r:embed="rId7">
            <a:alphaModFix/>
          </a:blip>
          <a:srcRect/>
          <a:stretch/>
        </p:blipFill>
        <p:spPr>
          <a:xfrm>
            <a:off x="5651499" y="4021773"/>
            <a:ext cx="889000" cy="889000"/>
          </a:xfrm>
          <a:prstGeom prst="rect">
            <a:avLst/>
          </a:prstGeom>
          <a:noFill/>
          <a:ln>
            <a:noFill/>
          </a:ln>
        </p:spPr>
      </p:pic>
      <p:sp>
        <p:nvSpPr>
          <p:cNvPr id="329" name="Google Shape;329;p67"/>
          <p:cNvSpPr txBox="1"/>
          <p:nvPr/>
        </p:nvSpPr>
        <p:spPr>
          <a:xfrm>
            <a:off x="7986567" y="3514400"/>
            <a:ext cx="1076616" cy="18466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a:solidFill>
                  <a:schemeClr val="dk1"/>
                </a:solidFill>
                <a:latin typeface="Century Gothic"/>
                <a:ea typeface="Century Gothic"/>
                <a:cs typeface="Century Gothic"/>
                <a:sym typeface="Century Gothic"/>
              </a:rPr>
              <a:t>Collaboration</a:t>
            </a:r>
            <a:endParaRPr/>
          </a:p>
        </p:txBody>
      </p:sp>
      <p:pic>
        <p:nvPicPr>
          <p:cNvPr id="330" name="Google Shape;330;p67" descr="collaboration icon"/>
          <p:cNvPicPr preferRelativeResize="0"/>
          <p:nvPr/>
        </p:nvPicPr>
        <p:blipFill rotWithShape="1">
          <a:blip r:embed="rId8">
            <a:alphaModFix/>
          </a:blip>
          <a:srcRect/>
          <a:stretch/>
        </p:blipFill>
        <p:spPr>
          <a:xfrm>
            <a:off x="8110683" y="2233268"/>
            <a:ext cx="952500" cy="952500"/>
          </a:xfrm>
          <a:prstGeom prst="rect">
            <a:avLst/>
          </a:prstGeom>
          <a:noFill/>
          <a:ln>
            <a:noFill/>
          </a:ln>
        </p:spPr>
      </p:pic>
      <p:pic>
        <p:nvPicPr>
          <p:cNvPr id="331" name="Google Shape;331;p67" descr="collaboration icon within a circle"/>
          <p:cNvPicPr preferRelativeResize="0"/>
          <p:nvPr/>
        </p:nvPicPr>
        <p:blipFill rotWithShape="1">
          <a:blip r:embed="rId9">
            <a:alphaModFix/>
          </a:blip>
          <a:srcRect/>
          <a:stretch/>
        </p:blipFill>
        <p:spPr>
          <a:xfrm>
            <a:off x="8080375" y="4009680"/>
            <a:ext cx="889000" cy="889000"/>
          </a:xfrm>
          <a:prstGeom prst="rect">
            <a:avLst/>
          </a:prstGeom>
          <a:noFill/>
          <a:ln>
            <a:noFill/>
          </a:ln>
        </p:spPr>
      </p:pic>
      <p:sp>
        <p:nvSpPr>
          <p:cNvPr id="332" name="Google Shape;332;p67"/>
          <p:cNvSpPr txBox="1"/>
          <p:nvPr/>
        </p:nvSpPr>
        <p:spPr>
          <a:xfrm>
            <a:off x="10509249" y="3514400"/>
            <a:ext cx="889000" cy="18466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a:solidFill>
                  <a:schemeClr val="dk1"/>
                </a:solidFill>
                <a:latin typeface="Century Gothic"/>
                <a:ea typeface="Century Gothic"/>
                <a:cs typeface="Century Gothic"/>
                <a:sym typeface="Century Gothic"/>
              </a:rPr>
              <a:t>Kindness</a:t>
            </a:r>
            <a:endParaRPr/>
          </a:p>
        </p:txBody>
      </p:sp>
      <p:pic>
        <p:nvPicPr>
          <p:cNvPr id="333" name="Google Shape;333;p67" descr="kindness icon"/>
          <p:cNvPicPr preferRelativeResize="0"/>
          <p:nvPr/>
        </p:nvPicPr>
        <p:blipFill rotWithShape="1">
          <a:blip r:embed="rId10">
            <a:alphaModFix/>
          </a:blip>
          <a:srcRect/>
          <a:stretch/>
        </p:blipFill>
        <p:spPr>
          <a:xfrm>
            <a:off x="10521949" y="2341218"/>
            <a:ext cx="876300" cy="736600"/>
          </a:xfrm>
          <a:prstGeom prst="rect">
            <a:avLst/>
          </a:prstGeom>
          <a:noFill/>
          <a:ln>
            <a:noFill/>
          </a:ln>
        </p:spPr>
      </p:pic>
      <p:pic>
        <p:nvPicPr>
          <p:cNvPr id="334" name="Google Shape;334;p67" descr="kindness icon within a circle"/>
          <p:cNvPicPr preferRelativeResize="0"/>
          <p:nvPr/>
        </p:nvPicPr>
        <p:blipFill rotWithShape="1">
          <a:blip r:embed="rId11">
            <a:alphaModFix/>
          </a:blip>
          <a:srcRect/>
          <a:stretch/>
        </p:blipFill>
        <p:spPr>
          <a:xfrm>
            <a:off x="10509249" y="4009680"/>
            <a:ext cx="889000" cy="889000"/>
          </a:xfrm>
          <a:prstGeom prst="rect">
            <a:avLst/>
          </a:prstGeom>
          <a:noFill/>
          <a:ln>
            <a:noFill/>
          </a:ln>
        </p:spPr>
      </p:pic>
      <p:pic>
        <p:nvPicPr>
          <p:cNvPr id="335" name="Google Shape;335;p67" descr="In the service of scotland"/>
          <p:cNvPicPr preferRelativeResize="0"/>
          <p:nvPr/>
        </p:nvPicPr>
        <p:blipFill rotWithShape="1">
          <a:blip r:embed="rId12">
            <a:alphaModFix/>
          </a:blip>
          <a:srcRect/>
          <a:stretch/>
        </p:blipFill>
        <p:spPr>
          <a:xfrm>
            <a:off x="336550" y="5806423"/>
            <a:ext cx="2466975" cy="87016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 and short quote purple">
  <p:cSld name="pic and short quote purple">
    <p:spTree>
      <p:nvGrpSpPr>
        <p:cNvPr id="1" name="Shape 336"/>
        <p:cNvGrpSpPr/>
        <p:nvPr/>
      </p:nvGrpSpPr>
      <p:grpSpPr>
        <a:xfrm>
          <a:off x="0" y="0"/>
          <a:ext cx="0" cy="0"/>
          <a:chOff x="0" y="0"/>
          <a:chExt cx="0" cy="0"/>
        </a:xfrm>
      </p:grpSpPr>
      <p:sp>
        <p:nvSpPr>
          <p:cNvPr id="337" name="Google Shape;337;p68"/>
          <p:cNvSpPr txBox="1">
            <a:spLocks noGrp="1"/>
          </p:cNvSpPr>
          <p:nvPr>
            <p:ph type="sldNum" idx="12"/>
          </p:nvPr>
        </p:nvSpPr>
        <p:spPr>
          <a:xfrm>
            <a:off x="8655050" y="6494463"/>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
        <p:nvSpPr>
          <p:cNvPr id="338" name="Google Shape;338;p68"/>
          <p:cNvSpPr/>
          <p:nvPr/>
        </p:nvSpPr>
        <p:spPr>
          <a:xfrm>
            <a:off x="0" y="6133542"/>
            <a:ext cx="12192000" cy="726046"/>
          </a:xfrm>
          <a:prstGeom prst="rect">
            <a:avLst/>
          </a:prstGeom>
          <a:solidFill>
            <a:srgbClr val="CB410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39" name="Google Shape;339;p68"/>
          <p:cNvPicPr preferRelativeResize="0"/>
          <p:nvPr/>
        </p:nvPicPr>
        <p:blipFill rotWithShape="1">
          <a:blip r:embed="rId2">
            <a:alphaModFix/>
          </a:blip>
          <a:srcRect/>
          <a:stretch/>
        </p:blipFill>
        <p:spPr>
          <a:xfrm>
            <a:off x="418078" y="6239861"/>
            <a:ext cx="1602251" cy="509203"/>
          </a:xfrm>
          <a:prstGeom prst="rect">
            <a:avLst/>
          </a:prstGeom>
          <a:noFill/>
          <a:ln>
            <a:noFill/>
          </a:ln>
        </p:spPr>
      </p:pic>
      <p:sp>
        <p:nvSpPr>
          <p:cNvPr id="340" name="Google Shape;340;p68"/>
          <p:cNvSpPr txBox="1"/>
          <p:nvPr/>
        </p:nvSpPr>
        <p:spPr>
          <a:xfrm>
            <a:off x="902044" y="1278924"/>
            <a:ext cx="7018637" cy="52322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800"/>
              <a:buFont typeface="Arial"/>
              <a:buChar char="•"/>
            </a:pPr>
            <a:r>
              <a:rPr lang="en-US" sz="2800">
                <a:solidFill>
                  <a:schemeClr val="dk1"/>
                </a:solidFill>
                <a:latin typeface="Century Gothic"/>
                <a:ea typeface="Century Gothic"/>
                <a:cs typeface="Century Gothic"/>
                <a:sym typeface="Century Gothic"/>
              </a:rPr>
              <a:t>use</a:t>
            </a:r>
            <a:endParaRPr/>
          </a:p>
        </p:txBody>
      </p:sp>
      <p:graphicFrame>
        <p:nvGraphicFramePr>
          <p:cNvPr id="341" name="Google Shape;341;p68"/>
          <p:cNvGraphicFramePr/>
          <p:nvPr/>
        </p:nvGraphicFramePr>
        <p:xfrm>
          <a:off x="6956824" y="1154050"/>
          <a:ext cx="3000000" cy="3000000"/>
        </p:xfrm>
        <a:graphic>
          <a:graphicData uri="http://schemas.openxmlformats.org/drawingml/2006/table">
            <a:tbl>
              <a:tblPr firstRow="1" firstCol="1" bandRow="1">
                <a:noFill/>
                <a:tableStyleId>{CB9FDE8C-A46B-4174-B2A5-5EDB9B8FD616}</a:tableStyleId>
              </a:tblPr>
              <a:tblGrid>
                <a:gridCol w="1509425">
                  <a:extLst>
                    <a:ext uri="{9D8B030D-6E8A-4147-A177-3AD203B41FA5}">
                      <a16:colId xmlns:a16="http://schemas.microsoft.com/office/drawing/2014/main" val="20000"/>
                    </a:ext>
                  </a:extLst>
                </a:gridCol>
                <a:gridCol w="1509425">
                  <a:extLst>
                    <a:ext uri="{9D8B030D-6E8A-4147-A177-3AD203B41FA5}">
                      <a16:colId xmlns:a16="http://schemas.microsoft.com/office/drawing/2014/main" val="20001"/>
                    </a:ext>
                  </a:extLst>
                </a:gridCol>
                <a:gridCol w="1468625">
                  <a:extLst>
                    <a:ext uri="{9D8B030D-6E8A-4147-A177-3AD203B41FA5}">
                      <a16:colId xmlns:a16="http://schemas.microsoft.com/office/drawing/2014/main" val="20002"/>
                    </a:ext>
                  </a:extLst>
                </a:gridCol>
              </a:tblGrid>
              <a:tr h="481600">
                <a:tc>
                  <a:txBody>
                    <a:bodyPr/>
                    <a:lstStyle/>
                    <a:p>
                      <a:pPr marL="0" marR="0" lvl="0" indent="0" algn="ctr" rtl="0">
                        <a:spcBef>
                          <a:spcPts val="0"/>
                        </a:spcBef>
                        <a:spcAft>
                          <a:spcPts val="0"/>
                        </a:spcAft>
                        <a:buNone/>
                      </a:pPr>
                      <a:r>
                        <a:rPr lang="en-US" sz="900" u="none" strike="noStrike" cap="none"/>
                        <a:t>Column 1</a:t>
                      </a:r>
                      <a:endParaRPr sz="900" b="1" u="none" strike="noStrike" cap="none">
                        <a:solidFill>
                          <a:srgbClr val="124971"/>
                        </a:solidFill>
                        <a:latin typeface="Times New Roman"/>
                        <a:ea typeface="Times New Roman"/>
                        <a:cs typeface="Times New Roman"/>
                        <a:sym typeface="Times New Roman"/>
                      </a:endParaRPr>
                    </a:p>
                  </a:txBody>
                  <a:tcPr marL="96325" marR="96325" marT="96325" marB="96325" anchor="ctr"/>
                </a:tc>
                <a:tc>
                  <a:txBody>
                    <a:bodyPr/>
                    <a:lstStyle/>
                    <a:p>
                      <a:pPr marL="0" marR="0" lvl="0" indent="0" algn="ctr" rtl="0">
                        <a:spcBef>
                          <a:spcPts val="0"/>
                        </a:spcBef>
                        <a:spcAft>
                          <a:spcPts val="0"/>
                        </a:spcAft>
                        <a:buNone/>
                      </a:pPr>
                      <a:r>
                        <a:rPr lang="en-US" sz="900" u="none" strike="noStrike" cap="none"/>
                        <a:t>Column 2</a:t>
                      </a:r>
                      <a:endParaRPr sz="900" b="1" u="none" strike="noStrike" cap="none">
                        <a:solidFill>
                          <a:srgbClr val="124971"/>
                        </a:solidFill>
                        <a:latin typeface="Times New Roman"/>
                        <a:ea typeface="Times New Roman"/>
                        <a:cs typeface="Times New Roman"/>
                        <a:sym typeface="Times New Roman"/>
                      </a:endParaRPr>
                    </a:p>
                  </a:txBody>
                  <a:tcPr marL="96325" marR="96325" marT="96325" marB="96325" anchor="ctr"/>
                </a:tc>
                <a:tc>
                  <a:txBody>
                    <a:bodyPr/>
                    <a:lstStyle/>
                    <a:p>
                      <a:pPr marL="0" marR="87630" lvl="0" indent="0" algn="ctr" rtl="0">
                        <a:spcBef>
                          <a:spcPts val="0"/>
                        </a:spcBef>
                        <a:spcAft>
                          <a:spcPts val="0"/>
                        </a:spcAft>
                        <a:buNone/>
                      </a:pPr>
                      <a:r>
                        <a:rPr lang="en-US" sz="900" u="none" strike="noStrike" cap="none"/>
                        <a:t>Column 3</a:t>
                      </a:r>
                      <a:endParaRPr sz="900" b="1" u="none" strike="noStrike" cap="none">
                        <a:solidFill>
                          <a:srgbClr val="124971"/>
                        </a:solidFill>
                        <a:latin typeface="Times New Roman"/>
                        <a:ea typeface="Times New Roman"/>
                        <a:cs typeface="Times New Roman"/>
                        <a:sym typeface="Times New Roman"/>
                      </a:endParaRPr>
                    </a:p>
                  </a:txBody>
                  <a:tcPr marL="96325" marR="96325" marT="96325" marB="96325" anchor="ctr"/>
                </a:tc>
                <a:extLst>
                  <a:ext uri="{0D108BD9-81ED-4DB2-BD59-A6C34878D82A}">
                    <a16:rowId xmlns:a16="http://schemas.microsoft.com/office/drawing/2014/main" val="10000"/>
                  </a:ext>
                </a:extLst>
              </a:tr>
              <a:tr h="926950">
                <a:tc>
                  <a:txBody>
                    <a:bodyPr/>
                    <a:lstStyle/>
                    <a:p>
                      <a:pPr marL="0" marR="0" lvl="0" indent="0" algn="l" rtl="0">
                        <a:lnSpc>
                          <a:spcPct val="150000"/>
                        </a:lnSpc>
                        <a:spcBef>
                          <a:spcPts val="0"/>
                        </a:spcBef>
                        <a:spcAft>
                          <a:spcPts val="0"/>
                        </a:spcAft>
                        <a:buNone/>
                      </a:pPr>
                      <a:r>
                        <a:rPr lang="en-US" sz="1100" u="none" strike="noStrike" cap="none"/>
                        <a:t>Paste table copy here</a:t>
                      </a:r>
                      <a:endParaRPr sz="1100" u="none" strike="noStrike" cap="none">
                        <a:solidFill>
                          <a:srgbClr val="124971"/>
                        </a:solidFill>
                        <a:latin typeface="Arial"/>
                        <a:ea typeface="Arial"/>
                        <a:cs typeface="Arial"/>
                        <a:sym typeface="Arial"/>
                      </a:endParaRPr>
                    </a:p>
                  </a:txBody>
                  <a:tcPr marL="96325" marR="96325" marT="96325" marB="96325" anchor="ctr"/>
                </a:tc>
                <a:tc>
                  <a:txBody>
                    <a:bodyPr/>
                    <a:lstStyle/>
                    <a:p>
                      <a:pPr marL="0" marR="0" lvl="0" indent="0" algn="l" rtl="0">
                        <a:lnSpc>
                          <a:spcPct val="150000"/>
                        </a:lnSpc>
                        <a:spcBef>
                          <a:spcPts val="0"/>
                        </a:spcBef>
                        <a:spcAft>
                          <a:spcPts val="0"/>
                        </a:spcAft>
                        <a:buNone/>
                      </a:pPr>
                      <a:r>
                        <a:rPr lang="en-US" sz="1100" u="none" strike="noStrike" cap="none"/>
                        <a:t>Lorem ipsum dolor sit amet Lorem ipsum</a:t>
                      </a:r>
                      <a:endParaRPr sz="1100" u="none" strike="noStrike" cap="none">
                        <a:solidFill>
                          <a:srgbClr val="124971"/>
                        </a:solidFill>
                        <a:latin typeface="Arial"/>
                        <a:ea typeface="Arial"/>
                        <a:cs typeface="Arial"/>
                        <a:sym typeface="Arial"/>
                      </a:endParaRPr>
                    </a:p>
                  </a:txBody>
                  <a:tcPr marL="96325" marR="96325" marT="96325" marB="96325" anchor="ctr"/>
                </a:tc>
                <a:tc>
                  <a:txBody>
                    <a:bodyPr/>
                    <a:lstStyle/>
                    <a:p>
                      <a:pPr marL="0" marR="87630" lvl="0" indent="0" algn="l" rtl="0">
                        <a:lnSpc>
                          <a:spcPct val="150000"/>
                        </a:lnSpc>
                        <a:spcBef>
                          <a:spcPts val="0"/>
                        </a:spcBef>
                        <a:spcAft>
                          <a:spcPts val="0"/>
                        </a:spcAft>
                        <a:buNone/>
                      </a:pPr>
                      <a:r>
                        <a:rPr lang="en-US" sz="1100" u="none" strike="noStrike" cap="none"/>
                        <a:t>Lorem ipsum dolor sit amet Lorem ipsum</a:t>
                      </a:r>
                      <a:endParaRPr sz="1100" u="none" strike="noStrike" cap="none">
                        <a:solidFill>
                          <a:srgbClr val="124971"/>
                        </a:solidFill>
                        <a:latin typeface="Arial"/>
                        <a:ea typeface="Arial"/>
                        <a:cs typeface="Arial"/>
                        <a:sym typeface="Arial"/>
                      </a:endParaRPr>
                    </a:p>
                  </a:txBody>
                  <a:tcPr marL="96325" marR="96325" marT="96325" marB="96325" anchor="ctr"/>
                </a:tc>
                <a:extLst>
                  <a:ext uri="{0D108BD9-81ED-4DB2-BD59-A6C34878D82A}">
                    <a16:rowId xmlns:a16="http://schemas.microsoft.com/office/drawing/2014/main" val="10001"/>
                  </a:ext>
                </a:extLst>
              </a:tr>
              <a:tr h="846500">
                <a:tc>
                  <a:txBody>
                    <a:bodyPr/>
                    <a:lstStyle/>
                    <a:p>
                      <a:pPr marL="0" marR="0" lvl="0" indent="0" algn="l" rtl="0">
                        <a:lnSpc>
                          <a:spcPct val="150000"/>
                        </a:lnSpc>
                        <a:spcBef>
                          <a:spcPts val="0"/>
                        </a:spcBef>
                        <a:spcAft>
                          <a:spcPts val="0"/>
                        </a:spcAft>
                        <a:buNone/>
                      </a:pPr>
                      <a:r>
                        <a:rPr lang="en-US" sz="1100" u="none" strike="noStrike" cap="none"/>
                        <a:t>Lorem ipsum dolor sit amet Lorem ipsum</a:t>
                      </a:r>
                      <a:endParaRPr sz="1100" u="none" strike="noStrike" cap="none">
                        <a:solidFill>
                          <a:srgbClr val="124971"/>
                        </a:solidFill>
                        <a:latin typeface="Arial"/>
                        <a:ea typeface="Arial"/>
                        <a:cs typeface="Arial"/>
                        <a:sym typeface="Arial"/>
                      </a:endParaRPr>
                    </a:p>
                  </a:txBody>
                  <a:tcPr marL="61200" marR="96325" marT="64025" marB="48150" anchor="ctr"/>
                </a:tc>
                <a:tc>
                  <a:txBody>
                    <a:bodyPr/>
                    <a:lstStyle/>
                    <a:p>
                      <a:pPr marL="0" marR="0" lvl="0" indent="0" algn="l" rtl="0">
                        <a:lnSpc>
                          <a:spcPct val="150000"/>
                        </a:lnSpc>
                        <a:spcBef>
                          <a:spcPts val="0"/>
                        </a:spcBef>
                        <a:spcAft>
                          <a:spcPts val="0"/>
                        </a:spcAft>
                        <a:buNone/>
                      </a:pPr>
                      <a:r>
                        <a:rPr lang="en-US" sz="1100" u="none" strike="noStrike" cap="none"/>
                        <a:t>Lorem ipsum dolor sit amet Lorem ipsum</a:t>
                      </a:r>
                      <a:endParaRPr sz="1100" u="none" strike="noStrike" cap="none">
                        <a:solidFill>
                          <a:srgbClr val="124971"/>
                        </a:solidFill>
                        <a:latin typeface="Arial"/>
                        <a:ea typeface="Arial"/>
                        <a:cs typeface="Arial"/>
                        <a:sym typeface="Arial"/>
                      </a:endParaRPr>
                    </a:p>
                  </a:txBody>
                  <a:tcPr marL="61200" marR="96325" marT="64025" marB="48150" anchor="ctr"/>
                </a:tc>
                <a:tc>
                  <a:txBody>
                    <a:bodyPr/>
                    <a:lstStyle/>
                    <a:p>
                      <a:pPr marL="0" marR="87630" lvl="0" indent="0" algn="l" rtl="0">
                        <a:lnSpc>
                          <a:spcPct val="150000"/>
                        </a:lnSpc>
                        <a:spcBef>
                          <a:spcPts val="0"/>
                        </a:spcBef>
                        <a:spcAft>
                          <a:spcPts val="0"/>
                        </a:spcAft>
                        <a:buNone/>
                      </a:pPr>
                      <a:r>
                        <a:rPr lang="en-US" sz="1100" u="none" strike="noStrike" cap="none"/>
                        <a:t>Lorem ipsum dolor sit amet Lorem ipsum</a:t>
                      </a:r>
                      <a:endParaRPr sz="1100" u="none" strike="noStrike" cap="none">
                        <a:solidFill>
                          <a:srgbClr val="124971"/>
                        </a:solidFill>
                        <a:latin typeface="Arial"/>
                        <a:ea typeface="Arial"/>
                        <a:cs typeface="Arial"/>
                        <a:sym typeface="Arial"/>
                      </a:endParaRPr>
                    </a:p>
                  </a:txBody>
                  <a:tcPr marL="61200" marR="96325" marT="64025" marB="48150" anchor="ctr"/>
                </a:tc>
                <a:extLst>
                  <a:ext uri="{0D108BD9-81ED-4DB2-BD59-A6C34878D82A}">
                    <a16:rowId xmlns:a16="http://schemas.microsoft.com/office/drawing/2014/main" val="10002"/>
                  </a:ext>
                </a:extLst>
              </a:tr>
              <a:tr h="846500">
                <a:tc>
                  <a:txBody>
                    <a:bodyPr/>
                    <a:lstStyle/>
                    <a:p>
                      <a:pPr marL="0" marR="0" lvl="0" indent="0" algn="l" rtl="0">
                        <a:lnSpc>
                          <a:spcPct val="150000"/>
                        </a:lnSpc>
                        <a:spcBef>
                          <a:spcPts val="0"/>
                        </a:spcBef>
                        <a:spcAft>
                          <a:spcPts val="0"/>
                        </a:spcAft>
                        <a:buNone/>
                      </a:pPr>
                      <a:r>
                        <a:rPr lang="en-US" sz="1100" u="none" strike="noStrike" cap="none"/>
                        <a:t>Lorem ipsum dolor sit amet Lorem ipsum</a:t>
                      </a:r>
                      <a:endParaRPr sz="1100" u="none" strike="noStrike" cap="none">
                        <a:solidFill>
                          <a:srgbClr val="124971"/>
                        </a:solidFill>
                        <a:latin typeface="Arial"/>
                        <a:ea typeface="Arial"/>
                        <a:cs typeface="Arial"/>
                        <a:sym typeface="Arial"/>
                      </a:endParaRPr>
                    </a:p>
                  </a:txBody>
                  <a:tcPr marL="61200" marR="96325" marT="64025" marB="48150" anchor="ctr"/>
                </a:tc>
                <a:tc>
                  <a:txBody>
                    <a:bodyPr/>
                    <a:lstStyle/>
                    <a:p>
                      <a:pPr marL="0" marR="0" lvl="0" indent="0" algn="l" rtl="0">
                        <a:lnSpc>
                          <a:spcPct val="150000"/>
                        </a:lnSpc>
                        <a:spcBef>
                          <a:spcPts val="0"/>
                        </a:spcBef>
                        <a:spcAft>
                          <a:spcPts val="0"/>
                        </a:spcAft>
                        <a:buNone/>
                      </a:pPr>
                      <a:r>
                        <a:rPr lang="en-US" sz="1100" u="none" strike="noStrike" cap="none"/>
                        <a:t>Lorem ipsum dolor sit amet Lorem ipsum</a:t>
                      </a:r>
                      <a:endParaRPr sz="1100" u="none" strike="noStrike" cap="none">
                        <a:solidFill>
                          <a:srgbClr val="124971"/>
                        </a:solidFill>
                        <a:latin typeface="Arial"/>
                        <a:ea typeface="Arial"/>
                        <a:cs typeface="Arial"/>
                        <a:sym typeface="Arial"/>
                      </a:endParaRPr>
                    </a:p>
                  </a:txBody>
                  <a:tcPr marL="61200" marR="96325" marT="64025" marB="48150" anchor="ctr"/>
                </a:tc>
                <a:tc>
                  <a:txBody>
                    <a:bodyPr/>
                    <a:lstStyle/>
                    <a:p>
                      <a:pPr marL="0" marR="87630" lvl="0" indent="0" algn="l" rtl="0">
                        <a:lnSpc>
                          <a:spcPct val="150000"/>
                        </a:lnSpc>
                        <a:spcBef>
                          <a:spcPts val="0"/>
                        </a:spcBef>
                        <a:spcAft>
                          <a:spcPts val="0"/>
                        </a:spcAft>
                        <a:buNone/>
                      </a:pPr>
                      <a:r>
                        <a:rPr lang="en-US" sz="1100" u="none" strike="noStrike" cap="none"/>
                        <a:t>Lorem ipsum dolor sit amet Lorem ipsum</a:t>
                      </a:r>
                      <a:endParaRPr sz="1100" u="none" strike="noStrike" cap="none">
                        <a:solidFill>
                          <a:srgbClr val="124971"/>
                        </a:solidFill>
                        <a:latin typeface="Arial"/>
                        <a:ea typeface="Arial"/>
                        <a:cs typeface="Arial"/>
                        <a:sym typeface="Arial"/>
                      </a:endParaRPr>
                    </a:p>
                  </a:txBody>
                  <a:tcPr marL="61200" marR="96325" marT="64025" marB="48150" anchor="ctr"/>
                </a:tc>
                <a:extLst>
                  <a:ext uri="{0D108BD9-81ED-4DB2-BD59-A6C34878D82A}">
                    <a16:rowId xmlns:a16="http://schemas.microsoft.com/office/drawing/2014/main" val="10003"/>
                  </a:ext>
                </a:extLst>
              </a:tr>
              <a:tr h="846500">
                <a:tc>
                  <a:txBody>
                    <a:bodyPr/>
                    <a:lstStyle/>
                    <a:p>
                      <a:pPr marL="0" marR="0" lvl="0" indent="0" algn="l" rtl="0">
                        <a:lnSpc>
                          <a:spcPct val="150000"/>
                        </a:lnSpc>
                        <a:spcBef>
                          <a:spcPts val="0"/>
                        </a:spcBef>
                        <a:spcAft>
                          <a:spcPts val="0"/>
                        </a:spcAft>
                        <a:buNone/>
                      </a:pPr>
                      <a:r>
                        <a:rPr lang="en-US" sz="1100" u="none" strike="noStrike" cap="none"/>
                        <a:t>Lorem ipsum dolor sit amet Lorem ipsum</a:t>
                      </a:r>
                      <a:endParaRPr sz="1100" u="none" strike="noStrike" cap="none">
                        <a:solidFill>
                          <a:srgbClr val="124971"/>
                        </a:solidFill>
                        <a:latin typeface="Arial"/>
                        <a:ea typeface="Arial"/>
                        <a:cs typeface="Arial"/>
                        <a:sym typeface="Arial"/>
                      </a:endParaRPr>
                    </a:p>
                  </a:txBody>
                  <a:tcPr marL="61200" marR="96325" marT="64025" marB="48150" anchor="ctr"/>
                </a:tc>
                <a:tc>
                  <a:txBody>
                    <a:bodyPr/>
                    <a:lstStyle/>
                    <a:p>
                      <a:pPr marL="0" marR="0" lvl="0" indent="0" algn="l" rtl="0">
                        <a:lnSpc>
                          <a:spcPct val="150000"/>
                        </a:lnSpc>
                        <a:spcBef>
                          <a:spcPts val="0"/>
                        </a:spcBef>
                        <a:spcAft>
                          <a:spcPts val="0"/>
                        </a:spcAft>
                        <a:buNone/>
                      </a:pPr>
                      <a:r>
                        <a:rPr lang="en-US" sz="1100" u="none" strike="noStrike" cap="none"/>
                        <a:t>Lorem ipsum dolor sit amet Lorem ipsum</a:t>
                      </a:r>
                      <a:endParaRPr sz="1100" u="none" strike="noStrike" cap="none">
                        <a:solidFill>
                          <a:srgbClr val="124971"/>
                        </a:solidFill>
                        <a:latin typeface="Arial"/>
                        <a:ea typeface="Arial"/>
                        <a:cs typeface="Arial"/>
                        <a:sym typeface="Arial"/>
                      </a:endParaRPr>
                    </a:p>
                  </a:txBody>
                  <a:tcPr marL="61200" marR="96325" marT="64025" marB="48150" anchor="ctr"/>
                </a:tc>
                <a:tc>
                  <a:txBody>
                    <a:bodyPr/>
                    <a:lstStyle/>
                    <a:p>
                      <a:pPr marL="0" marR="87630" lvl="0" indent="0" algn="l" rtl="0">
                        <a:lnSpc>
                          <a:spcPct val="150000"/>
                        </a:lnSpc>
                        <a:spcBef>
                          <a:spcPts val="0"/>
                        </a:spcBef>
                        <a:spcAft>
                          <a:spcPts val="0"/>
                        </a:spcAft>
                        <a:buNone/>
                      </a:pPr>
                      <a:r>
                        <a:rPr lang="en-US" sz="1100" u="none" strike="noStrike" cap="none"/>
                        <a:t>Lorem ipsum dolor sit amet Lorem ipsum</a:t>
                      </a:r>
                      <a:endParaRPr sz="1100" u="none" strike="noStrike" cap="none">
                        <a:solidFill>
                          <a:srgbClr val="124971"/>
                        </a:solidFill>
                        <a:latin typeface="Arial"/>
                        <a:ea typeface="Arial"/>
                        <a:cs typeface="Arial"/>
                        <a:sym typeface="Arial"/>
                      </a:endParaRPr>
                    </a:p>
                  </a:txBody>
                  <a:tcPr marL="61200" marR="96325" marT="64025" marB="48150" anchor="ctr"/>
                </a:tc>
                <a:extLst>
                  <a:ext uri="{0D108BD9-81ED-4DB2-BD59-A6C34878D82A}">
                    <a16:rowId xmlns:a16="http://schemas.microsoft.com/office/drawing/2014/main" val="10004"/>
                  </a:ext>
                </a:extLst>
              </a:tr>
              <a:tr h="601725">
                <a:tc>
                  <a:txBody>
                    <a:bodyPr/>
                    <a:lstStyle/>
                    <a:p>
                      <a:pPr marL="0" marR="0" lvl="0" indent="0" algn="l" rtl="0">
                        <a:lnSpc>
                          <a:spcPct val="150000"/>
                        </a:lnSpc>
                        <a:spcBef>
                          <a:spcPts val="0"/>
                        </a:spcBef>
                        <a:spcAft>
                          <a:spcPts val="0"/>
                        </a:spcAft>
                        <a:buNone/>
                      </a:pPr>
                      <a:r>
                        <a:rPr lang="en-US" sz="1100" u="none" strike="noStrike" cap="none"/>
                        <a:t>Lorem ipsum </a:t>
                      </a:r>
                      <a:br>
                        <a:rPr lang="en-US" sz="1100" u="none" strike="noStrike" cap="none"/>
                      </a:br>
                      <a:r>
                        <a:rPr lang="en-US" sz="1100" u="none" strike="noStrike" cap="none"/>
                        <a:t>dolor sit </a:t>
                      </a:r>
                      <a:endParaRPr sz="1100" u="none" strike="noStrike" cap="none">
                        <a:solidFill>
                          <a:srgbClr val="124971"/>
                        </a:solidFill>
                        <a:latin typeface="Arial"/>
                        <a:ea typeface="Arial"/>
                        <a:cs typeface="Arial"/>
                        <a:sym typeface="Arial"/>
                      </a:endParaRPr>
                    </a:p>
                  </a:txBody>
                  <a:tcPr marL="61200" marR="96325" marT="64025" marB="48150" anchor="ctr"/>
                </a:tc>
                <a:tc>
                  <a:txBody>
                    <a:bodyPr/>
                    <a:lstStyle/>
                    <a:p>
                      <a:pPr marL="0" marR="0" lvl="0" indent="0" algn="l" rtl="0">
                        <a:lnSpc>
                          <a:spcPct val="150000"/>
                        </a:lnSpc>
                        <a:spcBef>
                          <a:spcPts val="0"/>
                        </a:spcBef>
                        <a:spcAft>
                          <a:spcPts val="0"/>
                        </a:spcAft>
                        <a:buNone/>
                      </a:pPr>
                      <a:r>
                        <a:rPr lang="en-US" sz="1100" u="none" strike="noStrike" cap="none"/>
                        <a:t>Lorem ipsum </a:t>
                      </a:r>
                      <a:br>
                        <a:rPr lang="en-US" sz="1100" u="none" strike="noStrike" cap="none"/>
                      </a:br>
                      <a:r>
                        <a:rPr lang="en-US" sz="1100" u="none" strike="noStrike" cap="none"/>
                        <a:t>dolor sit </a:t>
                      </a:r>
                      <a:endParaRPr sz="1100" u="none" strike="noStrike" cap="none">
                        <a:solidFill>
                          <a:srgbClr val="124971"/>
                        </a:solidFill>
                        <a:latin typeface="Arial"/>
                        <a:ea typeface="Arial"/>
                        <a:cs typeface="Arial"/>
                        <a:sym typeface="Arial"/>
                      </a:endParaRPr>
                    </a:p>
                  </a:txBody>
                  <a:tcPr marL="61200" marR="96325" marT="64025" marB="48150" anchor="ctr"/>
                </a:tc>
                <a:tc>
                  <a:txBody>
                    <a:bodyPr/>
                    <a:lstStyle/>
                    <a:p>
                      <a:pPr marL="0" marR="87630" lvl="0" indent="0" algn="l" rtl="0">
                        <a:lnSpc>
                          <a:spcPct val="150000"/>
                        </a:lnSpc>
                        <a:spcBef>
                          <a:spcPts val="0"/>
                        </a:spcBef>
                        <a:spcAft>
                          <a:spcPts val="0"/>
                        </a:spcAft>
                        <a:buNone/>
                      </a:pPr>
                      <a:r>
                        <a:rPr lang="en-US" sz="1100" u="none" strike="noStrike" cap="none"/>
                        <a:t>Lorem ipsum </a:t>
                      </a:r>
                      <a:br>
                        <a:rPr lang="en-US" sz="1100" u="none" strike="noStrike" cap="none"/>
                      </a:br>
                      <a:r>
                        <a:rPr lang="en-US" sz="1100" u="none" strike="noStrike" cap="none"/>
                        <a:t>dolor sit </a:t>
                      </a:r>
                      <a:endParaRPr sz="1100" u="none" strike="noStrike" cap="none">
                        <a:solidFill>
                          <a:srgbClr val="124971"/>
                        </a:solidFill>
                        <a:latin typeface="Arial"/>
                        <a:ea typeface="Arial"/>
                        <a:cs typeface="Arial"/>
                        <a:sym typeface="Arial"/>
                      </a:endParaRPr>
                    </a:p>
                  </a:txBody>
                  <a:tcPr marL="61200" marR="96325" marT="64025" marB="48150" anchor="ctr"/>
                </a:tc>
                <a:extLst>
                  <a:ext uri="{0D108BD9-81ED-4DB2-BD59-A6C34878D82A}">
                    <a16:rowId xmlns:a16="http://schemas.microsoft.com/office/drawing/2014/main" val="10005"/>
                  </a:ext>
                </a:extLst>
              </a:tr>
            </a:tbl>
          </a:graphicData>
        </a:graphic>
      </p:graphicFrame>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py 2 columns and purple box">
  <p:cSld name="copy 2 columns and purple box">
    <p:spTree>
      <p:nvGrpSpPr>
        <p:cNvPr id="1" name="Shape 342"/>
        <p:cNvGrpSpPr/>
        <p:nvPr/>
      </p:nvGrpSpPr>
      <p:grpSpPr>
        <a:xfrm>
          <a:off x="0" y="0"/>
          <a:ext cx="0" cy="0"/>
          <a:chOff x="0" y="0"/>
          <a:chExt cx="0" cy="0"/>
        </a:xfrm>
      </p:grpSpPr>
      <p:sp>
        <p:nvSpPr>
          <p:cNvPr id="343" name="Google Shape;343;p69"/>
          <p:cNvSpPr txBox="1">
            <a:spLocks noGrp="1"/>
          </p:cNvSpPr>
          <p:nvPr>
            <p:ph type="title"/>
          </p:nvPr>
        </p:nvSpPr>
        <p:spPr>
          <a:xfrm>
            <a:off x="792000" y="1260000"/>
            <a:ext cx="8101628" cy="85246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accent3"/>
              </a:buClr>
              <a:buSzPts val="3100"/>
              <a:buFont typeface="Century Gothic"/>
              <a:buNone/>
              <a:defRPr sz="3100" b="0" i="0" u="none" strike="noStrike" cap="none">
                <a:solidFill>
                  <a:schemeClr val="accent3"/>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4" name="Google Shape;344;p69"/>
          <p:cNvSpPr txBox="1">
            <a:spLocks noGrp="1"/>
          </p:cNvSpPr>
          <p:nvPr>
            <p:ph type="body" idx="1"/>
          </p:nvPr>
        </p:nvSpPr>
        <p:spPr>
          <a:xfrm>
            <a:off x="791999" y="2124000"/>
            <a:ext cx="8101629" cy="36000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120000"/>
              </a:lnSpc>
              <a:spcBef>
                <a:spcPts val="600"/>
              </a:spcBef>
              <a:spcAft>
                <a:spcPts val="0"/>
              </a:spcAft>
              <a:buClr>
                <a:schemeClr val="accent1"/>
              </a:buClr>
              <a:buSzPts val="1800"/>
              <a:buFont typeface="Arial"/>
              <a:buNone/>
              <a:defRPr sz="18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120000"/>
              </a:lnSpc>
              <a:spcBef>
                <a:spcPts val="500"/>
              </a:spcBef>
              <a:spcAft>
                <a:spcPts val="0"/>
              </a:spcAft>
              <a:buClr>
                <a:schemeClr val="accent1"/>
              </a:buClr>
              <a:buSzPts val="1600"/>
              <a:buFont typeface="Arial"/>
              <a:buNone/>
              <a:defRPr sz="16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120000"/>
              </a:lnSpc>
              <a:spcBef>
                <a:spcPts val="500"/>
              </a:spcBef>
              <a:spcAft>
                <a:spcPts val="0"/>
              </a:spcAft>
              <a:buClr>
                <a:schemeClr val="accent1"/>
              </a:buClr>
              <a:buSzPts val="1400"/>
              <a:buFont typeface="Arial"/>
              <a:buNone/>
              <a:defRPr sz="14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120000"/>
              </a:lnSpc>
              <a:spcBef>
                <a:spcPts val="500"/>
              </a:spcBef>
              <a:spcAft>
                <a:spcPts val="0"/>
              </a:spcAft>
              <a:buClr>
                <a:schemeClr val="accent1"/>
              </a:buClr>
              <a:buSzPts val="1400"/>
              <a:buFont typeface="Arial"/>
              <a:buNone/>
              <a:defRPr sz="14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45" name="Google Shape;345;p69"/>
          <p:cNvSpPr/>
          <p:nvPr/>
        </p:nvSpPr>
        <p:spPr>
          <a:xfrm>
            <a:off x="9142800" y="0"/>
            <a:ext cx="30492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46" name="Google Shape;346;p69"/>
          <p:cNvSpPr txBox="1">
            <a:spLocks noGrp="1"/>
          </p:cNvSpPr>
          <p:nvPr>
            <p:ph type="sldNum" idx="12"/>
          </p:nvPr>
        </p:nvSpPr>
        <p:spPr>
          <a:xfrm>
            <a:off x="11078816" y="6494463"/>
            <a:ext cx="319433"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pic>
        <p:nvPicPr>
          <p:cNvPr id="347" name="Google Shape;347;p69" descr="In the service of scotland"/>
          <p:cNvPicPr preferRelativeResize="0"/>
          <p:nvPr/>
        </p:nvPicPr>
        <p:blipFill rotWithShape="1">
          <a:blip r:embed="rId2">
            <a:alphaModFix/>
          </a:blip>
          <a:srcRect/>
          <a:stretch/>
        </p:blipFill>
        <p:spPr>
          <a:xfrm>
            <a:off x="336550" y="5806423"/>
            <a:ext cx="2466975" cy="870169"/>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py 2 columns and green box">
  <p:cSld name="copy 2 columns and green box">
    <p:spTree>
      <p:nvGrpSpPr>
        <p:cNvPr id="1" name="Shape 348"/>
        <p:cNvGrpSpPr/>
        <p:nvPr/>
      </p:nvGrpSpPr>
      <p:grpSpPr>
        <a:xfrm>
          <a:off x="0" y="0"/>
          <a:ext cx="0" cy="0"/>
          <a:chOff x="0" y="0"/>
          <a:chExt cx="0" cy="0"/>
        </a:xfrm>
      </p:grpSpPr>
      <p:sp>
        <p:nvSpPr>
          <p:cNvPr id="349" name="Google Shape;349;p70"/>
          <p:cNvSpPr txBox="1">
            <a:spLocks noGrp="1"/>
          </p:cNvSpPr>
          <p:nvPr>
            <p:ph type="title"/>
          </p:nvPr>
        </p:nvSpPr>
        <p:spPr>
          <a:xfrm>
            <a:off x="792000" y="1260000"/>
            <a:ext cx="8101628" cy="85246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accent2"/>
              </a:buClr>
              <a:buSzPts val="3100"/>
              <a:buFont typeface="Century Gothic"/>
              <a:buNone/>
              <a:defRPr sz="3100" b="0" i="0" u="none" strike="noStrike" cap="none">
                <a:solidFill>
                  <a:schemeClr val="accen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0" name="Google Shape;350;p70"/>
          <p:cNvSpPr txBox="1">
            <a:spLocks noGrp="1"/>
          </p:cNvSpPr>
          <p:nvPr>
            <p:ph type="body" idx="1"/>
          </p:nvPr>
        </p:nvSpPr>
        <p:spPr>
          <a:xfrm>
            <a:off x="791999" y="2124000"/>
            <a:ext cx="8101629" cy="36000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120000"/>
              </a:lnSpc>
              <a:spcBef>
                <a:spcPts val="600"/>
              </a:spcBef>
              <a:spcAft>
                <a:spcPts val="0"/>
              </a:spcAft>
              <a:buClr>
                <a:schemeClr val="accent1"/>
              </a:buClr>
              <a:buSzPts val="1800"/>
              <a:buFont typeface="Arial"/>
              <a:buNone/>
              <a:defRPr sz="18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120000"/>
              </a:lnSpc>
              <a:spcBef>
                <a:spcPts val="500"/>
              </a:spcBef>
              <a:spcAft>
                <a:spcPts val="0"/>
              </a:spcAft>
              <a:buClr>
                <a:schemeClr val="accent1"/>
              </a:buClr>
              <a:buSzPts val="1600"/>
              <a:buFont typeface="Arial"/>
              <a:buNone/>
              <a:defRPr sz="16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120000"/>
              </a:lnSpc>
              <a:spcBef>
                <a:spcPts val="500"/>
              </a:spcBef>
              <a:spcAft>
                <a:spcPts val="0"/>
              </a:spcAft>
              <a:buClr>
                <a:schemeClr val="accent1"/>
              </a:buClr>
              <a:buSzPts val="1400"/>
              <a:buFont typeface="Arial"/>
              <a:buNone/>
              <a:defRPr sz="14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120000"/>
              </a:lnSpc>
              <a:spcBef>
                <a:spcPts val="500"/>
              </a:spcBef>
              <a:spcAft>
                <a:spcPts val="0"/>
              </a:spcAft>
              <a:buClr>
                <a:schemeClr val="accent1"/>
              </a:buClr>
              <a:buSzPts val="1400"/>
              <a:buFont typeface="Arial"/>
              <a:buNone/>
              <a:defRPr sz="14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51" name="Google Shape;351;p70"/>
          <p:cNvSpPr/>
          <p:nvPr/>
        </p:nvSpPr>
        <p:spPr>
          <a:xfrm>
            <a:off x="9142800" y="0"/>
            <a:ext cx="30492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52" name="Google Shape;352;p70"/>
          <p:cNvSpPr txBox="1">
            <a:spLocks noGrp="1"/>
          </p:cNvSpPr>
          <p:nvPr>
            <p:ph type="sldNum" idx="12"/>
          </p:nvPr>
        </p:nvSpPr>
        <p:spPr>
          <a:xfrm>
            <a:off x="11078816" y="6494463"/>
            <a:ext cx="319433"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pic>
        <p:nvPicPr>
          <p:cNvPr id="353" name="Google Shape;353;p70" descr="In the service of scotland"/>
          <p:cNvPicPr preferRelativeResize="0"/>
          <p:nvPr/>
        </p:nvPicPr>
        <p:blipFill rotWithShape="1">
          <a:blip r:embed="rId2">
            <a:alphaModFix/>
          </a:blip>
          <a:srcRect/>
          <a:stretch/>
        </p:blipFill>
        <p:spPr>
          <a:xfrm>
            <a:off x="336550" y="5806423"/>
            <a:ext cx="2466975" cy="870169"/>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py 2 columns and red box">
  <p:cSld name="copy 2 columns and red box">
    <p:spTree>
      <p:nvGrpSpPr>
        <p:cNvPr id="1" name="Shape 354"/>
        <p:cNvGrpSpPr/>
        <p:nvPr/>
      </p:nvGrpSpPr>
      <p:grpSpPr>
        <a:xfrm>
          <a:off x="0" y="0"/>
          <a:ext cx="0" cy="0"/>
          <a:chOff x="0" y="0"/>
          <a:chExt cx="0" cy="0"/>
        </a:xfrm>
      </p:grpSpPr>
      <p:sp>
        <p:nvSpPr>
          <p:cNvPr id="355" name="Google Shape;355;p71"/>
          <p:cNvSpPr txBox="1">
            <a:spLocks noGrp="1"/>
          </p:cNvSpPr>
          <p:nvPr>
            <p:ph type="title"/>
          </p:nvPr>
        </p:nvSpPr>
        <p:spPr>
          <a:xfrm>
            <a:off x="792000" y="1260000"/>
            <a:ext cx="8101628" cy="85246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accent4"/>
              </a:buClr>
              <a:buSzPts val="3100"/>
              <a:buFont typeface="Century Gothic"/>
              <a:buNone/>
              <a:defRPr sz="3100" b="0" i="0" u="none" strike="noStrike" cap="none">
                <a:solidFill>
                  <a:schemeClr val="accent4"/>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6" name="Google Shape;356;p71"/>
          <p:cNvSpPr txBox="1">
            <a:spLocks noGrp="1"/>
          </p:cNvSpPr>
          <p:nvPr>
            <p:ph type="body" idx="1"/>
          </p:nvPr>
        </p:nvSpPr>
        <p:spPr>
          <a:xfrm>
            <a:off x="791999" y="2124000"/>
            <a:ext cx="8101629" cy="36000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120000"/>
              </a:lnSpc>
              <a:spcBef>
                <a:spcPts val="600"/>
              </a:spcBef>
              <a:spcAft>
                <a:spcPts val="0"/>
              </a:spcAft>
              <a:buClr>
                <a:schemeClr val="accent1"/>
              </a:buClr>
              <a:buSzPts val="1800"/>
              <a:buFont typeface="Arial"/>
              <a:buNone/>
              <a:defRPr sz="18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120000"/>
              </a:lnSpc>
              <a:spcBef>
                <a:spcPts val="500"/>
              </a:spcBef>
              <a:spcAft>
                <a:spcPts val="0"/>
              </a:spcAft>
              <a:buClr>
                <a:schemeClr val="accent1"/>
              </a:buClr>
              <a:buSzPts val="1600"/>
              <a:buFont typeface="Arial"/>
              <a:buNone/>
              <a:defRPr sz="16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120000"/>
              </a:lnSpc>
              <a:spcBef>
                <a:spcPts val="500"/>
              </a:spcBef>
              <a:spcAft>
                <a:spcPts val="0"/>
              </a:spcAft>
              <a:buClr>
                <a:schemeClr val="accent1"/>
              </a:buClr>
              <a:buSzPts val="1400"/>
              <a:buFont typeface="Arial"/>
              <a:buNone/>
              <a:defRPr sz="14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120000"/>
              </a:lnSpc>
              <a:spcBef>
                <a:spcPts val="500"/>
              </a:spcBef>
              <a:spcAft>
                <a:spcPts val="0"/>
              </a:spcAft>
              <a:buClr>
                <a:schemeClr val="accent1"/>
              </a:buClr>
              <a:buSzPts val="1400"/>
              <a:buFont typeface="Arial"/>
              <a:buNone/>
              <a:defRPr sz="14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57" name="Google Shape;357;p71"/>
          <p:cNvSpPr/>
          <p:nvPr/>
        </p:nvSpPr>
        <p:spPr>
          <a:xfrm>
            <a:off x="9142800" y="0"/>
            <a:ext cx="30492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58" name="Google Shape;358;p71"/>
          <p:cNvSpPr txBox="1">
            <a:spLocks noGrp="1"/>
          </p:cNvSpPr>
          <p:nvPr>
            <p:ph type="sldNum" idx="12"/>
          </p:nvPr>
        </p:nvSpPr>
        <p:spPr>
          <a:xfrm>
            <a:off x="11078816" y="6494463"/>
            <a:ext cx="319433"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pic>
        <p:nvPicPr>
          <p:cNvPr id="359" name="Google Shape;359;p71" descr="In the service of scotland"/>
          <p:cNvPicPr preferRelativeResize="0"/>
          <p:nvPr/>
        </p:nvPicPr>
        <p:blipFill rotWithShape="1">
          <a:blip r:embed="rId2">
            <a:alphaModFix/>
          </a:blip>
          <a:srcRect/>
          <a:stretch/>
        </p:blipFill>
        <p:spPr>
          <a:xfrm>
            <a:off x="336550" y="5806423"/>
            <a:ext cx="2466975" cy="870169"/>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py 2 columns and blue box">
  <p:cSld name="copy 2 columns and blue box">
    <p:spTree>
      <p:nvGrpSpPr>
        <p:cNvPr id="1" name="Shape 360"/>
        <p:cNvGrpSpPr/>
        <p:nvPr/>
      </p:nvGrpSpPr>
      <p:grpSpPr>
        <a:xfrm>
          <a:off x="0" y="0"/>
          <a:ext cx="0" cy="0"/>
          <a:chOff x="0" y="0"/>
          <a:chExt cx="0" cy="0"/>
        </a:xfrm>
      </p:grpSpPr>
      <p:sp>
        <p:nvSpPr>
          <p:cNvPr id="361" name="Google Shape;361;p72"/>
          <p:cNvSpPr txBox="1">
            <a:spLocks noGrp="1"/>
          </p:cNvSpPr>
          <p:nvPr>
            <p:ph type="title"/>
          </p:nvPr>
        </p:nvSpPr>
        <p:spPr>
          <a:xfrm>
            <a:off x="792000" y="1260000"/>
            <a:ext cx="8101628" cy="85246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accent1"/>
              </a:buClr>
              <a:buSzPts val="3100"/>
              <a:buFont typeface="Century Gothic"/>
              <a:buNone/>
              <a:defRPr sz="31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2" name="Google Shape;362;p72"/>
          <p:cNvSpPr txBox="1">
            <a:spLocks noGrp="1"/>
          </p:cNvSpPr>
          <p:nvPr>
            <p:ph type="body" idx="1"/>
          </p:nvPr>
        </p:nvSpPr>
        <p:spPr>
          <a:xfrm>
            <a:off x="791999" y="2124000"/>
            <a:ext cx="8101629" cy="36000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120000"/>
              </a:lnSpc>
              <a:spcBef>
                <a:spcPts val="600"/>
              </a:spcBef>
              <a:spcAft>
                <a:spcPts val="0"/>
              </a:spcAft>
              <a:buClr>
                <a:schemeClr val="accent1"/>
              </a:buClr>
              <a:buSzPts val="1800"/>
              <a:buFont typeface="Arial"/>
              <a:buNone/>
              <a:defRPr sz="18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120000"/>
              </a:lnSpc>
              <a:spcBef>
                <a:spcPts val="500"/>
              </a:spcBef>
              <a:spcAft>
                <a:spcPts val="0"/>
              </a:spcAft>
              <a:buClr>
                <a:schemeClr val="accent1"/>
              </a:buClr>
              <a:buSzPts val="1600"/>
              <a:buFont typeface="Arial"/>
              <a:buNone/>
              <a:defRPr sz="16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120000"/>
              </a:lnSpc>
              <a:spcBef>
                <a:spcPts val="500"/>
              </a:spcBef>
              <a:spcAft>
                <a:spcPts val="0"/>
              </a:spcAft>
              <a:buClr>
                <a:schemeClr val="accent1"/>
              </a:buClr>
              <a:buSzPts val="1400"/>
              <a:buFont typeface="Arial"/>
              <a:buNone/>
              <a:defRPr sz="14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120000"/>
              </a:lnSpc>
              <a:spcBef>
                <a:spcPts val="500"/>
              </a:spcBef>
              <a:spcAft>
                <a:spcPts val="0"/>
              </a:spcAft>
              <a:buClr>
                <a:schemeClr val="accent1"/>
              </a:buClr>
              <a:buSzPts val="1400"/>
              <a:buFont typeface="Arial"/>
              <a:buNone/>
              <a:defRPr sz="14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63" name="Google Shape;363;p72"/>
          <p:cNvSpPr/>
          <p:nvPr/>
        </p:nvSpPr>
        <p:spPr>
          <a:xfrm>
            <a:off x="9142800" y="0"/>
            <a:ext cx="30492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64" name="Google Shape;364;p72"/>
          <p:cNvSpPr txBox="1">
            <a:spLocks noGrp="1"/>
          </p:cNvSpPr>
          <p:nvPr>
            <p:ph type="sldNum" idx="12"/>
          </p:nvPr>
        </p:nvSpPr>
        <p:spPr>
          <a:xfrm>
            <a:off x="11078816" y="6494463"/>
            <a:ext cx="319433"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pic>
        <p:nvPicPr>
          <p:cNvPr id="365" name="Google Shape;365;p72" descr="In the service of scotland"/>
          <p:cNvPicPr preferRelativeResize="0"/>
          <p:nvPr/>
        </p:nvPicPr>
        <p:blipFill rotWithShape="1">
          <a:blip r:embed="rId2">
            <a:alphaModFix/>
          </a:blip>
          <a:srcRect/>
          <a:stretch/>
        </p:blipFill>
        <p:spPr>
          <a:xfrm>
            <a:off x="336550" y="5806423"/>
            <a:ext cx="2466975" cy="870169"/>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copy 2 columns and red box">
  <p:cSld name="1_copy 2 columns and red box">
    <p:spTree>
      <p:nvGrpSpPr>
        <p:cNvPr id="1" name="Shape 366"/>
        <p:cNvGrpSpPr/>
        <p:nvPr/>
      </p:nvGrpSpPr>
      <p:grpSpPr>
        <a:xfrm>
          <a:off x="0" y="0"/>
          <a:ext cx="0" cy="0"/>
          <a:chOff x="0" y="0"/>
          <a:chExt cx="0" cy="0"/>
        </a:xfrm>
      </p:grpSpPr>
      <p:sp>
        <p:nvSpPr>
          <p:cNvPr id="367" name="Google Shape;367;p73"/>
          <p:cNvSpPr txBox="1">
            <a:spLocks noGrp="1"/>
          </p:cNvSpPr>
          <p:nvPr>
            <p:ph type="title"/>
          </p:nvPr>
        </p:nvSpPr>
        <p:spPr>
          <a:xfrm>
            <a:off x="792000" y="1260000"/>
            <a:ext cx="8101628" cy="85246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CB4109"/>
              </a:buClr>
              <a:buSzPts val="3100"/>
              <a:buFont typeface="Century Gothic"/>
              <a:buNone/>
              <a:defRPr sz="3100" b="0" i="0" u="none" strike="noStrike" cap="none">
                <a:solidFill>
                  <a:srgbClr val="CB4109"/>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8" name="Google Shape;368;p73"/>
          <p:cNvSpPr txBox="1">
            <a:spLocks noGrp="1"/>
          </p:cNvSpPr>
          <p:nvPr>
            <p:ph type="body" idx="1"/>
          </p:nvPr>
        </p:nvSpPr>
        <p:spPr>
          <a:xfrm>
            <a:off x="791999" y="2124000"/>
            <a:ext cx="8101629" cy="36000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120000"/>
              </a:lnSpc>
              <a:spcBef>
                <a:spcPts val="600"/>
              </a:spcBef>
              <a:spcAft>
                <a:spcPts val="0"/>
              </a:spcAft>
              <a:buClr>
                <a:schemeClr val="accent1"/>
              </a:buClr>
              <a:buSzPts val="1800"/>
              <a:buFont typeface="Arial"/>
              <a:buNone/>
              <a:defRPr sz="18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120000"/>
              </a:lnSpc>
              <a:spcBef>
                <a:spcPts val="500"/>
              </a:spcBef>
              <a:spcAft>
                <a:spcPts val="0"/>
              </a:spcAft>
              <a:buClr>
                <a:schemeClr val="accent1"/>
              </a:buClr>
              <a:buSzPts val="1600"/>
              <a:buFont typeface="Arial"/>
              <a:buNone/>
              <a:defRPr sz="16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120000"/>
              </a:lnSpc>
              <a:spcBef>
                <a:spcPts val="500"/>
              </a:spcBef>
              <a:spcAft>
                <a:spcPts val="0"/>
              </a:spcAft>
              <a:buClr>
                <a:schemeClr val="accent1"/>
              </a:buClr>
              <a:buSzPts val="1400"/>
              <a:buFont typeface="Arial"/>
              <a:buNone/>
              <a:defRPr sz="14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120000"/>
              </a:lnSpc>
              <a:spcBef>
                <a:spcPts val="500"/>
              </a:spcBef>
              <a:spcAft>
                <a:spcPts val="0"/>
              </a:spcAft>
              <a:buClr>
                <a:schemeClr val="accent1"/>
              </a:buClr>
              <a:buSzPts val="1400"/>
              <a:buFont typeface="Arial"/>
              <a:buNone/>
              <a:defRPr sz="14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69" name="Google Shape;369;p73"/>
          <p:cNvSpPr/>
          <p:nvPr/>
        </p:nvSpPr>
        <p:spPr>
          <a:xfrm>
            <a:off x="9142800" y="0"/>
            <a:ext cx="3049200" cy="6858000"/>
          </a:xfrm>
          <a:prstGeom prst="rect">
            <a:avLst/>
          </a:prstGeom>
          <a:solidFill>
            <a:srgbClr val="CB410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70" name="Google Shape;370;p73"/>
          <p:cNvSpPr txBox="1">
            <a:spLocks noGrp="1"/>
          </p:cNvSpPr>
          <p:nvPr>
            <p:ph type="sldNum" idx="12"/>
          </p:nvPr>
        </p:nvSpPr>
        <p:spPr>
          <a:xfrm>
            <a:off x="11078816" y="6494463"/>
            <a:ext cx="319433"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pic>
        <p:nvPicPr>
          <p:cNvPr id="371" name="Google Shape;371;p73" descr="In the service of scotland"/>
          <p:cNvPicPr preferRelativeResize="0"/>
          <p:nvPr/>
        </p:nvPicPr>
        <p:blipFill rotWithShape="1">
          <a:blip r:embed="rId2">
            <a:alphaModFix/>
          </a:blip>
          <a:srcRect/>
          <a:stretch/>
        </p:blipFill>
        <p:spPr>
          <a:xfrm>
            <a:off x="336550" y="5806423"/>
            <a:ext cx="2466975" cy="870169"/>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8"/>
        <p:cNvGrpSpPr/>
        <p:nvPr/>
      </p:nvGrpSpPr>
      <p:grpSpPr>
        <a:xfrm>
          <a:off x="0" y="0"/>
          <a:ext cx="0" cy="0"/>
          <a:chOff x="0" y="0"/>
          <a:chExt cx="0" cy="0"/>
        </a:xfrm>
      </p:grpSpPr>
      <p:sp>
        <p:nvSpPr>
          <p:cNvPr id="379" name="Google Shape;37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0" name="Google Shape;380;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1" name="Google Shape;381;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2" name="Google Shape;38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4" name="Google Shape;38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85"/>
        <p:cNvGrpSpPr/>
        <p:nvPr/>
      </p:nvGrpSpPr>
      <p:grpSpPr>
        <a:xfrm>
          <a:off x="0" y="0"/>
          <a:ext cx="0" cy="0"/>
          <a:chOff x="0" y="0"/>
          <a:chExt cx="0" cy="0"/>
        </a:xfrm>
      </p:grpSpPr>
      <p:pic>
        <p:nvPicPr>
          <p:cNvPr id="386" name="Google Shape;386;p30" descr="nhs_ppt_widescreen_v2.jpg"/>
          <p:cNvPicPr preferRelativeResize="0"/>
          <p:nvPr/>
        </p:nvPicPr>
        <p:blipFill rotWithShape="1">
          <a:blip r:embed="rId2">
            <a:alphaModFix/>
          </a:blip>
          <a:srcRect/>
          <a:stretch/>
        </p:blipFill>
        <p:spPr>
          <a:xfrm>
            <a:off x="6096" y="0"/>
            <a:ext cx="12185904" cy="6858000"/>
          </a:xfrm>
          <a:prstGeom prst="rect">
            <a:avLst/>
          </a:prstGeom>
          <a:noFill/>
          <a:ln>
            <a:noFill/>
          </a:ln>
        </p:spPr>
      </p:pic>
      <p:sp>
        <p:nvSpPr>
          <p:cNvPr id="387" name="Google Shape;387;p30"/>
          <p:cNvSpPr txBox="1">
            <a:spLocks noGrp="1"/>
          </p:cNvSpPr>
          <p:nvPr>
            <p:ph type="title"/>
          </p:nvPr>
        </p:nvSpPr>
        <p:spPr>
          <a:xfrm>
            <a:off x="736411" y="234678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88" name="Google Shape;388;p30" descr="nhs_ppt_widescreen_v2.jpg"/>
          <p:cNvPicPr preferRelativeResize="0"/>
          <p:nvPr/>
        </p:nvPicPr>
        <p:blipFill rotWithShape="1">
          <a:blip r:embed="rId2">
            <a:alphaModFix/>
          </a:blip>
          <a:srcRect l="74456" t="57139" b="21430"/>
          <a:stretch/>
        </p:blipFill>
        <p:spPr>
          <a:xfrm>
            <a:off x="8956110" y="5248403"/>
            <a:ext cx="3112718" cy="1469720"/>
          </a:xfrm>
          <a:prstGeom prst="rect">
            <a:avLst/>
          </a:prstGeom>
          <a:noFill/>
          <a:ln>
            <a:noFill/>
          </a:ln>
        </p:spPr>
      </p:pic>
      <p:pic>
        <p:nvPicPr>
          <p:cNvPr id="389" name="Google Shape;389;p30"/>
          <p:cNvPicPr preferRelativeResize="0"/>
          <p:nvPr/>
        </p:nvPicPr>
        <p:blipFill rotWithShape="1">
          <a:blip r:embed="rId3">
            <a:alphaModFix/>
          </a:blip>
          <a:srcRect/>
          <a:stretch/>
        </p:blipFill>
        <p:spPr>
          <a:xfrm>
            <a:off x="10014385" y="5789896"/>
            <a:ext cx="1739902" cy="656813"/>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90"/>
        <p:cNvGrpSpPr/>
        <p:nvPr/>
      </p:nvGrpSpPr>
      <p:grpSpPr>
        <a:xfrm>
          <a:off x="0" y="0"/>
          <a:ext cx="0" cy="0"/>
          <a:chOff x="0" y="0"/>
          <a:chExt cx="0" cy="0"/>
        </a:xfrm>
      </p:grpSpPr>
      <p:sp>
        <p:nvSpPr>
          <p:cNvPr id="391" name="Google Shape;391;p7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2" name="Google Shape;392;p7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3" name="Google Shape;393;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4" name="Google Shape;394;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5" name="Google Shape;395;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6"/>
        <p:cNvGrpSpPr/>
        <p:nvPr/>
      </p:nvGrpSpPr>
      <p:grpSpPr>
        <a:xfrm>
          <a:off x="0" y="0"/>
          <a:ext cx="0" cy="0"/>
          <a:chOff x="0" y="0"/>
          <a:chExt cx="0" cy="0"/>
        </a:xfrm>
      </p:grpSpPr>
      <p:sp>
        <p:nvSpPr>
          <p:cNvPr id="397" name="Google Shape;397;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8" name="Google Shape;398;p7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9" name="Google Shape;399;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1" name="Google Shape;401;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pic>
        <p:nvPicPr>
          <p:cNvPr id="39" name="Google Shape;39;p31" descr="nhs_ppt_widescreen2_v2.jpg"/>
          <p:cNvPicPr preferRelativeResize="0"/>
          <p:nvPr/>
        </p:nvPicPr>
        <p:blipFill rotWithShape="1">
          <a:blip r:embed="rId2">
            <a:alphaModFix/>
          </a:blip>
          <a:srcRect/>
          <a:stretch/>
        </p:blipFill>
        <p:spPr>
          <a:xfrm>
            <a:off x="0" y="0"/>
            <a:ext cx="12185904" cy="6858000"/>
          </a:xfrm>
          <a:prstGeom prst="rect">
            <a:avLst/>
          </a:prstGeom>
          <a:noFill/>
          <a:ln>
            <a:noFill/>
          </a:ln>
        </p:spPr>
      </p:pic>
      <p:sp>
        <p:nvSpPr>
          <p:cNvPr id="40" name="Google Shape;40;p3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31"/>
          <p:cNvSpPr/>
          <p:nvPr/>
        </p:nvSpPr>
        <p:spPr>
          <a:xfrm>
            <a:off x="9619989" y="5323562"/>
            <a:ext cx="2455101" cy="13402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 name="Google Shape;46;p31"/>
          <p:cNvPicPr preferRelativeResize="0"/>
          <p:nvPr/>
        </p:nvPicPr>
        <p:blipFill rotWithShape="1">
          <a:blip r:embed="rId3">
            <a:alphaModFix/>
          </a:blip>
          <a:srcRect/>
          <a:stretch/>
        </p:blipFill>
        <p:spPr>
          <a:xfrm>
            <a:off x="9997258" y="5782098"/>
            <a:ext cx="1819659" cy="664611"/>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2"/>
        <p:cNvGrpSpPr/>
        <p:nvPr/>
      </p:nvGrpSpPr>
      <p:grpSpPr>
        <a:xfrm>
          <a:off x="0" y="0"/>
          <a:ext cx="0" cy="0"/>
          <a:chOff x="0" y="0"/>
          <a:chExt cx="0" cy="0"/>
        </a:xfrm>
      </p:grpSpPr>
      <p:sp>
        <p:nvSpPr>
          <p:cNvPr id="403" name="Google Shape;403;p7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4" name="Google Shape;404;p7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5" name="Google Shape;405;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6" name="Google Shape;406;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7" name="Google Shape;407;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8"/>
        <p:cNvGrpSpPr/>
        <p:nvPr/>
      </p:nvGrpSpPr>
      <p:grpSpPr>
        <a:xfrm>
          <a:off x="0" y="0"/>
          <a:ext cx="0" cy="0"/>
          <a:chOff x="0" y="0"/>
          <a:chExt cx="0" cy="0"/>
        </a:xfrm>
      </p:grpSpPr>
      <p:sp>
        <p:nvSpPr>
          <p:cNvPr id="409" name="Google Shape;409;p7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0" name="Google Shape;410;p7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1" name="Google Shape;411;p7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2" name="Google Shape;412;p7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3" name="Google Shape;413;p7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4" name="Google Shape;414;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5" name="Google Shape;415;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7"/>
        <p:cNvGrpSpPr/>
        <p:nvPr/>
      </p:nvGrpSpPr>
      <p:grpSpPr>
        <a:xfrm>
          <a:off x="0" y="0"/>
          <a:ext cx="0" cy="0"/>
          <a:chOff x="0" y="0"/>
          <a:chExt cx="0" cy="0"/>
        </a:xfrm>
      </p:grpSpPr>
      <p:sp>
        <p:nvSpPr>
          <p:cNvPr id="418" name="Google Shape;418;p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9" name="Google Shape;419;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0" name="Google Shape;420;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1" name="Google Shape;421;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2"/>
        <p:cNvGrpSpPr/>
        <p:nvPr/>
      </p:nvGrpSpPr>
      <p:grpSpPr>
        <a:xfrm>
          <a:off x="0" y="0"/>
          <a:ext cx="0" cy="0"/>
          <a:chOff x="0" y="0"/>
          <a:chExt cx="0" cy="0"/>
        </a:xfrm>
      </p:grpSpPr>
      <p:sp>
        <p:nvSpPr>
          <p:cNvPr id="423" name="Google Shape;423;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5" name="Google Shape;425;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6"/>
        <p:cNvGrpSpPr/>
        <p:nvPr/>
      </p:nvGrpSpPr>
      <p:grpSpPr>
        <a:xfrm>
          <a:off x="0" y="0"/>
          <a:ext cx="0" cy="0"/>
          <a:chOff x="0" y="0"/>
          <a:chExt cx="0" cy="0"/>
        </a:xfrm>
      </p:grpSpPr>
      <p:sp>
        <p:nvSpPr>
          <p:cNvPr id="427" name="Google Shape;427;p8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8" name="Google Shape;428;p8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9" name="Google Shape;429;p8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0" name="Google Shape;430;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1" name="Google Shape;431;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2" name="Google Shape;432;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3"/>
        <p:cNvGrpSpPr/>
        <p:nvPr/>
      </p:nvGrpSpPr>
      <p:grpSpPr>
        <a:xfrm>
          <a:off x="0" y="0"/>
          <a:ext cx="0" cy="0"/>
          <a:chOff x="0" y="0"/>
          <a:chExt cx="0" cy="0"/>
        </a:xfrm>
      </p:grpSpPr>
      <p:sp>
        <p:nvSpPr>
          <p:cNvPr id="434" name="Google Shape;434;p8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5" name="Google Shape;435;p81"/>
          <p:cNvSpPr>
            <a:spLocks noGrp="1"/>
          </p:cNvSpPr>
          <p:nvPr>
            <p:ph type="pic" idx="2"/>
          </p:nvPr>
        </p:nvSpPr>
        <p:spPr>
          <a:xfrm>
            <a:off x="5183188" y="987425"/>
            <a:ext cx="6172200" cy="4873625"/>
          </a:xfrm>
          <a:prstGeom prst="rect">
            <a:avLst/>
          </a:prstGeom>
          <a:noFill/>
          <a:ln>
            <a:noFill/>
          </a:ln>
        </p:spPr>
      </p:sp>
      <p:sp>
        <p:nvSpPr>
          <p:cNvPr id="436" name="Google Shape;436;p8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7" name="Google Shape;437;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8" name="Google Shape;438;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9" name="Google Shape;439;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0"/>
        <p:cNvGrpSpPr/>
        <p:nvPr/>
      </p:nvGrpSpPr>
      <p:grpSpPr>
        <a:xfrm>
          <a:off x="0" y="0"/>
          <a:ext cx="0" cy="0"/>
          <a:chOff x="0" y="0"/>
          <a:chExt cx="0" cy="0"/>
        </a:xfrm>
      </p:grpSpPr>
      <p:sp>
        <p:nvSpPr>
          <p:cNvPr id="441" name="Google Shape;441;p8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2" name="Google Shape;442;p8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3" name="Google Shape;443;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4" name="Google Shape;444;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5" name="Google Shape;445;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46"/>
        <p:cNvGrpSpPr/>
        <p:nvPr/>
      </p:nvGrpSpPr>
      <p:grpSpPr>
        <a:xfrm>
          <a:off x="0" y="0"/>
          <a:ext cx="0" cy="0"/>
          <a:chOff x="0" y="0"/>
          <a:chExt cx="0" cy="0"/>
        </a:xfrm>
      </p:grpSpPr>
      <p:sp>
        <p:nvSpPr>
          <p:cNvPr id="447" name="Google Shape;447;p8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8" name="Google Shape;448;p8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9" name="Google Shape;449;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0" name="Google Shape;450;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1" name="Google Shape;451;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52"/>
        <p:cNvGrpSpPr/>
        <p:nvPr/>
      </p:nvGrpSpPr>
      <p:grpSpPr>
        <a:xfrm>
          <a:off x="0" y="0"/>
          <a:ext cx="0" cy="0"/>
          <a:chOff x="0" y="0"/>
          <a:chExt cx="0" cy="0"/>
        </a:xfrm>
      </p:grpSpPr>
      <p:sp>
        <p:nvSpPr>
          <p:cNvPr id="453" name="Google Shape;453;p84"/>
          <p:cNvSpPr/>
          <p:nvPr/>
        </p:nvSpPr>
        <p:spPr>
          <a:xfrm>
            <a:off x="0" y="174729"/>
            <a:ext cx="12192000" cy="1437548"/>
          </a:xfrm>
          <a:prstGeom prst="rect">
            <a:avLst/>
          </a:prstGeom>
          <a:solidFill>
            <a:srgbClr val="0443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454" name="Google Shape;454;p84"/>
          <p:cNvSpPr txBox="1">
            <a:spLocks noGrp="1"/>
          </p:cNvSpPr>
          <p:nvPr>
            <p:ph type="body" idx="1"/>
          </p:nvPr>
        </p:nvSpPr>
        <p:spPr>
          <a:xfrm>
            <a:off x="1983493" y="956857"/>
            <a:ext cx="7703768" cy="61477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66CCFF"/>
              </a:buClr>
              <a:buSzPts val="3200"/>
              <a:buNone/>
              <a:defRPr sz="3200">
                <a:solidFill>
                  <a:srgbClr val="66CCFF"/>
                </a:solidFill>
              </a:defRPr>
            </a:lvl1pPr>
            <a:lvl2pPr marL="914400" lvl="1" indent="-228600" algn="l">
              <a:lnSpc>
                <a:spcPct val="90000"/>
              </a:lnSpc>
              <a:spcBef>
                <a:spcPts val="500"/>
              </a:spcBef>
              <a:spcAft>
                <a:spcPts val="0"/>
              </a:spcAft>
              <a:buClr>
                <a:srgbClr val="66CCFF"/>
              </a:buClr>
              <a:buSzPts val="2400"/>
              <a:buNone/>
              <a:defRPr>
                <a:solidFill>
                  <a:srgbClr val="66CCFF"/>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55" name="Google Shape;455;p84"/>
          <p:cNvPicPr preferRelativeResize="0"/>
          <p:nvPr/>
        </p:nvPicPr>
        <p:blipFill rotWithShape="1">
          <a:blip r:embed="rId2">
            <a:alphaModFix/>
          </a:blip>
          <a:srcRect/>
          <a:stretch/>
        </p:blipFill>
        <p:spPr>
          <a:xfrm>
            <a:off x="300441" y="373597"/>
            <a:ext cx="1038851" cy="1035257"/>
          </a:xfrm>
          <a:prstGeom prst="rect">
            <a:avLst/>
          </a:prstGeom>
          <a:noFill/>
          <a:ln>
            <a:noFill/>
          </a:ln>
        </p:spPr>
      </p:pic>
      <p:sp>
        <p:nvSpPr>
          <p:cNvPr id="456" name="Google Shape;456;p84"/>
          <p:cNvSpPr txBox="1">
            <a:spLocks noGrp="1"/>
          </p:cNvSpPr>
          <p:nvPr>
            <p:ph type="title"/>
          </p:nvPr>
        </p:nvSpPr>
        <p:spPr>
          <a:xfrm>
            <a:off x="1983494" y="248035"/>
            <a:ext cx="7703767" cy="70882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57" name="Google Shape;457;p84"/>
          <p:cNvCxnSpPr/>
          <p:nvPr/>
        </p:nvCxnSpPr>
        <p:spPr>
          <a:xfrm>
            <a:off x="1692623" y="294957"/>
            <a:ext cx="0" cy="1168711"/>
          </a:xfrm>
          <a:prstGeom prst="straightConnector1">
            <a:avLst/>
          </a:prstGeom>
          <a:noFill/>
          <a:ln w="44450" cap="flat" cmpd="sng">
            <a:solidFill>
              <a:schemeClr val="lt1">
                <a:alpha val="49803"/>
              </a:schemeClr>
            </a:solidFill>
            <a:prstDash val="solid"/>
            <a:miter lim="800000"/>
            <a:headEnd type="none" w="sm" len="sm"/>
            <a:tailEnd type="none" w="sm" len="sm"/>
          </a:ln>
        </p:spPr>
      </p:cxn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Text Slide ">
  <p:cSld name="1_Text Slide ">
    <p:spTree>
      <p:nvGrpSpPr>
        <p:cNvPr id="1" name="Shape 458"/>
        <p:cNvGrpSpPr/>
        <p:nvPr/>
      </p:nvGrpSpPr>
      <p:grpSpPr>
        <a:xfrm>
          <a:off x="0" y="0"/>
          <a:ext cx="0" cy="0"/>
          <a:chOff x="0" y="0"/>
          <a:chExt cx="0" cy="0"/>
        </a:xfrm>
      </p:grpSpPr>
      <p:sp>
        <p:nvSpPr>
          <p:cNvPr id="459" name="Google Shape;459;p85"/>
          <p:cNvSpPr txBox="1">
            <a:spLocks noGrp="1"/>
          </p:cNvSpPr>
          <p:nvPr>
            <p:ph type="title"/>
          </p:nvPr>
        </p:nvSpPr>
        <p:spPr>
          <a:xfrm>
            <a:off x="1020297" y="944563"/>
            <a:ext cx="10972800" cy="69548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7365E"/>
              </a:buClr>
              <a:buSzPts val="4800"/>
              <a:buFont typeface="Arial"/>
              <a:buNone/>
              <a:defRPr sz="4800">
                <a:solidFill>
                  <a:srgbClr val="17365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0" name="Google Shape;460;p85"/>
          <p:cNvSpPr/>
          <p:nvPr/>
        </p:nvSpPr>
        <p:spPr>
          <a:xfrm>
            <a:off x="0" y="1"/>
            <a:ext cx="12192000" cy="464052"/>
          </a:xfrm>
          <a:prstGeom prst="rect">
            <a:avLst/>
          </a:prstGeom>
          <a:solidFill>
            <a:srgbClr val="00428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461" name="Google Shape;461;p85"/>
          <p:cNvSpPr/>
          <p:nvPr/>
        </p:nvSpPr>
        <p:spPr>
          <a:xfrm>
            <a:off x="0" y="6602568"/>
            <a:ext cx="12192000" cy="255432"/>
          </a:xfrm>
          <a:prstGeom prst="rect">
            <a:avLst/>
          </a:prstGeom>
          <a:solidFill>
            <a:srgbClr val="00428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462" name="Google Shape;462;p85"/>
          <p:cNvSpPr txBox="1"/>
          <p:nvPr/>
        </p:nvSpPr>
        <p:spPr>
          <a:xfrm>
            <a:off x="141106" y="13307"/>
            <a:ext cx="5177461" cy="4205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33">
                <a:solidFill>
                  <a:schemeClr val="lt1"/>
                </a:solidFill>
                <a:latin typeface="Calibri"/>
                <a:ea typeface="Calibri"/>
                <a:cs typeface="Calibri"/>
                <a:sym typeface="Calibri"/>
              </a:rPr>
              <a:t>NHS Education for Scotland</a:t>
            </a:r>
            <a:endParaRPr/>
          </a:p>
        </p:txBody>
      </p:sp>
      <p:sp>
        <p:nvSpPr>
          <p:cNvPr id="463" name="Google Shape;463;p85"/>
          <p:cNvSpPr txBox="1">
            <a:spLocks noGrp="1"/>
          </p:cNvSpPr>
          <p:nvPr>
            <p:ph type="body" idx="1"/>
          </p:nvPr>
        </p:nvSpPr>
        <p:spPr>
          <a:xfrm>
            <a:off x="1020296" y="1798798"/>
            <a:ext cx="10246381" cy="4486261"/>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323F4F"/>
              </a:buClr>
              <a:buSzPts val="2800"/>
              <a:buChar char="•"/>
              <a:defRPr>
                <a:solidFill>
                  <a:srgbClr val="323F4F"/>
                </a:solidFill>
                <a:latin typeface="Arial"/>
                <a:ea typeface="Arial"/>
                <a:cs typeface="Arial"/>
                <a:sym typeface="Arial"/>
              </a:defRPr>
            </a:lvl1pPr>
            <a:lvl2pPr marL="914400" lvl="1" indent="-381000" algn="l">
              <a:lnSpc>
                <a:spcPct val="90000"/>
              </a:lnSpc>
              <a:spcBef>
                <a:spcPts val="500"/>
              </a:spcBef>
              <a:spcAft>
                <a:spcPts val="0"/>
              </a:spcAft>
              <a:buClr>
                <a:srgbClr val="323F4F"/>
              </a:buClr>
              <a:buSzPts val="2400"/>
              <a:buChar char="•"/>
              <a:defRPr>
                <a:solidFill>
                  <a:srgbClr val="323F4F"/>
                </a:solidFill>
                <a:latin typeface="Arial"/>
                <a:ea typeface="Arial"/>
                <a:cs typeface="Arial"/>
                <a:sym typeface="Arial"/>
              </a:defRPr>
            </a:lvl2pPr>
            <a:lvl3pPr marL="1371600" lvl="2" indent="-355600" algn="l">
              <a:lnSpc>
                <a:spcPct val="90000"/>
              </a:lnSpc>
              <a:spcBef>
                <a:spcPts val="500"/>
              </a:spcBef>
              <a:spcAft>
                <a:spcPts val="0"/>
              </a:spcAft>
              <a:buClr>
                <a:srgbClr val="323F4F"/>
              </a:buClr>
              <a:buSzPts val="2000"/>
              <a:buChar char="•"/>
              <a:defRPr>
                <a:solidFill>
                  <a:srgbClr val="323F4F"/>
                </a:solidFill>
                <a:latin typeface="Arial"/>
                <a:ea typeface="Arial"/>
                <a:cs typeface="Arial"/>
                <a:sym typeface="Arial"/>
              </a:defRPr>
            </a:lvl3pPr>
            <a:lvl4pPr marL="1828800" lvl="3" indent="-342900" algn="l">
              <a:lnSpc>
                <a:spcPct val="90000"/>
              </a:lnSpc>
              <a:spcBef>
                <a:spcPts val="500"/>
              </a:spcBef>
              <a:spcAft>
                <a:spcPts val="0"/>
              </a:spcAft>
              <a:buClr>
                <a:srgbClr val="323F4F"/>
              </a:buClr>
              <a:buSzPts val="1800"/>
              <a:buChar char="•"/>
              <a:defRPr>
                <a:solidFill>
                  <a:srgbClr val="323F4F"/>
                </a:solidFill>
                <a:latin typeface="Arial"/>
                <a:ea typeface="Arial"/>
                <a:cs typeface="Arial"/>
                <a:sym typeface="Arial"/>
              </a:defRPr>
            </a:lvl4pPr>
            <a:lvl5pPr marL="2286000" lvl="4" indent="-342900" algn="l">
              <a:lnSpc>
                <a:spcPct val="90000"/>
              </a:lnSpc>
              <a:spcBef>
                <a:spcPts val="500"/>
              </a:spcBef>
              <a:spcAft>
                <a:spcPts val="0"/>
              </a:spcAft>
              <a:buClr>
                <a:srgbClr val="323F4F"/>
              </a:buClr>
              <a:buSzPts val="1800"/>
              <a:buChar char="•"/>
              <a:defRPr>
                <a:solidFill>
                  <a:srgbClr val="323F4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7"/>
        <p:cNvGrpSpPr/>
        <p:nvPr/>
      </p:nvGrpSpPr>
      <p:grpSpPr>
        <a:xfrm>
          <a:off x="0" y="0"/>
          <a:ext cx="0" cy="0"/>
          <a:chOff x="0" y="0"/>
          <a:chExt cx="0" cy="0"/>
        </a:xfrm>
      </p:grpSpPr>
      <p:sp>
        <p:nvSpPr>
          <p:cNvPr id="58" name="Google Shape;58;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0" name="Google Shape;6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image" Target="../media/image5.png"/><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theme" Target="../theme/theme4.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image" Target="../media/image6.png"/><Relationship Id="rId8"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5.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557580" y="258521"/>
            <a:ext cx="11076838" cy="112649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800" b="1" i="0" u="none" strike="noStrike" cap="none">
                <a:solidFill>
                  <a:srgbClr val="27524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23"/>
          <p:cNvSpPr txBox="1">
            <a:spLocks noGrp="1"/>
          </p:cNvSpPr>
          <p:nvPr>
            <p:ph type="body" idx="1"/>
          </p:nvPr>
        </p:nvSpPr>
        <p:spPr>
          <a:xfrm>
            <a:off x="868362" y="2337435"/>
            <a:ext cx="10461625" cy="3565525"/>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26" name="Google Shape;126;p23"/>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23"/>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23"/>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pic>
        <p:nvPicPr>
          <p:cNvPr id="158" name="Google Shape;158;p26" descr="Text&#10;&#10;Description automatically generated with low confidence"/>
          <p:cNvPicPr preferRelativeResize="0"/>
          <p:nvPr/>
        </p:nvPicPr>
        <p:blipFill rotWithShape="1">
          <a:blip r:embed="rId34">
            <a:alphaModFix/>
          </a:blip>
          <a:srcRect/>
          <a:stretch/>
        </p:blipFill>
        <p:spPr>
          <a:xfrm>
            <a:off x="208810" y="5914107"/>
            <a:ext cx="2158171" cy="719390"/>
          </a:xfrm>
          <a:prstGeom prst="rect">
            <a:avLst/>
          </a:prstGeom>
          <a:noFill/>
          <a:ln>
            <a:noFill/>
          </a:ln>
        </p:spPr>
      </p:pic>
      <p:pic>
        <p:nvPicPr>
          <p:cNvPr id="159" name="Google Shape;159;p26" descr="Logo&#10;&#10;Description automatically generated with medium confidence"/>
          <p:cNvPicPr preferRelativeResize="0"/>
          <p:nvPr/>
        </p:nvPicPr>
        <p:blipFill rotWithShape="1">
          <a:blip r:embed="rId35">
            <a:alphaModFix/>
          </a:blip>
          <a:srcRect/>
          <a:stretch/>
        </p:blipFill>
        <p:spPr>
          <a:xfrm>
            <a:off x="9957603" y="5814558"/>
            <a:ext cx="2025587" cy="8189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2"/>
        <p:cNvGrpSpPr/>
        <p:nvPr/>
      </p:nvGrpSpPr>
      <p:grpSpPr>
        <a:xfrm>
          <a:off x="0" y="0"/>
          <a:ext cx="0" cy="0"/>
          <a:chOff x="0" y="0"/>
          <a:chExt cx="0" cy="0"/>
        </a:xfrm>
      </p:grpSpPr>
      <p:sp>
        <p:nvSpPr>
          <p:cNvPr id="373" name="Google Shape;37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4" name="Google Shape;374;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5" name="Google Shape;37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6" name="Google Shape;37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7" name="Google Shape;37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3.jp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71.jpg"/><Relationship Id="rId11" Type="http://schemas.openxmlformats.org/officeDocument/2006/relationships/image" Target="../media/image67.png"/><Relationship Id="rId5" Type="http://schemas.openxmlformats.org/officeDocument/2006/relationships/image" Target="../media/image70.jpg"/><Relationship Id="rId10" Type="http://schemas.openxmlformats.org/officeDocument/2006/relationships/image" Target="../media/image66.jpg"/><Relationship Id="rId4" Type="http://schemas.openxmlformats.org/officeDocument/2006/relationships/image" Target="../media/image69.jpg"/><Relationship Id="rId9" Type="http://schemas.openxmlformats.org/officeDocument/2006/relationships/image" Target="../media/image74.jpg"/></Relationships>
</file>

<file path=ppt/slides/_rels/slide1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12.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49.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84.jp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s>
</file>

<file path=ppt/slides/_rels/slide13.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13.xml"/><Relationship Id="rId1" Type="http://schemas.openxmlformats.org/officeDocument/2006/relationships/slideLayout" Target="../slideLayouts/slideLayout56.xml"/><Relationship Id="rId4" Type="http://schemas.openxmlformats.org/officeDocument/2006/relationships/image" Target="../media/image92.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xml"/><Relationship Id="rId1" Type="http://schemas.openxmlformats.org/officeDocument/2006/relationships/slideLayout" Target="../slideLayouts/slideLayout56.xml"/><Relationship Id="rId5" Type="http://schemas.openxmlformats.org/officeDocument/2006/relationships/image" Target="../media/image38.jpg"/><Relationship Id="rId4" Type="http://schemas.openxmlformats.org/officeDocument/2006/relationships/image" Target="../media/image3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jp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4.xml"/><Relationship Id="rId16"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67.png"/><Relationship Id="rId4" Type="http://schemas.openxmlformats.org/officeDocument/2006/relationships/image" Target="../media/image6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1"/>
          <p:cNvSpPr txBox="1">
            <a:spLocks noGrp="1"/>
          </p:cNvSpPr>
          <p:nvPr>
            <p:ph type="title"/>
          </p:nvPr>
        </p:nvSpPr>
        <p:spPr>
          <a:xfrm>
            <a:off x="607015" y="303689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t>Advancing research and innovation to create an NHS fit for the future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10"/>
          <p:cNvSpPr txBox="1">
            <a:spLocks noGrp="1"/>
          </p:cNvSpPr>
          <p:nvPr>
            <p:ph type="title"/>
          </p:nvPr>
        </p:nvSpPr>
        <p:spPr>
          <a:xfrm>
            <a:off x="622368" y="305608"/>
            <a:ext cx="10515600" cy="13795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BB0371"/>
              </a:buClr>
              <a:buSzPct val="100000"/>
              <a:buFont typeface="Arial Black"/>
              <a:buNone/>
            </a:pPr>
            <a:br>
              <a:rPr lang="en-US" sz="2400" b="1">
                <a:solidFill>
                  <a:srgbClr val="BB0371"/>
                </a:solidFill>
                <a:latin typeface="Arial Black"/>
                <a:ea typeface="Arial Black"/>
                <a:cs typeface="Arial Black"/>
                <a:sym typeface="Arial Black"/>
              </a:rPr>
            </a:br>
            <a:r>
              <a:rPr lang="en-US" sz="2700" b="1">
                <a:solidFill>
                  <a:srgbClr val="BB0371"/>
                </a:solidFill>
                <a:latin typeface="Arial Black"/>
                <a:ea typeface="Arial Black"/>
                <a:cs typeface="Arial Black"/>
                <a:sym typeface="Arial Black"/>
              </a:rPr>
              <a:t>Remote-management of patients with Chronic Obstructive airways Disease (COPD) Evaluating Implementation of Digital Innovations to Enable Routine Care</a:t>
            </a:r>
            <a:r>
              <a:rPr lang="en-US" sz="2700">
                <a:solidFill>
                  <a:srgbClr val="BB0371"/>
                </a:solidFill>
                <a:latin typeface="Arial Black"/>
                <a:ea typeface="Arial Black"/>
                <a:cs typeface="Arial Black"/>
                <a:sym typeface="Arial Black"/>
              </a:rPr>
              <a:t>  </a:t>
            </a:r>
            <a:br>
              <a:rPr lang="en-US" sz="2400"/>
            </a:br>
            <a:endParaRPr b="1">
              <a:solidFill>
                <a:srgbClr val="0070C0"/>
              </a:solidFill>
            </a:endParaRPr>
          </a:p>
        </p:txBody>
      </p:sp>
      <p:sp>
        <p:nvSpPr>
          <p:cNvPr id="639" name="Google Shape;639;p10"/>
          <p:cNvSpPr txBox="1">
            <a:spLocks noGrp="1"/>
          </p:cNvSpPr>
          <p:nvPr>
            <p:ph type="body" idx="1"/>
          </p:nvPr>
        </p:nvSpPr>
        <p:spPr>
          <a:xfrm>
            <a:off x="574729" y="1835748"/>
            <a:ext cx="5074509" cy="4351338"/>
          </a:xfrm>
          <a:prstGeom prst="rect">
            <a:avLst/>
          </a:prstGeom>
          <a:noFill/>
          <a:ln>
            <a:noFill/>
          </a:ln>
        </p:spPr>
        <p:txBody>
          <a:bodyPr spcFirstLastPara="1" wrap="square" lIns="91425" tIns="45700" rIns="91425" bIns="45700" anchor="t" anchorCtr="0">
            <a:normAutofit/>
          </a:bodyPr>
          <a:lstStyle/>
          <a:p>
            <a:pPr marL="228594" lvl="0" indent="-228594" algn="l" rtl="0">
              <a:lnSpc>
                <a:spcPct val="90000"/>
              </a:lnSpc>
              <a:spcBef>
                <a:spcPts val="0"/>
              </a:spcBef>
              <a:spcAft>
                <a:spcPts val="0"/>
              </a:spcAft>
              <a:buClr>
                <a:schemeClr val="dk1"/>
              </a:buClr>
              <a:buSzPts val="2000"/>
              <a:buChar char="•"/>
            </a:pPr>
            <a:r>
              <a:rPr lang="en-US" sz="2000">
                <a:latin typeface="Arial"/>
                <a:ea typeface="Arial"/>
                <a:cs typeface="Arial"/>
                <a:sym typeface="Arial"/>
              </a:rPr>
              <a:t>Primary outcome</a:t>
            </a:r>
            <a:br>
              <a:rPr lang="en-US" sz="2000">
                <a:latin typeface="Arial"/>
                <a:ea typeface="Arial"/>
                <a:cs typeface="Arial"/>
                <a:sym typeface="Arial"/>
              </a:rPr>
            </a:br>
            <a:r>
              <a:rPr lang="en-US" sz="2000">
                <a:latin typeface="Arial"/>
                <a:ea typeface="Arial"/>
                <a:cs typeface="Arial"/>
                <a:sym typeface="Arial"/>
              </a:rPr>
              <a:t>Engagement of enrolled high-risk COPD participants with remote-management in a digital service model</a:t>
            </a:r>
            <a:endParaRPr/>
          </a:p>
          <a:p>
            <a:pPr marL="228594" lvl="0" indent="-228594" algn="l" rtl="0">
              <a:lnSpc>
                <a:spcPct val="90000"/>
              </a:lnSpc>
              <a:spcBef>
                <a:spcPts val="1000"/>
              </a:spcBef>
              <a:spcAft>
                <a:spcPts val="0"/>
              </a:spcAft>
              <a:buClr>
                <a:schemeClr val="dk1"/>
              </a:buClr>
              <a:buSzPts val="2000"/>
              <a:buChar char="•"/>
            </a:pPr>
            <a:r>
              <a:rPr lang="en-US" sz="2000">
                <a:latin typeface="Arial"/>
                <a:ea typeface="Arial"/>
                <a:cs typeface="Arial"/>
                <a:sym typeface="Arial"/>
              </a:rPr>
              <a:t>Overall usage&gt; target 1 interaction per patient per week</a:t>
            </a:r>
            <a:br>
              <a:rPr lang="en-US" sz="2000">
                <a:latin typeface="Arial"/>
                <a:ea typeface="Arial"/>
                <a:cs typeface="Arial"/>
                <a:sym typeface="Arial"/>
              </a:rPr>
            </a:br>
            <a:r>
              <a:rPr lang="en-US" sz="2000">
                <a:latin typeface="Arial"/>
                <a:ea typeface="Arial"/>
                <a:cs typeface="Arial"/>
                <a:sym typeface="Arial"/>
              </a:rPr>
              <a:t>Sustained over time - 89.8% completed</a:t>
            </a:r>
            <a:br>
              <a:rPr lang="en-US" sz="2200"/>
            </a:br>
            <a:endParaRPr sz="2200"/>
          </a:p>
        </p:txBody>
      </p:sp>
      <p:pic>
        <p:nvPicPr>
          <p:cNvPr id="640" name="Google Shape;640;p10" descr="Image"/>
          <p:cNvPicPr preferRelativeResize="0"/>
          <p:nvPr/>
        </p:nvPicPr>
        <p:blipFill rotWithShape="1">
          <a:blip r:embed="rId3">
            <a:alphaModFix/>
          </a:blip>
          <a:srcRect/>
          <a:stretch/>
        </p:blipFill>
        <p:spPr>
          <a:xfrm>
            <a:off x="543001" y="4393872"/>
            <a:ext cx="5365750" cy="2078038"/>
          </a:xfrm>
          <a:prstGeom prst="rect">
            <a:avLst/>
          </a:prstGeom>
          <a:noFill/>
          <a:ln>
            <a:noFill/>
          </a:ln>
        </p:spPr>
      </p:pic>
      <p:sp>
        <p:nvSpPr>
          <p:cNvPr id="641" name="Google Shape;641;p10"/>
          <p:cNvSpPr/>
          <p:nvPr/>
        </p:nvSpPr>
        <p:spPr>
          <a:xfrm>
            <a:off x="5880168" y="4702642"/>
            <a:ext cx="5448300"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a:solidFill>
                  <a:schemeClr val="dk1"/>
                </a:solidFill>
                <a:latin typeface="Calibri"/>
                <a:ea typeface="Calibri"/>
                <a:cs typeface="Calibri"/>
                <a:sym typeface="Calibri"/>
              </a:rPr>
              <a:t>Clinicians analyse data</a:t>
            </a:r>
            <a:endParaRPr/>
          </a:p>
          <a:p>
            <a:pPr marL="0" marR="0" lvl="0" indent="0" algn="l" rtl="0">
              <a:lnSpc>
                <a:spcPct val="100000"/>
              </a:lnSpc>
              <a:spcBef>
                <a:spcPts val="0"/>
              </a:spcBef>
              <a:spcAft>
                <a:spcPts val="0"/>
              </a:spcAft>
              <a:buClr>
                <a:schemeClr val="dk1"/>
              </a:buClr>
              <a:buSzPts val="2400"/>
              <a:buFont typeface="Arial"/>
              <a:buNone/>
            </a:pPr>
            <a:r>
              <a:rPr lang="en-US" sz="2400">
                <a:solidFill>
                  <a:schemeClr val="dk1"/>
                </a:solidFill>
                <a:latin typeface="Helvetica Neue"/>
                <a:ea typeface="Helvetica Neue"/>
                <a:cs typeface="Helvetica Neue"/>
                <a:sym typeface="Helvetica Neue"/>
              </a:rPr>
              <a:t>Interim Analysis: </a:t>
            </a:r>
            <a:endParaRPr/>
          </a:p>
          <a:p>
            <a:pPr marL="0" marR="0" lvl="0" indent="0" algn="l" rtl="0">
              <a:lnSpc>
                <a:spcPct val="100000"/>
              </a:lnSpc>
              <a:spcBef>
                <a:spcPts val="0"/>
              </a:spcBef>
              <a:spcAft>
                <a:spcPts val="0"/>
              </a:spcAft>
              <a:buClr>
                <a:srgbClr val="FF0000"/>
              </a:buClr>
              <a:buSzPts val="2400"/>
              <a:buFont typeface="Arial"/>
              <a:buNone/>
            </a:pPr>
            <a:r>
              <a:rPr lang="en-US" sz="2400">
                <a:solidFill>
                  <a:srgbClr val="FF0000"/>
                </a:solidFill>
                <a:latin typeface="Helvetica Neue Light"/>
                <a:ea typeface="Helvetica Neue Light"/>
                <a:cs typeface="Helvetica Neue Light"/>
                <a:sym typeface="Helvetica Neue Light"/>
              </a:rPr>
              <a:t>Admissions: </a:t>
            </a:r>
            <a:r>
              <a:rPr lang="en-US" sz="2400">
                <a:solidFill>
                  <a:srgbClr val="FF0000"/>
                </a:solidFill>
                <a:latin typeface="Helvetica Neue"/>
                <a:ea typeface="Helvetica Neue"/>
                <a:cs typeface="Helvetica Neue"/>
                <a:sym typeface="Helvetica Neue"/>
              </a:rPr>
              <a:t>28% ↓</a:t>
            </a:r>
            <a:br>
              <a:rPr lang="en-US" sz="2400">
                <a:solidFill>
                  <a:srgbClr val="FF0000"/>
                </a:solidFill>
                <a:latin typeface="Helvetica Neue Light"/>
                <a:ea typeface="Helvetica Neue Light"/>
                <a:cs typeface="Helvetica Neue Light"/>
                <a:sym typeface="Helvetica Neue Light"/>
              </a:rPr>
            </a:br>
            <a:r>
              <a:rPr lang="en-US" sz="2400">
                <a:solidFill>
                  <a:srgbClr val="FF0000"/>
                </a:solidFill>
                <a:latin typeface="Helvetica Neue Light"/>
                <a:ea typeface="Helvetica Neue Light"/>
                <a:cs typeface="Helvetica Neue Light"/>
                <a:sym typeface="Helvetica Neue Light"/>
              </a:rPr>
              <a:t>Occupied bed days: </a:t>
            </a:r>
            <a:r>
              <a:rPr lang="en-US" sz="2400">
                <a:solidFill>
                  <a:srgbClr val="FF0000"/>
                </a:solidFill>
                <a:latin typeface="Helvetica Neue"/>
                <a:ea typeface="Helvetica Neue"/>
                <a:cs typeface="Helvetica Neue"/>
                <a:sym typeface="Helvetica Neue"/>
              </a:rPr>
              <a:t>38% ↓ </a:t>
            </a:r>
            <a:br>
              <a:rPr lang="en-US" sz="2400">
                <a:solidFill>
                  <a:schemeClr val="dk1"/>
                </a:solidFill>
                <a:latin typeface="Helvetica Neue Light"/>
                <a:ea typeface="Helvetica Neue Light"/>
                <a:cs typeface="Helvetica Neue Light"/>
                <a:sym typeface="Helvetica Neue Light"/>
              </a:rPr>
            </a:br>
            <a:endParaRPr sz="2400">
              <a:solidFill>
                <a:schemeClr val="dk1"/>
              </a:solidFill>
              <a:latin typeface="Helvetica Neue"/>
              <a:ea typeface="Helvetica Neue"/>
              <a:cs typeface="Helvetica Neue"/>
              <a:sym typeface="Helvetica Neue"/>
            </a:endParaRPr>
          </a:p>
        </p:txBody>
      </p:sp>
      <p:grpSp>
        <p:nvGrpSpPr>
          <p:cNvPr id="642" name="Google Shape;642;p10"/>
          <p:cNvGrpSpPr/>
          <p:nvPr/>
        </p:nvGrpSpPr>
        <p:grpSpPr>
          <a:xfrm>
            <a:off x="5932232" y="2195216"/>
            <a:ext cx="3818426" cy="2360471"/>
            <a:chOff x="0" y="-1"/>
            <a:chExt cx="19257409" cy="9333513"/>
          </a:xfrm>
        </p:grpSpPr>
        <p:pic>
          <p:nvPicPr>
            <p:cNvPr id="643" name="Google Shape;643;p10" descr="IMG_0068.jpg"/>
            <p:cNvPicPr preferRelativeResize="0"/>
            <p:nvPr/>
          </p:nvPicPr>
          <p:blipFill rotWithShape="1">
            <a:blip r:embed="rId4">
              <a:alphaModFix/>
            </a:blip>
            <a:srcRect t="9505"/>
            <a:stretch/>
          </p:blipFill>
          <p:spPr>
            <a:xfrm>
              <a:off x="0" y="-1"/>
              <a:ext cx="6108445" cy="8788252"/>
            </a:xfrm>
            <a:prstGeom prst="rect">
              <a:avLst/>
            </a:prstGeom>
            <a:noFill/>
            <a:ln>
              <a:noFill/>
            </a:ln>
          </p:spPr>
        </p:pic>
        <p:pic>
          <p:nvPicPr>
            <p:cNvPr id="644" name="Google Shape;644;p10" descr="IMG_0066.jpg"/>
            <p:cNvPicPr preferRelativeResize="0"/>
            <p:nvPr/>
          </p:nvPicPr>
          <p:blipFill rotWithShape="1">
            <a:blip r:embed="rId5">
              <a:alphaModFix/>
            </a:blip>
            <a:srcRect t="9726"/>
            <a:stretch/>
          </p:blipFill>
          <p:spPr>
            <a:xfrm>
              <a:off x="6412048" y="66278"/>
              <a:ext cx="6275847" cy="8928674"/>
            </a:xfrm>
            <a:prstGeom prst="rect">
              <a:avLst/>
            </a:prstGeom>
            <a:noFill/>
            <a:ln>
              <a:noFill/>
            </a:ln>
          </p:spPr>
        </p:pic>
        <p:pic>
          <p:nvPicPr>
            <p:cNvPr id="645" name="Google Shape;645;p10" descr="IMG_0063.jpg"/>
            <p:cNvPicPr preferRelativeResize="0"/>
            <p:nvPr/>
          </p:nvPicPr>
          <p:blipFill rotWithShape="1">
            <a:blip r:embed="rId6">
              <a:alphaModFix/>
            </a:blip>
            <a:srcRect t="10056"/>
            <a:stretch/>
          </p:blipFill>
          <p:spPr>
            <a:xfrm>
              <a:off x="12834216" y="136062"/>
              <a:ext cx="6423193" cy="9197450"/>
            </a:xfrm>
            <a:prstGeom prst="rect">
              <a:avLst/>
            </a:prstGeom>
            <a:noFill/>
            <a:ln>
              <a:noFill/>
            </a:ln>
          </p:spPr>
        </p:pic>
      </p:grpSp>
      <p:sp>
        <p:nvSpPr>
          <p:cNvPr id="646" name="Google Shape;646;p10"/>
          <p:cNvSpPr/>
          <p:nvPr/>
        </p:nvSpPr>
        <p:spPr>
          <a:xfrm>
            <a:off x="3048000" y="2690813"/>
            <a:ext cx="6096000"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pic>
        <p:nvPicPr>
          <p:cNvPr id="647" name="Google Shape;647;p10" descr="Image"/>
          <p:cNvPicPr preferRelativeResize="0"/>
          <p:nvPr/>
        </p:nvPicPr>
        <p:blipFill rotWithShape="1">
          <a:blip r:embed="rId7">
            <a:alphaModFix/>
          </a:blip>
          <a:srcRect/>
          <a:stretch/>
        </p:blipFill>
        <p:spPr>
          <a:xfrm>
            <a:off x="9750658" y="2301309"/>
            <a:ext cx="2208003" cy="1242002"/>
          </a:xfrm>
          <a:prstGeom prst="rect">
            <a:avLst/>
          </a:prstGeom>
          <a:noFill/>
          <a:ln>
            <a:noFill/>
          </a:ln>
        </p:spPr>
      </p:pic>
      <p:pic>
        <p:nvPicPr>
          <p:cNvPr id="648" name="Google Shape;648;p10"/>
          <p:cNvPicPr preferRelativeResize="0"/>
          <p:nvPr/>
        </p:nvPicPr>
        <p:blipFill rotWithShape="1">
          <a:blip r:embed="rId8">
            <a:alphaModFix/>
          </a:blip>
          <a:srcRect l="4749" r="12506"/>
          <a:stretch/>
        </p:blipFill>
        <p:spPr>
          <a:xfrm>
            <a:off x="9742916" y="3772237"/>
            <a:ext cx="2208003" cy="891345"/>
          </a:xfrm>
          <a:prstGeom prst="rect">
            <a:avLst/>
          </a:prstGeom>
          <a:noFill/>
          <a:ln>
            <a:noFill/>
          </a:ln>
        </p:spPr>
      </p:pic>
      <p:pic>
        <p:nvPicPr>
          <p:cNvPr id="649" name="Google Shape;649;p10" descr="Lenus Health"/>
          <p:cNvPicPr preferRelativeResize="0"/>
          <p:nvPr/>
        </p:nvPicPr>
        <p:blipFill rotWithShape="1">
          <a:blip r:embed="rId9">
            <a:alphaModFix/>
          </a:blip>
          <a:srcRect t="24932" b="24788"/>
          <a:stretch/>
        </p:blipFill>
        <p:spPr>
          <a:xfrm>
            <a:off x="8822568" y="1305265"/>
            <a:ext cx="1584982" cy="796925"/>
          </a:xfrm>
          <a:prstGeom prst="rect">
            <a:avLst/>
          </a:prstGeom>
          <a:noFill/>
          <a:ln>
            <a:noFill/>
          </a:ln>
        </p:spPr>
      </p:pic>
      <p:pic>
        <p:nvPicPr>
          <p:cNvPr id="650" name="Google Shape;650;p10"/>
          <p:cNvPicPr preferRelativeResize="0"/>
          <p:nvPr/>
        </p:nvPicPr>
        <p:blipFill rotWithShape="1">
          <a:blip r:embed="rId10">
            <a:alphaModFix/>
          </a:blip>
          <a:srcRect/>
          <a:stretch/>
        </p:blipFill>
        <p:spPr>
          <a:xfrm>
            <a:off x="10625139" y="1377215"/>
            <a:ext cx="1201846" cy="751493"/>
          </a:xfrm>
          <a:prstGeom prst="rect">
            <a:avLst/>
          </a:prstGeom>
          <a:noFill/>
          <a:ln>
            <a:noFill/>
          </a:ln>
        </p:spPr>
      </p:pic>
      <p:pic>
        <p:nvPicPr>
          <p:cNvPr id="651" name="Google Shape;651;p10"/>
          <p:cNvPicPr preferRelativeResize="0"/>
          <p:nvPr/>
        </p:nvPicPr>
        <p:blipFill rotWithShape="1">
          <a:blip r:embed="rId11">
            <a:alphaModFix/>
          </a:blip>
          <a:srcRect/>
          <a:stretch/>
        </p:blipFill>
        <p:spPr>
          <a:xfrm>
            <a:off x="5790496" y="1436175"/>
            <a:ext cx="2890814" cy="57043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p11"/>
          <p:cNvGrpSpPr/>
          <p:nvPr/>
        </p:nvGrpSpPr>
        <p:grpSpPr>
          <a:xfrm>
            <a:off x="478465" y="78470"/>
            <a:ext cx="1880694" cy="3081069"/>
            <a:chOff x="-289920" y="0"/>
            <a:chExt cx="3761386" cy="6162135"/>
          </a:xfrm>
        </p:grpSpPr>
        <p:sp>
          <p:nvSpPr>
            <p:cNvPr id="658" name="Google Shape;658;p11"/>
            <p:cNvSpPr/>
            <p:nvPr/>
          </p:nvSpPr>
          <p:spPr>
            <a:xfrm>
              <a:off x="-289920" y="0"/>
              <a:ext cx="3761386" cy="6162135"/>
            </a:xfrm>
            <a:prstGeom prst="roundRect">
              <a:avLst>
                <a:gd name="adj" fmla="val 41353"/>
              </a:avLst>
            </a:prstGeom>
            <a:solidFill>
              <a:srgbClr val="9CC2E5"/>
            </a:solidFill>
            <a:ln w="63500" cap="flat" cmpd="sng">
              <a:solidFill>
                <a:srgbClr val="FFFFFF"/>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659" name="Google Shape;659;p11"/>
            <p:cNvSpPr txBox="1"/>
            <p:nvPr/>
          </p:nvSpPr>
          <p:spPr>
            <a:xfrm>
              <a:off x="-34751" y="2641910"/>
              <a:ext cx="3268500" cy="471900"/>
            </a:xfrm>
            <a:prstGeom prst="rect">
              <a:avLst/>
            </a:prstGeom>
            <a:solidFill>
              <a:srgbClr val="9CC2E5"/>
            </a:solidFill>
            <a:ln>
              <a:noFill/>
            </a:ln>
          </p:spPr>
          <p:txBody>
            <a:bodyPr spcFirstLastPara="1" wrap="square" lIns="25400" tIns="25400" rIns="25400" bIns="25400" anchor="ctr" anchorCtr="0">
              <a:spAutoFit/>
            </a:bodyPr>
            <a:lstStyle/>
            <a:p>
              <a:pPr marL="0" marR="0" lvl="0" indent="0" algn="l" rtl="0">
                <a:spcBef>
                  <a:spcPts val="0"/>
                </a:spcBef>
                <a:spcAft>
                  <a:spcPts val="0"/>
                </a:spcAft>
                <a:buNone/>
              </a:pPr>
              <a:r>
                <a:rPr lang="en-US" sz="1200" b="1">
                  <a:solidFill>
                    <a:srgbClr val="FF0000"/>
                  </a:solidFill>
                </a:rPr>
                <a:t>Reduced admissions</a:t>
              </a:r>
              <a:endParaRPr/>
            </a:p>
          </p:txBody>
        </p:sp>
        <p:grpSp>
          <p:nvGrpSpPr>
            <p:cNvPr id="660" name="Google Shape;660;p11"/>
            <p:cNvGrpSpPr/>
            <p:nvPr/>
          </p:nvGrpSpPr>
          <p:grpSpPr>
            <a:xfrm>
              <a:off x="707032" y="225163"/>
              <a:ext cx="2057401" cy="2070101"/>
              <a:chOff x="0" y="0"/>
              <a:chExt cx="2057400" cy="2070100"/>
            </a:xfrm>
          </p:grpSpPr>
          <p:pic>
            <p:nvPicPr>
              <p:cNvPr id="661" name="Google Shape;661;p11" descr="Image"/>
              <p:cNvPicPr preferRelativeResize="0"/>
              <p:nvPr/>
            </p:nvPicPr>
            <p:blipFill rotWithShape="1">
              <a:blip r:embed="rId3">
                <a:alphaModFix/>
              </a:blip>
              <a:srcRect/>
              <a:stretch/>
            </p:blipFill>
            <p:spPr>
              <a:xfrm>
                <a:off x="0" y="0"/>
                <a:ext cx="2057400" cy="2070100"/>
              </a:xfrm>
              <a:prstGeom prst="rect">
                <a:avLst/>
              </a:prstGeom>
              <a:noFill/>
              <a:ln>
                <a:noFill/>
              </a:ln>
              <a:effectLst>
                <a:outerShdw blurRad="254000" dist="127000" dir="5400000" rotWithShape="0">
                  <a:srgbClr val="000000">
                    <a:alpha val="69803"/>
                  </a:srgbClr>
                </a:outerShdw>
              </a:effectLst>
            </p:spPr>
          </p:pic>
          <p:pic>
            <p:nvPicPr>
              <p:cNvPr id="662" name="Google Shape;662;p11" descr="Image"/>
              <p:cNvPicPr preferRelativeResize="0"/>
              <p:nvPr/>
            </p:nvPicPr>
            <p:blipFill rotWithShape="1">
              <a:blip r:embed="rId4">
                <a:alphaModFix/>
              </a:blip>
              <a:srcRect/>
              <a:stretch/>
            </p:blipFill>
            <p:spPr>
              <a:xfrm>
                <a:off x="355600" y="361950"/>
                <a:ext cx="1346200" cy="1346201"/>
              </a:xfrm>
              <a:prstGeom prst="rect">
                <a:avLst/>
              </a:prstGeom>
              <a:noFill/>
              <a:ln>
                <a:noFill/>
              </a:ln>
            </p:spPr>
          </p:pic>
        </p:grpSp>
        <p:sp>
          <p:nvSpPr>
            <p:cNvPr id="663" name="Google Shape;663;p11"/>
            <p:cNvSpPr txBox="1"/>
            <p:nvPr/>
          </p:nvSpPr>
          <p:spPr>
            <a:xfrm>
              <a:off x="-34740" y="3438888"/>
              <a:ext cx="3268500" cy="1644300"/>
            </a:xfrm>
            <a:prstGeom prst="rect">
              <a:avLst/>
            </a:prstGeom>
            <a:solidFill>
              <a:srgbClr val="9CC2E5"/>
            </a:solidFill>
            <a:ln>
              <a:noFill/>
            </a:ln>
          </p:spPr>
          <p:txBody>
            <a:bodyPr spcFirstLastPara="1" wrap="square" lIns="25400" tIns="25400" rIns="25400" bIns="25400" anchor="ctr" anchorCtr="0">
              <a:spAutoFit/>
            </a:bodyPr>
            <a:lstStyle/>
            <a:p>
              <a:pPr marL="0" marR="0" lvl="0" indent="0" algn="ctr" rtl="0">
                <a:spcBef>
                  <a:spcPts val="0"/>
                </a:spcBef>
                <a:spcAft>
                  <a:spcPts val="0"/>
                </a:spcAft>
                <a:buNone/>
              </a:pPr>
              <a:r>
                <a:rPr lang="en-US" sz="1200">
                  <a:solidFill>
                    <a:srgbClr val="000000"/>
                  </a:solidFill>
                </a:rPr>
                <a:t>49%↓ admissions </a:t>
              </a:r>
              <a:endParaRPr/>
            </a:p>
            <a:p>
              <a:pPr marL="0" marR="0" lvl="0" indent="0" algn="ctr" rtl="0">
                <a:spcBef>
                  <a:spcPts val="250"/>
                </a:spcBef>
                <a:spcAft>
                  <a:spcPts val="0"/>
                </a:spcAft>
                <a:buNone/>
              </a:pPr>
              <a:r>
                <a:rPr lang="en-US" sz="1200">
                  <a:solidFill>
                    <a:srgbClr val="000000"/>
                  </a:solidFill>
                </a:rPr>
                <a:t>Median time to readmission ↓155 days to 355 days.</a:t>
              </a:r>
              <a:endParaRPr/>
            </a:p>
          </p:txBody>
        </p:sp>
      </p:grpSp>
      <p:grpSp>
        <p:nvGrpSpPr>
          <p:cNvPr id="664" name="Google Shape;664;p11"/>
          <p:cNvGrpSpPr/>
          <p:nvPr/>
        </p:nvGrpSpPr>
        <p:grpSpPr>
          <a:xfrm>
            <a:off x="4934834" y="78470"/>
            <a:ext cx="2014564" cy="3178590"/>
            <a:chOff x="31750" y="0"/>
            <a:chExt cx="3677122" cy="6162135"/>
          </a:xfrm>
        </p:grpSpPr>
        <p:sp>
          <p:nvSpPr>
            <p:cNvPr id="665" name="Google Shape;665;p11"/>
            <p:cNvSpPr/>
            <p:nvPr/>
          </p:nvSpPr>
          <p:spPr>
            <a:xfrm>
              <a:off x="31750" y="0"/>
              <a:ext cx="3677122" cy="6162135"/>
            </a:xfrm>
            <a:prstGeom prst="roundRect">
              <a:avLst>
                <a:gd name="adj" fmla="val 39040"/>
              </a:avLst>
            </a:prstGeom>
            <a:solidFill>
              <a:srgbClr val="9CC2E5"/>
            </a:solidFill>
            <a:ln w="63500" cap="flat" cmpd="sng">
              <a:solidFill>
                <a:srgbClr val="FFFFFF"/>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666" name="Google Shape;666;p11"/>
            <p:cNvSpPr txBox="1"/>
            <p:nvPr/>
          </p:nvSpPr>
          <p:spPr>
            <a:xfrm>
              <a:off x="416484" y="2649147"/>
              <a:ext cx="2907655" cy="457445"/>
            </a:xfrm>
            <a:prstGeom prst="rect">
              <a:avLst/>
            </a:prstGeom>
            <a:solidFill>
              <a:srgbClr val="9CC2E5"/>
            </a:solidFill>
            <a:ln>
              <a:noFill/>
            </a:ln>
          </p:spPr>
          <p:txBody>
            <a:bodyPr spcFirstLastPara="1" wrap="square" lIns="25400" tIns="25400" rIns="25400" bIns="25400" anchor="ctr" anchorCtr="0">
              <a:spAutoFit/>
            </a:bodyPr>
            <a:lstStyle/>
            <a:p>
              <a:pPr marL="0" marR="0" lvl="0" indent="0" algn="ctr" rtl="0">
                <a:spcBef>
                  <a:spcPts val="0"/>
                </a:spcBef>
                <a:spcAft>
                  <a:spcPts val="0"/>
                </a:spcAft>
                <a:buNone/>
              </a:pPr>
              <a:r>
                <a:rPr lang="en-US" sz="1200" b="1">
                  <a:solidFill>
                    <a:srgbClr val="FF0000"/>
                  </a:solidFill>
                </a:rPr>
                <a:t>Improved survival</a:t>
              </a:r>
              <a:endParaRPr/>
            </a:p>
          </p:txBody>
        </p:sp>
        <p:grpSp>
          <p:nvGrpSpPr>
            <p:cNvPr id="667" name="Google Shape;667;p11"/>
            <p:cNvGrpSpPr/>
            <p:nvPr/>
          </p:nvGrpSpPr>
          <p:grpSpPr>
            <a:xfrm>
              <a:off x="841610" y="239372"/>
              <a:ext cx="2057401" cy="2070101"/>
              <a:chOff x="0" y="0"/>
              <a:chExt cx="2057400" cy="2070100"/>
            </a:xfrm>
          </p:grpSpPr>
          <p:pic>
            <p:nvPicPr>
              <p:cNvPr id="668" name="Google Shape;668;p11" descr="Image"/>
              <p:cNvPicPr preferRelativeResize="0"/>
              <p:nvPr/>
            </p:nvPicPr>
            <p:blipFill rotWithShape="1">
              <a:blip r:embed="rId3">
                <a:alphaModFix/>
              </a:blip>
              <a:srcRect/>
              <a:stretch/>
            </p:blipFill>
            <p:spPr>
              <a:xfrm>
                <a:off x="0" y="0"/>
                <a:ext cx="2057400" cy="2070100"/>
              </a:xfrm>
              <a:prstGeom prst="rect">
                <a:avLst/>
              </a:prstGeom>
              <a:noFill/>
              <a:ln>
                <a:noFill/>
              </a:ln>
              <a:effectLst>
                <a:outerShdw blurRad="254000" dist="127000" dir="5400000" rotWithShape="0">
                  <a:srgbClr val="000000">
                    <a:alpha val="69803"/>
                  </a:srgbClr>
                </a:outerShdw>
              </a:effectLst>
            </p:spPr>
          </p:pic>
          <p:sp>
            <p:nvSpPr>
              <p:cNvPr id="669" name="Google Shape;669;p11"/>
              <p:cNvSpPr/>
              <p:nvPr/>
            </p:nvSpPr>
            <p:spPr>
              <a:xfrm>
                <a:off x="731979" y="269018"/>
                <a:ext cx="593442" cy="1532064"/>
              </a:xfrm>
              <a:custGeom>
                <a:avLst/>
                <a:gdLst/>
                <a:ahLst/>
                <a:cxnLst/>
                <a:rect l="l" t="t" r="r" b="b"/>
                <a:pathLst>
                  <a:path w="21470" h="21502"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rgbClr val="9CC2E5"/>
              </a:solidFill>
              <a:ln w="25400" cap="flat" cmpd="sng">
                <a:solidFill>
                  <a:srgbClr val="000000"/>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grpSp>
        <p:sp>
          <p:nvSpPr>
            <p:cNvPr id="670" name="Google Shape;670;p11"/>
            <p:cNvSpPr txBox="1"/>
            <p:nvPr/>
          </p:nvSpPr>
          <p:spPr>
            <a:xfrm>
              <a:off x="131105" y="3391874"/>
              <a:ext cx="3478500" cy="1146300"/>
            </a:xfrm>
            <a:prstGeom prst="rect">
              <a:avLst/>
            </a:prstGeom>
            <a:solidFill>
              <a:srgbClr val="9CC2E5"/>
            </a:solidFill>
            <a:ln>
              <a:noFill/>
            </a:ln>
          </p:spPr>
          <p:txBody>
            <a:bodyPr spcFirstLastPara="1" wrap="square" lIns="25400" tIns="25400" rIns="25400" bIns="25400" anchor="ctr" anchorCtr="0">
              <a:spAutoFit/>
            </a:bodyPr>
            <a:lstStyle/>
            <a:p>
              <a:pPr marL="0" marR="0" lvl="0" indent="0" algn="l" rtl="0">
                <a:spcBef>
                  <a:spcPts val="0"/>
                </a:spcBef>
                <a:spcAft>
                  <a:spcPts val="0"/>
                </a:spcAft>
                <a:buNone/>
              </a:pPr>
              <a:r>
                <a:rPr lang="en-US" sz="1100">
                  <a:solidFill>
                    <a:srgbClr val="000000"/>
                  </a:solidFill>
                </a:rPr>
                <a:t>RECEIVER</a:t>
              </a:r>
              <a:r>
                <a:rPr lang="en-US" sz="1100" b="1">
                  <a:solidFill>
                    <a:srgbClr val="000000"/>
                  </a:solidFill>
                </a:rPr>
                <a:t> </a:t>
              </a:r>
              <a:r>
                <a:rPr lang="en-US" sz="1100">
                  <a:solidFill>
                    <a:srgbClr val="000000"/>
                  </a:solidFill>
                </a:rPr>
                <a:t>83% 1 year survival. </a:t>
              </a:r>
              <a:endParaRPr sz="1100"/>
            </a:p>
            <a:p>
              <a:pPr marL="0" marR="0" lvl="0" indent="0" algn="l" rtl="0">
                <a:spcBef>
                  <a:spcPts val="250"/>
                </a:spcBef>
                <a:spcAft>
                  <a:spcPts val="0"/>
                </a:spcAft>
                <a:buNone/>
              </a:pPr>
              <a:r>
                <a:rPr lang="en-US" sz="1100">
                  <a:solidFill>
                    <a:srgbClr val="000000"/>
                  </a:solidFill>
                </a:rPr>
                <a:t>Control 76% 1 year survival</a:t>
              </a:r>
              <a:r>
                <a:rPr lang="en-US" sz="1000">
                  <a:solidFill>
                    <a:srgbClr val="000000"/>
                  </a:solidFill>
                  <a:latin typeface="Helvetica Neue Light"/>
                  <a:ea typeface="Helvetica Neue Light"/>
                  <a:cs typeface="Helvetica Neue Light"/>
                  <a:sym typeface="Helvetica Neue Light"/>
                </a:rPr>
                <a:t>.</a:t>
              </a:r>
              <a:endParaRPr/>
            </a:p>
          </p:txBody>
        </p:sp>
      </p:grpSp>
      <p:grpSp>
        <p:nvGrpSpPr>
          <p:cNvPr id="671" name="Google Shape;671;p11"/>
          <p:cNvGrpSpPr/>
          <p:nvPr/>
        </p:nvGrpSpPr>
        <p:grpSpPr>
          <a:xfrm>
            <a:off x="2712547" y="78470"/>
            <a:ext cx="1871554" cy="3079875"/>
            <a:chOff x="-280352" y="-1318"/>
            <a:chExt cx="3743105" cy="6159748"/>
          </a:xfrm>
        </p:grpSpPr>
        <p:sp>
          <p:nvSpPr>
            <p:cNvPr id="672" name="Google Shape;672;p11"/>
            <p:cNvSpPr/>
            <p:nvPr/>
          </p:nvSpPr>
          <p:spPr>
            <a:xfrm>
              <a:off x="-280352" y="-1318"/>
              <a:ext cx="3743105" cy="6159748"/>
            </a:xfrm>
            <a:prstGeom prst="roundRect">
              <a:avLst>
                <a:gd name="adj" fmla="val 49372"/>
              </a:avLst>
            </a:prstGeom>
            <a:solidFill>
              <a:srgbClr val="9CC2E5"/>
            </a:solidFill>
            <a:ln w="63500" cap="flat" cmpd="sng">
              <a:solidFill>
                <a:srgbClr val="FFFFFF"/>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673" name="Google Shape;673;p11"/>
            <p:cNvSpPr txBox="1"/>
            <p:nvPr/>
          </p:nvSpPr>
          <p:spPr>
            <a:xfrm>
              <a:off x="270052" y="3580995"/>
              <a:ext cx="2428662" cy="1210588"/>
            </a:xfrm>
            <a:prstGeom prst="rect">
              <a:avLst/>
            </a:prstGeom>
            <a:noFill/>
            <a:ln>
              <a:noFill/>
            </a:ln>
          </p:spPr>
          <p:txBody>
            <a:bodyPr spcFirstLastPara="1" wrap="square" lIns="25400" tIns="25400" rIns="25400" bIns="25400" anchor="ctr" anchorCtr="0">
              <a:spAutoFit/>
            </a:bodyPr>
            <a:lstStyle/>
            <a:p>
              <a:pPr marL="0" marR="0" lvl="0" indent="0" algn="l" rtl="0">
                <a:spcBef>
                  <a:spcPts val="0"/>
                </a:spcBef>
                <a:spcAft>
                  <a:spcPts val="0"/>
                </a:spcAft>
                <a:buNone/>
              </a:pPr>
              <a:r>
                <a:rPr lang="en-US" sz="1200">
                  <a:solidFill>
                    <a:srgbClr val="000000"/>
                  </a:solidFill>
                </a:rPr>
                <a:t>Mean 4.74 fewer per patient per year</a:t>
              </a:r>
              <a:endParaRPr/>
            </a:p>
          </p:txBody>
        </p:sp>
        <p:sp>
          <p:nvSpPr>
            <p:cNvPr id="674" name="Google Shape;674;p11"/>
            <p:cNvSpPr txBox="1"/>
            <p:nvPr/>
          </p:nvSpPr>
          <p:spPr>
            <a:xfrm>
              <a:off x="41180" y="2640203"/>
              <a:ext cx="2919960" cy="841256"/>
            </a:xfrm>
            <a:prstGeom prst="rect">
              <a:avLst/>
            </a:prstGeom>
            <a:noFill/>
            <a:ln>
              <a:noFill/>
            </a:ln>
          </p:spPr>
          <p:txBody>
            <a:bodyPr spcFirstLastPara="1" wrap="square" lIns="25400" tIns="25400" rIns="25400" bIns="25400" anchor="ctr" anchorCtr="0">
              <a:spAutoFit/>
            </a:bodyPr>
            <a:lstStyle/>
            <a:p>
              <a:pPr marL="0" marR="0" lvl="0" indent="0" algn="ctr" rtl="0">
                <a:spcBef>
                  <a:spcPts val="0"/>
                </a:spcBef>
                <a:spcAft>
                  <a:spcPts val="0"/>
                </a:spcAft>
                <a:buNone/>
              </a:pPr>
              <a:r>
                <a:rPr lang="en-US" sz="1200" b="1">
                  <a:solidFill>
                    <a:srgbClr val="FF0000"/>
                  </a:solidFill>
                  <a:latin typeface="Calibri"/>
                  <a:ea typeface="Calibri"/>
                  <a:cs typeface="Calibri"/>
                  <a:sym typeface="Calibri"/>
                </a:rPr>
                <a:t>R</a:t>
              </a:r>
              <a:r>
                <a:rPr lang="en-US" sz="1200" b="1">
                  <a:solidFill>
                    <a:srgbClr val="FF0000"/>
                  </a:solidFill>
                </a:rPr>
                <a:t>educed occupied bed days</a:t>
              </a:r>
              <a:endParaRPr/>
            </a:p>
          </p:txBody>
        </p:sp>
        <p:grpSp>
          <p:nvGrpSpPr>
            <p:cNvPr id="675" name="Google Shape;675;p11"/>
            <p:cNvGrpSpPr/>
            <p:nvPr/>
          </p:nvGrpSpPr>
          <p:grpSpPr>
            <a:xfrm>
              <a:off x="425127" y="236737"/>
              <a:ext cx="2057401" cy="2070101"/>
              <a:chOff x="0" y="0"/>
              <a:chExt cx="2057400" cy="2070100"/>
            </a:xfrm>
          </p:grpSpPr>
          <p:pic>
            <p:nvPicPr>
              <p:cNvPr id="676" name="Google Shape;676;p11" descr="Image"/>
              <p:cNvPicPr preferRelativeResize="0"/>
              <p:nvPr/>
            </p:nvPicPr>
            <p:blipFill rotWithShape="1">
              <a:blip r:embed="rId3">
                <a:alphaModFix/>
              </a:blip>
              <a:srcRect/>
              <a:stretch/>
            </p:blipFill>
            <p:spPr>
              <a:xfrm>
                <a:off x="0" y="0"/>
                <a:ext cx="2057400" cy="2070100"/>
              </a:xfrm>
              <a:prstGeom prst="rect">
                <a:avLst/>
              </a:prstGeom>
              <a:noFill/>
              <a:ln>
                <a:noFill/>
              </a:ln>
              <a:effectLst>
                <a:outerShdw blurRad="254000" dist="127000" dir="5400000" rotWithShape="0">
                  <a:srgbClr val="000000">
                    <a:alpha val="69803"/>
                  </a:srgbClr>
                </a:outerShdw>
              </a:effectLst>
            </p:spPr>
          </p:pic>
          <p:pic>
            <p:nvPicPr>
              <p:cNvPr id="677" name="Google Shape;677;p11" descr="hospitalized@2x.png"/>
              <p:cNvPicPr preferRelativeResize="0"/>
              <p:nvPr/>
            </p:nvPicPr>
            <p:blipFill rotWithShape="1">
              <a:blip r:embed="rId5">
                <a:alphaModFix/>
              </a:blip>
              <a:srcRect/>
              <a:stretch/>
            </p:blipFill>
            <p:spPr>
              <a:xfrm>
                <a:off x="470291" y="476641"/>
                <a:ext cx="1116818" cy="1116818"/>
              </a:xfrm>
              <a:prstGeom prst="rect">
                <a:avLst/>
              </a:prstGeom>
              <a:noFill/>
              <a:ln>
                <a:noFill/>
              </a:ln>
            </p:spPr>
          </p:pic>
        </p:grpSp>
      </p:grpSp>
      <p:grpSp>
        <p:nvGrpSpPr>
          <p:cNvPr id="678" name="Google Shape;678;p11"/>
          <p:cNvGrpSpPr/>
          <p:nvPr/>
        </p:nvGrpSpPr>
        <p:grpSpPr>
          <a:xfrm>
            <a:off x="7208360" y="78470"/>
            <a:ext cx="1919167" cy="3081069"/>
            <a:chOff x="0" y="0"/>
            <a:chExt cx="2907656" cy="6162135"/>
          </a:xfrm>
        </p:grpSpPr>
        <p:sp>
          <p:nvSpPr>
            <p:cNvPr id="679" name="Google Shape;679;p11"/>
            <p:cNvSpPr/>
            <p:nvPr/>
          </p:nvSpPr>
          <p:spPr>
            <a:xfrm>
              <a:off x="0" y="0"/>
              <a:ext cx="2907656" cy="6162135"/>
            </a:xfrm>
            <a:prstGeom prst="roundRect">
              <a:avLst>
                <a:gd name="adj" fmla="val 49372"/>
              </a:avLst>
            </a:prstGeom>
            <a:solidFill>
              <a:srgbClr val="9CC2E5"/>
            </a:solidFill>
            <a:ln w="63500" cap="flat" cmpd="sng">
              <a:solidFill>
                <a:srgbClr val="FFFFFF"/>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680" name="Google Shape;680;p11"/>
            <p:cNvSpPr txBox="1"/>
            <p:nvPr/>
          </p:nvSpPr>
          <p:spPr>
            <a:xfrm>
              <a:off x="283694" y="2706665"/>
              <a:ext cx="2309254" cy="471924"/>
            </a:xfrm>
            <a:prstGeom prst="rect">
              <a:avLst/>
            </a:prstGeom>
            <a:solidFill>
              <a:srgbClr val="9CC2E5"/>
            </a:solidFill>
            <a:ln>
              <a:noFill/>
            </a:ln>
          </p:spPr>
          <p:txBody>
            <a:bodyPr spcFirstLastPara="1" wrap="square" lIns="25400" tIns="25400" rIns="25400" bIns="25400" anchor="ctr" anchorCtr="0">
              <a:spAutoFit/>
            </a:bodyPr>
            <a:lstStyle/>
            <a:p>
              <a:pPr marL="0" marR="0" lvl="0" indent="0" algn="ctr" rtl="0">
                <a:spcBef>
                  <a:spcPts val="0"/>
                </a:spcBef>
                <a:spcAft>
                  <a:spcPts val="0"/>
                </a:spcAft>
                <a:buNone/>
              </a:pPr>
              <a:r>
                <a:rPr lang="en-US" sz="1200" b="1">
                  <a:solidFill>
                    <a:srgbClr val="FF0000"/>
                  </a:solidFill>
                </a:rPr>
                <a:t>Sustained usage</a:t>
              </a:r>
              <a:endParaRPr/>
            </a:p>
          </p:txBody>
        </p:sp>
        <p:grpSp>
          <p:nvGrpSpPr>
            <p:cNvPr id="681" name="Google Shape;681;p11"/>
            <p:cNvGrpSpPr/>
            <p:nvPr/>
          </p:nvGrpSpPr>
          <p:grpSpPr>
            <a:xfrm>
              <a:off x="501672" y="600990"/>
              <a:ext cx="1845526" cy="1856919"/>
              <a:chOff x="76545" y="361618"/>
              <a:chExt cx="1845525" cy="1856918"/>
            </a:xfrm>
          </p:grpSpPr>
          <p:pic>
            <p:nvPicPr>
              <p:cNvPr id="682" name="Google Shape;682;p11" descr="Image"/>
              <p:cNvPicPr preferRelativeResize="0"/>
              <p:nvPr/>
            </p:nvPicPr>
            <p:blipFill rotWithShape="1">
              <a:blip r:embed="rId3">
                <a:alphaModFix/>
              </a:blip>
              <a:srcRect/>
              <a:stretch/>
            </p:blipFill>
            <p:spPr>
              <a:xfrm>
                <a:off x="76545" y="361618"/>
                <a:ext cx="1845525" cy="1856918"/>
              </a:xfrm>
              <a:prstGeom prst="rect">
                <a:avLst/>
              </a:prstGeom>
              <a:noFill/>
              <a:ln>
                <a:noFill/>
              </a:ln>
              <a:effectLst>
                <a:outerShdw blurRad="254000" dist="127000" dir="5400000" rotWithShape="0">
                  <a:srgbClr val="000000">
                    <a:alpha val="69803"/>
                  </a:srgbClr>
                </a:outerShdw>
              </a:effectLst>
            </p:spPr>
          </p:pic>
          <p:sp>
            <p:nvSpPr>
              <p:cNvPr id="683" name="Google Shape;683;p11"/>
              <p:cNvSpPr/>
              <p:nvPr/>
            </p:nvSpPr>
            <p:spPr>
              <a:xfrm rot="10800000" flipH="1">
                <a:off x="744406" y="568380"/>
                <a:ext cx="568585" cy="1170935"/>
              </a:xfrm>
              <a:custGeom>
                <a:avLst/>
                <a:gdLst/>
                <a:ahLst/>
                <a:cxnLst/>
                <a:rect l="l" t="t" r="r" b="b"/>
                <a:pathLst>
                  <a:path w="21600" h="21600" extrusionOk="0">
                    <a:moveTo>
                      <a:pt x="2068" y="0"/>
                    </a:moveTo>
                    <a:cubicBezTo>
                      <a:pt x="934" y="0"/>
                      <a:pt x="0" y="453"/>
                      <a:pt x="0" y="1004"/>
                    </a:cubicBezTo>
                    <a:lnTo>
                      <a:pt x="0" y="20596"/>
                    </a:lnTo>
                    <a:cubicBezTo>
                      <a:pt x="0" y="21152"/>
                      <a:pt x="934" y="21600"/>
                      <a:pt x="2068" y="21600"/>
                    </a:cubicBezTo>
                    <a:lnTo>
                      <a:pt x="19532" y="21600"/>
                    </a:lnTo>
                    <a:cubicBezTo>
                      <a:pt x="20666" y="21600"/>
                      <a:pt x="21600" y="21147"/>
                      <a:pt x="21600" y="20596"/>
                    </a:cubicBezTo>
                    <a:lnTo>
                      <a:pt x="21600" y="1004"/>
                    </a:lnTo>
                    <a:cubicBezTo>
                      <a:pt x="21600" y="453"/>
                      <a:pt x="20677" y="0"/>
                      <a:pt x="19532" y="0"/>
                    </a:cubicBezTo>
                    <a:lnTo>
                      <a:pt x="2068" y="0"/>
                    </a:lnTo>
                    <a:close/>
                    <a:moveTo>
                      <a:pt x="9142" y="1350"/>
                    </a:moveTo>
                    <a:lnTo>
                      <a:pt x="12468" y="1350"/>
                    </a:lnTo>
                    <a:cubicBezTo>
                      <a:pt x="12758" y="1350"/>
                      <a:pt x="12990" y="1463"/>
                      <a:pt x="12990" y="1604"/>
                    </a:cubicBezTo>
                    <a:cubicBezTo>
                      <a:pt x="12990" y="1744"/>
                      <a:pt x="12758" y="1858"/>
                      <a:pt x="12468" y="1858"/>
                    </a:cubicBezTo>
                    <a:lnTo>
                      <a:pt x="9142" y="1858"/>
                    </a:lnTo>
                    <a:cubicBezTo>
                      <a:pt x="8853" y="1858"/>
                      <a:pt x="8621" y="1744"/>
                      <a:pt x="8621" y="1604"/>
                    </a:cubicBezTo>
                    <a:cubicBezTo>
                      <a:pt x="8621" y="1463"/>
                      <a:pt x="8853" y="1350"/>
                      <a:pt x="9142" y="1350"/>
                    </a:cubicBezTo>
                    <a:close/>
                    <a:moveTo>
                      <a:pt x="1477" y="2927"/>
                    </a:moveTo>
                    <a:lnTo>
                      <a:pt x="20123" y="2927"/>
                    </a:lnTo>
                    <a:lnTo>
                      <a:pt x="20123" y="18985"/>
                    </a:lnTo>
                    <a:lnTo>
                      <a:pt x="1477" y="18985"/>
                    </a:lnTo>
                    <a:lnTo>
                      <a:pt x="1477" y="2927"/>
                    </a:lnTo>
                    <a:close/>
                  </a:path>
                </a:pathLst>
              </a:custGeom>
              <a:solidFill>
                <a:srgbClr val="9CC2E5"/>
              </a:solidFill>
              <a:ln>
                <a:noFill/>
              </a:ln>
            </p:spPr>
            <p:txBody>
              <a:bodyPr spcFirstLastPara="1" wrap="square" lIns="25400" tIns="25400" rIns="25400" bIns="254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grpSp>
        <p:sp>
          <p:nvSpPr>
            <p:cNvPr id="684" name="Google Shape;684;p11"/>
            <p:cNvSpPr txBox="1"/>
            <p:nvPr/>
          </p:nvSpPr>
          <p:spPr>
            <a:xfrm>
              <a:off x="389417" y="3427360"/>
              <a:ext cx="2085300" cy="1795800"/>
            </a:xfrm>
            <a:prstGeom prst="rect">
              <a:avLst/>
            </a:prstGeom>
            <a:solidFill>
              <a:srgbClr val="9CC2E5"/>
            </a:solidFill>
            <a:ln>
              <a:noFill/>
            </a:ln>
          </p:spPr>
          <p:txBody>
            <a:bodyPr spcFirstLastPara="1" wrap="square" lIns="25400" tIns="25400" rIns="25400" bIns="25400" anchor="ctr" anchorCtr="0">
              <a:spAutoFit/>
            </a:bodyPr>
            <a:lstStyle/>
            <a:p>
              <a:pPr marL="0" marR="0" lvl="0" indent="0" algn="l" rtl="0">
                <a:spcBef>
                  <a:spcPts val="0"/>
                </a:spcBef>
                <a:spcAft>
                  <a:spcPts val="0"/>
                </a:spcAft>
                <a:buNone/>
              </a:pPr>
              <a:r>
                <a:rPr lang="en-US" sz="1100">
                  <a:solidFill>
                    <a:srgbClr val="000000"/>
                  </a:solidFill>
                </a:rPr>
                <a:t>High proportion of patients continue weekly or more frequent interaction at year 1 and year 2.</a:t>
              </a:r>
              <a:endParaRPr sz="1100"/>
            </a:p>
          </p:txBody>
        </p:sp>
      </p:grpSp>
      <p:grpSp>
        <p:nvGrpSpPr>
          <p:cNvPr id="685" name="Google Shape;685;p11"/>
          <p:cNvGrpSpPr/>
          <p:nvPr/>
        </p:nvGrpSpPr>
        <p:grpSpPr>
          <a:xfrm>
            <a:off x="9525073" y="89070"/>
            <a:ext cx="1977822" cy="3092631"/>
            <a:chOff x="-43621" y="-150102"/>
            <a:chExt cx="2890443" cy="6159995"/>
          </a:xfrm>
        </p:grpSpPr>
        <p:sp>
          <p:nvSpPr>
            <p:cNvPr id="686" name="Google Shape;686;p11"/>
            <p:cNvSpPr/>
            <p:nvPr/>
          </p:nvSpPr>
          <p:spPr>
            <a:xfrm>
              <a:off x="-43621" y="-150102"/>
              <a:ext cx="2890443" cy="6159995"/>
            </a:xfrm>
            <a:prstGeom prst="roundRect">
              <a:avLst>
                <a:gd name="adj" fmla="val 49666"/>
              </a:avLst>
            </a:prstGeom>
            <a:solidFill>
              <a:srgbClr val="9CC2E5"/>
            </a:solidFill>
            <a:ln w="63500" cap="flat" cmpd="sng">
              <a:solidFill>
                <a:srgbClr val="FFFFFF"/>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687" name="Google Shape;687;p11"/>
            <p:cNvSpPr txBox="1"/>
            <p:nvPr/>
          </p:nvSpPr>
          <p:spPr>
            <a:xfrm>
              <a:off x="337922" y="2581409"/>
              <a:ext cx="2127300" cy="470100"/>
            </a:xfrm>
            <a:prstGeom prst="rect">
              <a:avLst/>
            </a:prstGeom>
            <a:solidFill>
              <a:srgbClr val="9CC2E5"/>
            </a:solidFill>
            <a:ln>
              <a:noFill/>
            </a:ln>
          </p:spPr>
          <p:txBody>
            <a:bodyPr spcFirstLastPara="1" wrap="square" lIns="25400" tIns="25400" rIns="25400" bIns="25400" anchor="ctr" anchorCtr="0">
              <a:spAutoFit/>
            </a:bodyPr>
            <a:lstStyle/>
            <a:p>
              <a:pPr marL="0" marR="0" lvl="0" indent="0" algn="ctr" rtl="0">
                <a:spcBef>
                  <a:spcPts val="0"/>
                </a:spcBef>
                <a:spcAft>
                  <a:spcPts val="0"/>
                </a:spcAft>
                <a:buNone/>
              </a:pPr>
              <a:r>
                <a:rPr lang="en-US" sz="1200" b="1">
                  <a:solidFill>
                    <a:srgbClr val="FF0000"/>
                  </a:solidFill>
                </a:rPr>
                <a:t>Quality of life</a:t>
              </a:r>
              <a:endParaRPr/>
            </a:p>
          </p:txBody>
        </p:sp>
        <p:pic>
          <p:nvPicPr>
            <p:cNvPr id="688" name="Google Shape;688;p11" descr="Image"/>
            <p:cNvPicPr preferRelativeResize="0"/>
            <p:nvPr/>
          </p:nvPicPr>
          <p:blipFill rotWithShape="1">
            <a:blip r:embed="rId3">
              <a:alphaModFix/>
            </a:blip>
            <a:srcRect/>
            <a:stretch/>
          </p:blipFill>
          <p:spPr>
            <a:xfrm>
              <a:off x="424627" y="281137"/>
              <a:ext cx="2057400" cy="2070101"/>
            </a:xfrm>
            <a:prstGeom prst="rect">
              <a:avLst/>
            </a:prstGeom>
            <a:noFill/>
            <a:ln>
              <a:noFill/>
            </a:ln>
            <a:effectLst>
              <a:outerShdw blurRad="254000" dist="127000" dir="5400000" rotWithShape="0">
                <a:srgbClr val="000000">
                  <a:alpha val="69803"/>
                </a:srgbClr>
              </a:outerShdw>
            </a:effectLst>
          </p:spPr>
        </p:pic>
        <p:sp>
          <p:nvSpPr>
            <p:cNvPr id="689" name="Google Shape;689;p11"/>
            <p:cNvSpPr txBox="1"/>
            <p:nvPr/>
          </p:nvSpPr>
          <p:spPr>
            <a:xfrm>
              <a:off x="202694" y="3252183"/>
              <a:ext cx="2463300" cy="1788300"/>
            </a:xfrm>
            <a:prstGeom prst="rect">
              <a:avLst/>
            </a:prstGeom>
            <a:noFill/>
            <a:ln>
              <a:noFill/>
            </a:ln>
          </p:spPr>
          <p:txBody>
            <a:bodyPr spcFirstLastPara="1" wrap="square" lIns="25400" tIns="25400" rIns="25400" bIns="25400" anchor="ctr" anchorCtr="0">
              <a:spAutoFit/>
            </a:bodyPr>
            <a:lstStyle/>
            <a:p>
              <a:pPr marL="0" marR="0" lvl="0" indent="0" algn="l" rtl="0">
                <a:spcBef>
                  <a:spcPts val="0"/>
                </a:spcBef>
                <a:spcAft>
                  <a:spcPts val="0"/>
                </a:spcAft>
                <a:buNone/>
              </a:pPr>
              <a:r>
                <a:rPr lang="en-US" sz="1100">
                  <a:solidFill>
                    <a:srgbClr val="000000"/>
                  </a:solidFill>
                </a:rPr>
                <a:t>QoL scores maintained stable across cohort follow up, contrasting with typical deterioration in COPD cohorts.</a:t>
              </a:r>
              <a:endParaRPr sz="1100"/>
            </a:p>
          </p:txBody>
        </p:sp>
        <p:pic>
          <p:nvPicPr>
            <p:cNvPr id="690" name="Google Shape;690;p11" descr="people@2x.png"/>
            <p:cNvPicPr preferRelativeResize="0"/>
            <p:nvPr/>
          </p:nvPicPr>
          <p:blipFill rotWithShape="1">
            <a:blip r:embed="rId6">
              <a:alphaModFix/>
            </a:blip>
            <a:srcRect/>
            <a:stretch/>
          </p:blipFill>
          <p:spPr>
            <a:xfrm>
              <a:off x="792500" y="594229"/>
              <a:ext cx="1321654" cy="1321655"/>
            </a:xfrm>
            <a:prstGeom prst="rect">
              <a:avLst/>
            </a:prstGeom>
            <a:noFill/>
            <a:ln>
              <a:noFill/>
            </a:ln>
          </p:spPr>
        </p:pic>
      </p:grpSp>
      <p:grpSp>
        <p:nvGrpSpPr>
          <p:cNvPr id="691" name="Google Shape;691;p11"/>
          <p:cNvGrpSpPr/>
          <p:nvPr/>
        </p:nvGrpSpPr>
        <p:grpSpPr>
          <a:xfrm>
            <a:off x="323039" y="3272121"/>
            <a:ext cx="2147565" cy="3362595"/>
            <a:chOff x="1703" y="0"/>
            <a:chExt cx="3441109" cy="6161286"/>
          </a:xfrm>
        </p:grpSpPr>
        <p:sp>
          <p:nvSpPr>
            <p:cNvPr id="692" name="Google Shape;692;p11"/>
            <p:cNvSpPr/>
            <p:nvPr/>
          </p:nvSpPr>
          <p:spPr>
            <a:xfrm>
              <a:off x="1703" y="0"/>
              <a:ext cx="3441109" cy="6161286"/>
            </a:xfrm>
            <a:prstGeom prst="roundRect">
              <a:avLst>
                <a:gd name="adj" fmla="val 41718"/>
              </a:avLst>
            </a:prstGeom>
            <a:solidFill>
              <a:srgbClr val="C4E0B2"/>
            </a:solidFill>
            <a:ln w="63500" cap="flat" cmpd="sng">
              <a:solidFill>
                <a:srgbClr val="FFFFFF"/>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693" name="Google Shape;693;p11"/>
            <p:cNvSpPr txBox="1"/>
            <p:nvPr/>
          </p:nvSpPr>
          <p:spPr>
            <a:xfrm>
              <a:off x="71805" y="2607514"/>
              <a:ext cx="2907600" cy="432300"/>
            </a:xfrm>
            <a:prstGeom prst="rect">
              <a:avLst/>
            </a:prstGeom>
            <a:solidFill>
              <a:srgbClr val="C4E0B2"/>
            </a:solidFill>
            <a:ln>
              <a:noFill/>
            </a:ln>
          </p:spPr>
          <p:txBody>
            <a:bodyPr spcFirstLastPara="1" wrap="square" lIns="25400" tIns="25400" rIns="25400" bIns="25400" anchor="ctr" anchorCtr="0">
              <a:spAutoFit/>
            </a:bodyPr>
            <a:lstStyle/>
            <a:p>
              <a:pPr marL="0" marR="0" lvl="0" indent="0" algn="l" rtl="0">
                <a:spcBef>
                  <a:spcPts val="0"/>
                </a:spcBef>
                <a:spcAft>
                  <a:spcPts val="0"/>
                </a:spcAft>
                <a:buNone/>
              </a:pPr>
              <a:r>
                <a:rPr lang="en-US" sz="1200" b="1">
                  <a:solidFill>
                    <a:srgbClr val="000000"/>
                  </a:solidFill>
                </a:rPr>
                <a:t>                 Equality</a:t>
              </a:r>
              <a:endParaRPr sz="1200"/>
            </a:p>
          </p:txBody>
        </p:sp>
        <p:pic>
          <p:nvPicPr>
            <p:cNvPr id="694" name="Google Shape;694;p11" descr="Image"/>
            <p:cNvPicPr preferRelativeResize="0"/>
            <p:nvPr/>
          </p:nvPicPr>
          <p:blipFill rotWithShape="1">
            <a:blip r:embed="rId3">
              <a:alphaModFix/>
            </a:blip>
            <a:srcRect/>
            <a:stretch/>
          </p:blipFill>
          <p:spPr>
            <a:xfrm>
              <a:off x="653719" y="231426"/>
              <a:ext cx="2057401" cy="2070101"/>
            </a:xfrm>
            <a:prstGeom prst="rect">
              <a:avLst/>
            </a:prstGeom>
            <a:noFill/>
            <a:ln>
              <a:noFill/>
            </a:ln>
            <a:effectLst>
              <a:outerShdw blurRad="254000" dist="127000" dir="5400000" rotWithShape="0">
                <a:srgbClr val="000000">
                  <a:alpha val="69803"/>
                </a:srgbClr>
              </a:outerShdw>
            </a:effectLst>
          </p:spPr>
        </p:pic>
        <p:sp>
          <p:nvSpPr>
            <p:cNvPr id="695" name="Google Shape;695;p11"/>
            <p:cNvSpPr txBox="1"/>
            <p:nvPr/>
          </p:nvSpPr>
          <p:spPr>
            <a:xfrm>
              <a:off x="290576" y="3345830"/>
              <a:ext cx="3013500" cy="1645200"/>
            </a:xfrm>
            <a:prstGeom prst="rect">
              <a:avLst/>
            </a:prstGeom>
            <a:solidFill>
              <a:srgbClr val="C4E0B2"/>
            </a:solidFill>
            <a:ln>
              <a:noFill/>
            </a:ln>
          </p:spPr>
          <p:txBody>
            <a:bodyPr spcFirstLastPara="1" wrap="square" lIns="25400" tIns="25400" rIns="25400" bIns="25400" anchor="ctr" anchorCtr="0">
              <a:spAutoFit/>
            </a:bodyPr>
            <a:lstStyle/>
            <a:p>
              <a:pPr marL="0" marR="0" lvl="0" indent="0" algn="l" rtl="0">
                <a:spcBef>
                  <a:spcPts val="0"/>
                </a:spcBef>
                <a:spcAft>
                  <a:spcPts val="0"/>
                </a:spcAft>
                <a:buNone/>
              </a:pPr>
              <a:r>
                <a:rPr lang="en-US" sz="1100">
                  <a:solidFill>
                    <a:srgbClr val="000000"/>
                  </a:solidFill>
                </a:rPr>
                <a:t>High uptake in patients from SIMD 1 residencies, </a:t>
              </a:r>
              <a:br>
                <a:rPr lang="en-US" sz="1100">
                  <a:solidFill>
                    <a:srgbClr val="000000"/>
                  </a:solidFill>
                </a:rPr>
              </a:br>
              <a:r>
                <a:rPr lang="en-US" sz="1100">
                  <a:solidFill>
                    <a:srgbClr val="000000"/>
                  </a:solidFill>
                </a:rPr>
                <a:t>Service user’s demographic distribution = COPD population.</a:t>
              </a:r>
              <a:endParaRPr sz="1300"/>
            </a:p>
          </p:txBody>
        </p:sp>
        <p:sp>
          <p:nvSpPr>
            <p:cNvPr id="696" name="Google Shape;696;p11"/>
            <p:cNvSpPr/>
            <p:nvPr/>
          </p:nvSpPr>
          <p:spPr>
            <a:xfrm>
              <a:off x="1105388" y="762160"/>
              <a:ext cx="1154063" cy="1008633"/>
            </a:xfrm>
            <a:custGeom>
              <a:avLst/>
              <a:gdLst/>
              <a:ahLst/>
              <a:cxnLst/>
              <a:rect l="l" t="t" r="r" b="b"/>
              <a:pathLst>
                <a:path w="21600" h="21600" extrusionOk="0">
                  <a:moveTo>
                    <a:pt x="10800" y="0"/>
                  </a:moveTo>
                  <a:cubicBezTo>
                    <a:pt x="10226" y="0"/>
                    <a:pt x="9760" y="531"/>
                    <a:pt x="9761" y="1187"/>
                  </a:cubicBezTo>
                  <a:cubicBezTo>
                    <a:pt x="9761" y="1611"/>
                    <a:pt x="9955" y="1983"/>
                    <a:pt x="10247" y="2193"/>
                  </a:cubicBezTo>
                  <a:lnTo>
                    <a:pt x="10247" y="2956"/>
                  </a:lnTo>
                  <a:cubicBezTo>
                    <a:pt x="9939" y="3110"/>
                    <a:pt x="9689" y="3387"/>
                    <a:pt x="9546" y="3734"/>
                  </a:cubicBezTo>
                  <a:lnTo>
                    <a:pt x="2528" y="3734"/>
                  </a:lnTo>
                  <a:lnTo>
                    <a:pt x="2528" y="4844"/>
                  </a:lnTo>
                  <a:lnTo>
                    <a:pt x="3409" y="4844"/>
                  </a:lnTo>
                  <a:lnTo>
                    <a:pt x="845" y="13979"/>
                  </a:lnTo>
                  <a:lnTo>
                    <a:pt x="0" y="13979"/>
                  </a:lnTo>
                  <a:cubicBezTo>
                    <a:pt x="713" y="15444"/>
                    <a:pt x="2079" y="16435"/>
                    <a:pt x="3648" y="16435"/>
                  </a:cubicBezTo>
                  <a:cubicBezTo>
                    <a:pt x="5218" y="16435"/>
                    <a:pt x="6585" y="15444"/>
                    <a:pt x="7298" y="13979"/>
                  </a:cubicBezTo>
                  <a:lnTo>
                    <a:pt x="6453" y="13979"/>
                  </a:lnTo>
                  <a:lnTo>
                    <a:pt x="3888" y="4844"/>
                  </a:lnTo>
                  <a:lnTo>
                    <a:pt x="9469" y="4844"/>
                  </a:lnTo>
                  <a:cubicBezTo>
                    <a:pt x="9583" y="5301"/>
                    <a:pt x="9872" y="5673"/>
                    <a:pt x="10247" y="5860"/>
                  </a:cubicBezTo>
                  <a:lnTo>
                    <a:pt x="10247" y="10137"/>
                  </a:lnTo>
                  <a:lnTo>
                    <a:pt x="9447" y="13379"/>
                  </a:lnTo>
                  <a:lnTo>
                    <a:pt x="9447" y="19963"/>
                  </a:lnTo>
                  <a:lnTo>
                    <a:pt x="6460" y="19963"/>
                  </a:lnTo>
                  <a:cubicBezTo>
                    <a:pt x="6276" y="19963"/>
                    <a:pt x="6111" y="20093"/>
                    <a:pt x="6046" y="20289"/>
                  </a:cubicBezTo>
                  <a:lnTo>
                    <a:pt x="5613" y="21600"/>
                  </a:lnTo>
                  <a:lnTo>
                    <a:pt x="15987" y="21600"/>
                  </a:lnTo>
                  <a:lnTo>
                    <a:pt x="15552" y="20289"/>
                  </a:lnTo>
                  <a:cubicBezTo>
                    <a:pt x="15487" y="20093"/>
                    <a:pt x="15322" y="19963"/>
                    <a:pt x="15139" y="19963"/>
                  </a:cubicBezTo>
                  <a:lnTo>
                    <a:pt x="12153" y="19963"/>
                  </a:lnTo>
                  <a:lnTo>
                    <a:pt x="12153" y="13379"/>
                  </a:lnTo>
                  <a:lnTo>
                    <a:pt x="11353" y="10139"/>
                  </a:lnTo>
                  <a:lnTo>
                    <a:pt x="11353" y="5860"/>
                  </a:lnTo>
                  <a:cubicBezTo>
                    <a:pt x="11728" y="5673"/>
                    <a:pt x="12016" y="5302"/>
                    <a:pt x="12130" y="4846"/>
                  </a:cubicBezTo>
                  <a:lnTo>
                    <a:pt x="17710" y="4846"/>
                  </a:lnTo>
                  <a:lnTo>
                    <a:pt x="15147" y="13979"/>
                  </a:lnTo>
                  <a:lnTo>
                    <a:pt x="14302" y="13979"/>
                  </a:lnTo>
                  <a:cubicBezTo>
                    <a:pt x="15015" y="15444"/>
                    <a:pt x="16380" y="16435"/>
                    <a:pt x="17950" y="16435"/>
                  </a:cubicBezTo>
                  <a:cubicBezTo>
                    <a:pt x="19519" y="16435"/>
                    <a:pt x="20887" y="15444"/>
                    <a:pt x="21600" y="13979"/>
                  </a:cubicBezTo>
                  <a:lnTo>
                    <a:pt x="20753" y="13979"/>
                  </a:lnTo>
                  <a:lnTo>
                    <a:pt x="18190" y="4844"/>
                  </a:lnTo>
                  <a:lnTo>
                    <a:pt x="19072" y="4844"/>
                  </a:lnTo>
                  <a:lnTo>
                    <a:pt x="19072" y="3734"/>
                  </a:lnTo>
                  <a:lnTo>
                    <a:pt x="12052" y="3734"/>
                  </a:lnTo>
                  <a:cubicBezTo>
                    <a:pt x="11909" y="3388"/>
                    <a:pt x="11661" y="3110"/>
                    <a:pt x="11353" y="2956"/>
                  </a:cubicBezTo>
                  <a:lnTo>
                    <a:pt x="11353" y="2193"/>
                  </a:lnTo>
                  <a:cubicBezTo>
                    <a:pt x="11645" y="1983"/>
                    <a:pt x="11838" y="1611"/>
                    <a:pt x="11838" y="1187"/>
                  </a:cubicBezTo>
                  <a:cubicBezTo>
                    <a:pt x="11838" y="531"/>
                    <a:pt x="11374" y="0"/>
                    <a:pt x="10800" y="0"/>
                  </a:cubicBezTo>
                  <a:close/>
                  <a:moveTo>
                    <a:pt x="3486" y="5791"/>
                  </a:moveTo>
                  <a:lnTo>
                    <a:pt x="3486" y="13979"/>
                  </a:lnTo>
                  <a:lnTo>
                    <a:pt x="1188" y="13979"/>
                  </a:lnTo>
                  <a:lnTo>
                    <a:pt x="3486" y="5791"/>
                  </a:lnTo>
                  <a:close/>
                  <a:moveTo>
                    <a:pt x="3812" y="5791"/>
                  </a:moveTo>
                  <a:lnTo>
                    <a:pt x="6110" y="13979"/>
                  </a:lnTo>
                  <a:lnTo>
                    <a:pt x="3812" y="13979"/>
                  </a:lnTo>
                  <a:lnTo>
                    <a:pt x="3812" y="5791"/>
                  </a:lnTo>
                  <a:close/>
                  <a:moveTo>
                    <a:pt x="17788" y="5791"/>
                  </a:moveTo>
                  <a:lnTo>
                    <a:pt x="17788" y="13979"/>
                  </a:lnTo>
                  <a:lnTo>
                    <a:pt x="15490" y="13979"/>
                  </a:lnTo>
                  <a:lnTo>
                    <a:pt x="17788" y="5791"/>
                  </a:lnTo>
                  <a:close/>
                  <a:moveTo>
                    <a:pt x="18114" y="5791"/>
                  </a:moveTo>
                  <a:lnTo>
                    <a:pt x="20412" y="13979"/>
                  </a:lnTo>
                  <a:lnTo>
                    <a:pt x="18114" y="13979"/>
                  </a:lnTo>
                  <a:lnTo>
                    <a:pt x="18114" y="5791"/>
                  </a:lnTo>
                  <a:close/>
                </a:path>
              </a:pathLst>
            </a:custGeom>
            <a:solidFill>
              <a:srgbClr val="C4E0B2"/>
            </a:solidFill>
            <a:ln>
              <a:noFill/>
            </a:ln>
          </p:spPr>
          <p:txBody>
            <a:bodyPr spcFirstLastPara="1" wrap="square" lIns="25400" tIns="25400" rIns="25400" bIns="254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grpSp>
      <p:grpSp>
        <p:nvGrpSpPr>
          <p:cNvPr id="697" name="Google Shape;697;p11"/>
          <p:cNvGrpSpPr/>
          <p:nvPr/>
        </p:nvGrpSpPr>
        <p:grpSpPr>
          <a:xfrm>
            <a:off x="2648098" y="3269109"/>
            <a:ext cx="2049872" cy="3202837"/>
            <a:chOff x="0" y="184902"/>
            <a:chExt cx="3677122" cy="6161286"/>
          </a:xfrm>
        </p:grpSpPr>
        <p:sp>
          <p:nvSpPr>
            <p:cNvPr id="698" name="Google Shape;698;p11"/>
            <p:cNvSpPr/>
            <p:nvPr/>
          </p:nvSpPr>
          <p:spPr>
            <a:xfrm>
              <a:off x="0" y="184902"/>
              <a:ext cx="3677122" cy="6161286"/>
            </a:xfrm>
            <a:prstGeom prst="roundRect">
              <a:avLst>
                <a:gd name="adj" fmla="val 39040"/>
              </a:avLst>
            </a:prstGeom>
            <a:solidFill>
              <a:srgbClr val="C4E0B2"/>
            </a:solidFill>
            <a:ln w="63500" cap="flat" cmpd="sng">
              <a:solidFill>
                <a:srgbClr val="FFFFFF"/>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699" name="Google Shape;699;p11"/>
            <p:cNvSpPr txBox="1"/>
            <p:nvPr/>
          </p:nvSpPr>
          <p:spPr>
            <a:xfrm>
              <a:off x="340320" y="2900261"/>
              <a:ext cx="2907600" cy="454200"/>
            </a:xfrm>
            <a:prstGeom prst="rect">
              <a:avLst/>
            </a:prstGeom>
            <a:solidFill>
              <a:srgbClr val="C4E0B2"/>
            </a:solidFill>
            <a:ln>
              <a:noFill/>
            </a:ln>
          </p:spPr>
          <p:txBody>
            <a:bodyPr spcFirstLastPara="1" wrap="square" lIns="25400" tIns="25400" rIns="25400" bIns="25400" anchor="ctr" anchorCtr="0">
              <a:spAutoFit/>
            </a:bodyPr>
            <a:lstStyle/>
            <a:p>
              <a:pPr marL="0" marR="0" lvl="0" indent="0" algn="l" rtl="0">
                <a:spcBef>
                  <a:spcPts val="0"/>
                </a:spcBef>
                <a:spcAft>
                  <a:spcPts val="0"/>
                </a:spcAft>
                <a:buNone/>
              </a:pPr>
              <a:r>
                <a:rPr lang="en-US" sz="1200" b="1">
                  <a:solidFill>
                    <a:srgbClr val="000000"/>
                  </a:solidFill>
                </a:rPr>
                <a:t>      Sustainability</a:t>
              </a:r>
              <a:endParaRPr sz="1200"/>
            </a:p>
          </p:txBody>
        </p:sp>
        <p:pic>
          <p:nvPicPr>
            <p:cNvPr id="700" name="Google Shape;700;p11" descr="Image"/>
            <p:cNvPicPr preferRelativeResize="0"/>
            <p:nvPr/>
          </p:nvPicPr>
          <p:blipFill rotWithShape="1">
            <a:blip r:embed="rId3">
              <a:alphaModFix/>
            </a:blip>
            <a:srcRect/>
            <a:stretch/>
          </p:blipFill>
          <p:spPr>
            <a:xfrm>
              <a:off x="807798" y="542942"/>
              <a:ext cx="2057401" cy="2070101"/>
            </a:xfrm>
            <a:prstGeom prst="rect">
              <a:avLst/>
            </a:prstGeom>
            <a:noFill/>
            <a:ln>
              <a:noFill/>
            </a:ln>
            <a:effectLst>
              <a:outerShdw blurRad="254000" dist="127000" dir="5400000" rotWithShape="0">
                <a:srgbClr val="000000">
                  <a:alpha val="69803"/>
                </a:srgbClr>
              </a:outerShdw>
            </a:effectLst>
          </p:spPr>
        </p:pic>
        <p:sp>
          <p:nvSpPr>
            <p:cNvPr id="701" name="Google Shape;701;p11"/>
            <p:cNvSpPr txBox="1"/>
            <p:nvPr/>
          </p:nvSpPr>
          <p:spPr>
            <a:xfrm>
              <a:off x="450048" y="3354481"/>
              <a:ext cx="2907600" cy="2378700"/>
            </a:xfrm>
            <a:prstGeom prst="rect">
              <a:avLst/>
            </a:prstGeom>
            <a:solidFill>
              <a:srgbClr val="C4E0B2"/>
            </a:solidFill>
            <a:ln>
              <a:noFill/>
            </a:ln>
          </p:spPr>
          <p:txBody>
            <a:bodyPr spcFirstLastPara="1" wrap="square" lIns="25400" tIns="25400" rIns="25400" bIns="25400" anchor="ctr" anchorCtr="0">
              <a:spAutoFit/>
            </a:bodyPr>
            <a:lstStyle/>
            <a:p>
              <a:pPr marL="0" marR="0" lvl="0" indent="0" algn="l" rtl="0">
                <a:spcBef>
                  <a:spcPts val="0"/>
                </a:spcBef>
                <a:spcAft>
                  <a:spcPts val="0"/>
                </a:spcAft>
                <a:buNone/>
              </a:pPr>
              <a:r>
                <a:rPr lang="en-US" sz="1100">
                  <a:solidFill>
                    <a:srgbClr val="000000"/>
                  </a:solidFill>
                </a:rPr>
                <a:t>Project 100k kg CO2e per annum saved per 500 patients.</a:t>
              </a:r>
              <a:br>
                <a:rPr lang="en-US" sz="1100">
                  <a:solidFill>
                    <a:srgbClr val="000000"/>
                  </a:solidFill>
                </a:rPr>
              </a:br>
              <a:br>
                <a:rPr lang="en-US" sz="1100">
                  <a:solidFill>
                    <a:srgbClr val="000000"/>
                  </a:solidFill>
                </a:rPr>
              </a:br>
              <a:r>
                <a:rPr lang="en-US" sz="1100">
                  <a:solidFill>
                    <a:srgbClr val="000000"/>
                  </a:solidFill>
                </a:rPr>
                <a:t>Emissions saved equivalent to powering 116 homes per year</a:t>
              </a:r>
              <a:r>
                <a:rPr lang="en-US" sz="1100">
                  <a:solidFill>
                    <a:srgbClr val="000000"/>
                  </a:solidFill>
                  <a:latin typeface="Helvetica Neue Light"/>
                  <a:ea typeface="Helvetica Neue Light"/>
                  <a:cs typeface="Helvetica Neue Light"/>
                  <a:sym typeface="Helvetica Neue Light"/>
                </a:rPr>
                <a:t>.</a:t>
              </a:r>
              <a:endParaRPr sz="1100"/>
            </a:p>
          </p:txBody>
        </p:sp>
        <p:pic>
          <p:nvPicPr>
            <p:cNvPr id="702" name="Google Shape;702;p11" descr="wold_care@2x.png"/>
            <p:cNvPicPr preferRelativeResize="0"/>
            <p:nvPr/>
          </p:nvPicPr>
          <p:blipFill rotWithShape="1">
            <a:blip r:embed="rId7">
              <a:alphaModFix/>
            </a:blip>
            <a:srcRect/>
            <a:stretch/>
          </p:blipFill>
          <p:spPr>
            <a:xfrm>
              <a:off x="1265169" y="822673"/>
              <a:ext cx="1142661" cy="1142660"/>
            </a:xfrm>
            <a:prstGeom prst="rect">
              <a:avLst/>
            </a:prstGeom>
            <a:noFill/>
            <a:ln>
              <a:noFill/>
            </a:ln>
          </p:spPr>
        </p:pic>
      </p:grpSp>
      <p:grpSp>
        <p:nvGrpSpPr>
          <p:cNvPr id="703" name="Google Shape;703;p11"/>
          <p:cNvGrpSpPr/>
          <p:nvPr/>
        </p:nvGrpSpPr>
        <p:grpSpPr>
          <a:xfrm>
            <a:off x="7440392" y="3381438"/>
            <a:ext cx="1869889" cy="3253277"/>
            <a:chOff x="89352" y="-97031"/>
            <a:chExt cx="3444577" cy="6258317"/>
          </a:xfrm>
        </p:grpSpPr>
        <p:sp>
          <p:nvSpPr>
            <p:cNvPr id="704" name="Google Shape;704;p11"/>
            <p:cNvSpPr/>
            <p:nvPr/>
          </p:nvSpPr>
          <p:spPr>
            <a:xfrm>
              <a:off x="89352" y="-97031"/>
              <a:ext cx="3444515" cy="6258317"/>
            </a:xfrm>
            <a:prstGeom prst="roundRect">
              <a:avLst>
                <a:gd name="adj" fmla="val 43557"/>
              </a:avLst>
            </a:prstGeom>
            <a:solidFill>
              <a:srgbClr val="C4E0B2"/>
            </a:solidFill>
            <a:ln w="63500" cap="flat" cmpd="sng">
              <a:solidFill>
                <a:srgbClr val="FFFFFF"/>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705" name="Google Shape;705;p11"/>
            <p:cNvSpPr txBox="1"/>
            <p:nvPr/>
          </p:nvSpPr>
          <p:spPr>
            <a:xfrm>
              <a:off x="268430" y="2644779"/>
              <a:ext cx="2907600" cy="454200"/>
            </a:xfrm>
            <a:prstGeom prst="rect">
              <a:avLst/>
            </a:prstGeom>
            <a:noFill/>
            <a:ln>
              <a:noFill/>
            </a:ln>
          </p:spPr>
          <p:txBody>
            <a:bodyPr spcFirstLastPara="1" wrap="square" lIns="25400" tIns="25400" rIns="25400" bIns="25400" anchor="ctr" anchorCtr="0">
              <a:spAutoFit/>
            </a:bodyPr>
            <a:lstStyle/>
            <a:p>
              <a:pPr marL="0" marR="0" lvl="0" indent="0" algn="ctr" rtl="0">
                <a:spcBef>
                  <a:spcPts val="0"/>
                </a:spcBef>
                <a:spcAft>
                  <a:spcPts val="0"/>
                </a:spcAft>
                <a:buNone/>
              </a:pPr>
              <a:r>
                <a:rPr lang="en-US" sz="1200" b="1">
                  <a:solidFill>
                    <a:srgbClr val="000000"/>
                  </a:solidFill>
                </a:rPr>
                <a:t>Cost saving</a:t>
              </a:r>
              <a:endParaRPr sz="1200"/>
            </a:p>
          </p:txBody>
        </p:sp>
        <p:pic>
          <p:nvPicPr>
            <p:cNvPr id="706" name="Google Shape;706;p11" descr="Image"/>
            <p:cNvPicPr preferRelativeResize="0"/>
            <p:nvPr/>
          </p:nvPicPr>
          <p:blipFill rotWithShape="1">
            <a:blip r:embed="rId3">
              <a:alphaModFix/>
            </a:blip>
            <a:srcRect/>
            <a:stretch/>
          </p:blipFill>
          <p:spPr>
            <a:xfrm>
              <a:off x="693557" y="231426"/>
              <a:ext cx="2057401" cy="2070101"/>
            </a:xfrm>
            <a:prstGeom prst="rect">
              <a:avLst/>
            </a:prstGeom>
            <a:noFill/>
            <a:ln>
              <a:noFill/>
            </a:ln>
            <a:effectLst>
              <a:outerShdw blurRad="254000" dist="127000" dir="5400000" rotWithShape="0">
                <a:srgbClr val="000000">
                  <a:alpha val="69803"/>
                </a:srgbClr>
              </a:outerShdw>
            </a:effectLst>
          </p:spPr>
        </p:pic>
        <p:sp>
          <p:nvSpPr>
            <p:cNvPr id="707" name="Google Shape;707;p11"/>
            <p:cNvSpPr txBox="1"/>
            <p:nvPr/>
          </p:nvSpPr>
          <p:spPr>
            <a:xfrm>
              <a:off x="268429" y="3402326"/>
              <a:ext cx="3265500" cy="873600"/>
            </a:xfrm>
            <a:prstGeom prst="rect">
              <a:avLst/>
            </a:prstGeom>
            <a:noFill/>
            <a:ln>
              <a:noFill/>
            </a:ln>
          </p:spPr>
          <p:txBody>
            <a:bodyPr spcFirstLastPara="1" wrap="square" lIns="25400" tIns="25400" rIns="25400" bIns="25400" anchor="ctr" anchorCtr="0">
              <a:spAutoFit/>
            </a:bodyPr>
            <a:lstStyle/>
            <a:p>
              <a:pPr marL="0" marR="0" lvl="0" indent="0" algn="l" rtl="0">
                <a:spcBef>
                  <a:spcPts val="0"/>
                </a:spcBef>
                <a:spcAft>
                  <a:spcPts val="0"/>
                </a:spcAft>
                <a:buNone/>
              </a:pPr>
              <a:r>
                <a:rPr lang="en-US" sz="1100">
                  <a:solidFill>
                    <a:srgbClr val="000000"/>
                  </a:solidFill>
                </a:rPr>
                <a:t>Project £3.5m per annum</a:t>
              </a:r>
              <a:endParaRPr sz="1100">
                <a:solidFill>
                  <a:srgbClr val="000000"/>
                </a:solidFill>
              </a:endParaRPr>
            </a:p>
            <a:p>
              <a:pPr marL="0" marR="0" lvl="0" indent="0" algn="l" rtl="0">
                <a:spcBef>
                  <a:spcPts val="500"/>
                </a:spcBef>
                <a:spcAft>
                  <a:spcPts val="0"/>
                </a:spcAft>
                <a:buNone/>
              </a:pPr>
              <a:r>
                <a:rPr lang="en-US" sz="1100">
                  <a:solidFill>
                    <a:srgbClr val="000000"/>
                  </a:solidFill>
                </a:rPr>
                <a:t> saved per 500 patients.</a:t>
              </a:r>
              <a:endParaRPr sz="1500"/>
            </a:p>
          </p:txBody>
        </p:sp>
        <p:sp>
          <p:nvSpPr>
            <p:cNvPr id="708" name="Google Shape;708;p11"/>
            <p:cNvSpPr/>
            <p:nvPr/>
          </p:nvSpPr>
          <p:spPr>
            <a:xfrm>
              <a:off x="1333281" y="876333"/>
              <a:ext cx="777953" cy="780289"/>
            </a:xfrm>
            <a:custGeom>
              <a:avLst/>
              <a:gdLst/>
              <a:ahLst/>
              <a:cxnLst/>
              <a:rect l="l" t="t" r="r" b="b"/>
              <a:pathLst>
                <a:path w="21600" h="21600"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A8D08C"/>
            </a:solidFill>
            <a:ln>
              <a:noFill/>
            </a:ln>
          </p:spPr>
          <p:txBody>
            <a:bodyPr spcFirstLastPara="1" wrap="square" lIns="25400" tIns="25400" rIns="25400" bIns="254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grpSp>
      <p:grpSp>
        <p:nvGrpSpPr>
          <p:cNvPr id="709" name="Google Shape;709;p11"/>
          <p:cNvGrpSpPr/>
          <p:nvPr/>
        </p:nvGrpSpPr>
        <p:grpSpPr>
          <a:xfrm>
            <a:off x="4934834" y="3380534"/>
            <a:ext cx="2400884" cy="3080644"/>
            <a:chOff x="0" y="0"/>
            <a:chExt cx="4801766" cy="6161286"/>
          </a:xfrm>
        </p:grpSpPr>
        <p:sp>
          <p:nvSpPr>
            <p:cNvPr id="710" name="Google Shape;710;p11"/>
            <p:cNvSpPr/>
            <p:nvPr/>
          </p:nvSpPr>
          <p:spPr>
            <a:xfrm>
              <a:off x="0" y="0"/>
              <a:ext cx="4801766" cy="6161286"/>
            </a:xfrm>
            <a:prstGeom prst="roundRect">
              <a:avLst>
                <a:gd name="adj" fmla="val 29897"/>
              </a:avLst>
            </a:prstGeom>
            <a:solidFill>
              <a:srgbClr val="C4E0B2"/>
            </a:solidFill>
            <a:ln w="63500" cap="flat" cmpd="sng">
              <a:solidFill>
                <a:srgbClr val="FFFFFF"/>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711" name="Google Shape;711;p11"/>
            <p:cNvSpPr txBox="1"/>
            <p:nvPr/>
          </p:nvSpPr>
          <p:spPr>
            <a:xfrm>
              <a:off x="530832" y="2380682"/>
              <a:ext cx="3740100" cy="471900"/>
            </a:xfrm>
            <a:prstGeom prst="rect">
              <a:avLst/>
            </a:prstGeom>
            <a:solidFill>
              <a:srgbClr val="C4E0B2"/>
            </a:solidFill>
            <a:ln>
              <a:noFill/>
            </a:ln>
          </p:spPr>
          <p:txBody>
            <a:bodyPr spcFirstLastPara="1" wrap="square" lIns="25400" tIns="25400" rIns="25400" bIns="25400" anchor="ctr" anchorCtr="0">
              <a:spAutoFit/>
            </a:bodyPr>
            <a:lstStyle/>
            <a:p>
              <a:pPr marL="0" marR="0" lvl="0" indent="0" algn="ctr" rtl="0">
                <a:spcBef>
                  <a:spcPts val="0"/>
                </a:spcBef>
                <a:spcAft>
                  <a:spcPts val="0"/>
                </a:spcAft>
                <a:buNone/>
              </a:pPr>
              <a:r>
                <a:rPr lang="en-US" sz="1200" b="1">
                  <a:solidFill>
                    <a:srgbClr val="000000"/>
                  </a:solidFill>
                </a:rPr>
                <a:t>Service transformation</a:t>
              </a:r>
              <a:endParaRPr sz="1200"/>
            </a:p>
          </p:txBody>
        </p:sp>
        <p:pic>
          <p:nvPicPr>
            <p:cNvPr id="712" name="Google Shape;712;p11" descr="Image"/>
            <p:cNvPicPr preferRelativeResize="0"/>
            <p:nvPr/>
          </p:nvPicPr>
          <p:blipFill rotWithShape="1">
            <a:blip r:embed="rId3">
              <a:alphaModFix/>
            </a:blip>
            <a:srcRect/>
            <a:stretch/>
          </p:blipFill>
          <p:spPr>
            <a:xfrm>
              <a:off x="1372182" y="231426"/>
              <a:ext cx="2057401" cy="2070101"/>
            </a:xfrm>
            <a:prstGeom prst="rect">
              <a:avLst/>
            </a:prstGeom>
            <a:noFill/>
            <a:ln>
              <a:noFill/>
            </a:ln>
            <a:effectLst>
              <a:outerShdw blurRad="254000" dist="127000" dir="5400000" rotWithShape="0">
                <a:srgbClr val="000000">
                  <a:alpha val="69803"/>
                </a:srgbClr>
              </a:outerShdw>
            </a:effectLst>
          </p:spPr>
        </p:pic>
        <p:sp>
          <p:nvSpPr>
            <p:cNvPr id="713" name="Google Shape;713;p11"/>
            <p:cNvSpPr txBox="1"/>
            <p:nvPr/>
          </p:nvSpPr>
          <p:spPr>
            <a:xfrm>
              <a:off x="253332" y="3076382"/>
              <a:ext cx="4295100" cy="2198400"/>
            </a:xfrm>
            <a:prstGeom prst="rect">
              <a:avLst/>
            </a:prstGeom>
            <a:solidFill>
              <a:srgbClr val="C4E0B2"/>
            </a:solidFill>
            <a:ln>
              <a:noFill/>
            </a:ln>
          </p:spPr>
          <p:txBody>
            <a:bodyPr spcFirstLastPara="1" wrap="square" lIns="25400" tIns="25400" rIns="25400" bIns="25400" anchor="ctr" anchorCtr="0">
              <a:spAutoFit/>
            </a:bodyPr>
            <a:lstStyle/>
            <a:p>
              <a:pPr marL="0" marR="0" lvl="0" indent="0" algn="l" rtl="0">
                <a:spcBef>
                  <a:spcPts val="0"/>
                </a:spcBef>
                <a:spcAft>
                  <a:spcPts val="0"/>
                </a:spcAft>
                <a:buNone/>
              </a:pPr>
              <a:r>
                <a:rPr lang="en-US" sz="1100">
                  <a:solidFill>
                    <a:srgbClr val="000000"/>
                  </a:solidFill>
                </a:rPr>
                <a:t>Improved clinician workflow /efficiency.</a:t>
              </a:r>
              <a:endParaRPr sz="1100"/>
            </a:p>
            <a:p>
              <a:pPr marL="0" marR="0" lvl="0" indent="0" algn="l" rtl="0">
                <a:spcBef>
                  <a:spcPts val="250"/>
                </a:spcBef>
                <a:spcAft>
                  <a:spcPts val="0"/>
                </a:spcAft>
                <a:buNone/>
              </a:pPr>
              <a:r>
                <a:rPr lang="en-US" sz="1100">
                  <a:solidFill>
                    <a:srgbClr val="000000"/>
                  </a:solidFill>
                </a:rPr>
                <a:t>shift to proactive personalised remote-management facilitated by structured data, user interface and asynchronous messaging.</a:t>
              </a:r>
              <a:endParaRPr sz="1100"/>
            </a:p>
          </p:txBody>
        </p:sp>
        <p:pic>
          <p:nvPicPr>
            <p:cNvPr id="714" name="Google Shape;714;p11" descr="Image"/>
            <p:cNvPicPr preferRelativeResize="0"/>
            <p:nvPr/>
          </p:nvPicPr>
          <p:blipFill rotWithShape="1">
            <a:blip r:embed="rId8">
              <a:alphaModFix/>
            </a:blip>
            <a:srcRect/>
            <a:stretch/>
          </p:blipFill>
          <p:spPr>
            <a:xfrm>
              <a:off x="1708732" y="574326"/>
              <a:ext cx="1384301" cy="1384301"/>
            </a:xfrm>
            <a:prstGeom prst="rect">
              <a:avLst/>
            </a:prstGeom>
            <a:noFill/>
            <a:ln>
              <a:noFill/>
            </a:ln>
            <a:effectLst>
              <a:outerShdw blurRad="254000" dist="127000" dir="5400000" rotWithShape="0">
                <a:srgbClr val="000000">
                  <a:alpha val="69803"/>
                </a:srgbClr>
              </a:outerShdw>
            </a:effectLst>
          </p:spPr>
        </p:pic>
      </p:grpSp>
      <p:sp>
        <p:nvSpPr>
          <p:cNvPr id="715" name="Google Shape;715;p11"/>
          <p:cNvSpPr txBox="1"/>
          <p:nvPr/>
        </p:nvSpPr>
        <p:spPr>
          <a:xfrm>
            <a:off x="11462767" y="6680104"/>
            <a:ext cx="81754" cy="182101"/>
          </a:xfrm>
          <a:prstGeom prst="rect">
            <a:avLst/>
          </a:prstGeom>
          <a:noFill/>
          <a:ln>
            <a:noFill/>
          </a:ln>
        </p:spPr>
        <p:txBody>
          <a:bodyPr spcFirstLastPara="1" wrap="square" lIns="25400" tIns="25400" rIns="25400" bIns="25400" anchor="ctr" anchorCtr="0">
            <a:spAutoFit/>
          </a:bodyPr>
          <a:lstStyle/>
          <a:p>
            <a:pPr marL="0" marR="0" lvl="0" indent="0" algn="r" rtl="0">
              <a:spcBef>
                <a:spcPts val="0"/>
              </a:spcBef>
              <a:spcAft>
                <a:spcPts val="0"/>
              </a:spcAft>
              <a:buNone/>
            </a:pPr>
            <a:r>
              <a:rPr lang="en-US" sz="850">
                <a:solidFill>
                  <a:srgbClr val="000000"/>
                </a:solidFill>
                <a:latin typeface="Helvetica Neue Light"/>
                <a:ea typeface="Helvetica Neue Light"/>
                <a:cs typeface="Helvetica Neue Light"/>
                <a:sym typeface="Helvetica Neue Light"/>
              </a:rPr>
              <a:t> </a:t>
            </a:r>
            <a:endParaRPr/>
          </a:p>
        </p:txBody>
      </p:sp>
      <p:sp>
        <p:nvSpPr>
          <p:cNvPr id="716" name="Google Shape;716;p11"/>
          <p:cNvSpPr/>
          <p:nvPr/>
        </p:nvSpPr>
        <p:spPr>
          <a:xfrm>
            <a:off x="9415100" y="3316950"/>
            <a:ext cx="26634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a:solidFill>
                  <a:schemeClr val="dk1"/>
                </a:solidFill>
                <a:latin typeface="Calibri"/>
                <a:ea typeface="Calibri"/>
                <a:cs typeface="Calibri"/>
                <a:sym typeface="Calibri"/>
              </a:rPr>
              <a:t>S</a:t>
            </a:r>
            <a:r>
              <a:rPr lang="en-US" sz="1800">
                <a:solidFill>
                  <a:schemeClr val="dk1"/>
                </a:solidFill>
              </a:rPr>
              <a:t>cottish Govt funding 2022-24 for application in other boards</a:t>
            </a:r>
            <a:endParaRPr/>
          </a:p>
        </p:txBody>
      </p:sp>
      <p:sp>
        <p:nvSpPr>
          <p:cNvPr id="717" name="Google Shape;717;p11"/>
          <p:cNvSpPr/>
          <p:nvPr/>
        </p:nvSpPr>
        <p:spPr>
          <a:xfrm>
            <a:off x="9444026" y="4375250"/>
            <a:ext cx="2554200" cy="2031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800"/>
              <a:buFont typeface="Arial"/>
              <a:buNone/>
            </a:pPr>
            <a:r>
              <a:rPr lang="en-US" sz="1800" b="1">
                <a:solidFill>
                  <a:srgbClr val="FF0000"/>
                </a:solidFill>
              </a:rPr>
              <a:t>Recipient: Holyrood Connect’s 2021 Technology Enabled Independent              Living Award ; 2022 Industry Collaboration award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722"/>
        <p:cNvGrpSpPr/>
        <p:nvPr/>
      </p:nvGrpSpPr>
      <p:grpSpPr>
        <a:xfrm>
          <a:off x="0" y="0"/>
          <a:ext cx="0" cy="0"/>
          <a:chOff x="0" y="0"/>
          <a:chExt cx="0" cy="0"/>
        </a:xfrm>
      </p:grpSpPr>
      <p:sp>
        <p:nvSpPr>
          <p:cNvPr id="723" name="Google Shape;723;p12"/>
          <p:cNvSpPr txBox="1"/>
          <p:nvPr/>
        </p:nvSpPr>
        <p:spPr>
          <a:xfrm>
            <a:off x="-165952" y="623712"/>
            <a:ext cx="11481275" cy="461905"/>
          </a:xfrm>
          <a:prstGeom prst="rect">
            <a:avLst/>
          </a:prstGeom>
          <a:noFill/>
          <a:ln>
            <a:noFill/>
          </a:ln>
        </p:spPr>
        <p:txBody>
          <a:bodyPr spcFirstLastPara="1" wrap="square" lIns="0" tIns="0" rIns="0" bIns="0" anchor="t" anchorCtr="0">
            <a:noAutofit/>
          </a:bodyPr>
          <a:lstStyle/>
          <a:p>
            <a:pPr marL="0" marR="0" lvl="0" indent="0" algn="ctr" rtl="0">
              <a:lnSpc>
                <a:spcPct val="80000"/>
              </a:lnSpc>
              <a:spcBef>
                <a:spcPts val="0"/>
              </a:spcBef>
              <a:spcAft>
                <a:spcPts val="0"/>
              </a:spcAft>
              <a:buClr>
                <a:srgbClr val="BB0371"/>
              </a:buClr>
              <a:buSzPts val="3600"/>
              <a:buFont typeface="Arial Black"/>
              <a:buNone/>
            </a:pPr>
            <a:r>
              <a:rPr lang="en-US" sz="3600" b="0" i="0" u="none" strike="noStrike" cap="none">
                <a:solidFill>
                  <a:srgbClr val="BB0371"/>
                </a:solidFill>
                <a:latin typeface="Arial Black"/>
                <a:ea typeface="Arial Black"/>
                <a:cs typeface="Arial Black"/>
                <a:sym typeface="Arial Black"/>
              </a:rPr>
              <a:t>National approach to innovation adoption </a:t>
            </a:r>
            <a:endParaRPr/>
          </a:p>
          <a:p>
            <a:pPr marL="0" marR="0" lvl="0" indent="0" algn="ctr" rtl="0">
              <a:lnSpc>
                <a:spcPct val="80000"/>
              </a:lnSpc>
              <a:spcBef>
                <a:spcPts val="0"/>
              </a:spcBef>
              <a:spcAft>
                <a:spcPts val="0"/>
              </a:spcAft>
              <a:buClr>
                <a:srgbClr val="002060"/>
              </a:buClr>
              <a:buSzPts val="2800"/>
              <a:buFont typeface="Arial Black"/>
              <a:buNone/>
            </a:pPr>
            <a:r>
              <a:rPr lang="en-US" sz="2800" b="0" i="0" u="none" strike="noStrike" cap="none">
                <a:solidFill>
                  <a:srgbClr val="002060"/>
                </a:solidFill>
                <a:latin typeface="Arial Black"/>
                <a:ea typeface="Arial Black"/>
                <a:cs typeface="Arial Black"/>
                <a:sym typeface="Arial Black"/>
              </a:rPr>
              <a:t> </a:t>
            </a:r>
            <a:endParaRPr/>
          </a:p>
          <a:p>
            <a:pPr marL="0" marR="0" lvl="0" indent="0" algn="ctr" rtl="0">
              <a:lnSpc>
                <a:spcPct val="80000"/>
              </a:lnSpc>
              <a:spcBef>
                <a:spcPts val="0"/>
              </a:spcBef>
              <a:spcAft>
                <a:spcPts val="0"/>
              </a:spcAft>
              <a:buClr>
                <a:srgbClr val="002060"/>
              </a:buClr>
              <a:buSzPts val="1800"/>
              <a:buFont typeface="Arial Black"/>
              <a:buNone/>
            </a:pPr>
            <a:r>
              <a:rPr lang="en-US" sz="1800" b="0" i="0" u="none" strike="noStrike" cap="none">
                <a:solidFill>
                  <a:srgbClr val="002060"/>
                </a:solidFill>
                <a:latin typeface="Arial Black"/>
                <a:ea typeface="Arial Black"/>
                <a:cs typeface="Arial Black"/>
                <a:sym typeface="Arial Black"/>
              </a:rPr>
              <a:t> </a:t>
            </a:r>
            <a:endParaRPr/>
          </a:p>
        </p:txBody>
      </p:sp>
      <p:grpSp>
        <p:nvGrpSpPr>
          <p:cNvPr id="724" name="Google Shape;724;p12"/>
          <p:cNvGrpSpPr/>
          <p:nvPr/>
        </p:nvGrpSpPr>
        <p:grpSpPr>
          <a:xfrm>
            <a:off x="3326923" y="1492639"/>
            <a:ext cx="2505532" cy="3509564"/>
            <a:chOff x="4516838" y="1747081"/>
            <a:chExt cx="3076395" cy="3973966"/>
          </a:xfrm>
        </p:grpSpPr>
        <p:sp>
          <p:nvSpPr>
            <p:cNvPr id="725" name="Google Shape;725;p12"/>
            <p:cNvSpPr/>
            <p:nvPr/>
          </p:nvSpPr>
          <p:spPr>
            <a:xfrm rot="10800000">
              <a:off x="4848482" y="3583079"/>
              <a:ext cx="2428252" cy="1159763"/>
            </a:xfrm>
            <a:prstGeom prst="leftArrow">
              <a:avLst>
                <a:gd name="adj1" fmla="val 50000"/>
                <a:gd name="adj2" fmla="val 50000"/>
              </a:avLst>
            </a:prstGeom>
            <a:solidFill>
              <a:schemeClr val="dk1"/>
            </a:solidFill>
            <a:ln w="15875" cap="flat" cmpd="sng">
              <a:solidFill>
                <a:srgbClr val="2F3E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entury Gothic"/>
                <a:ea typeface="Century Gothic"/>
                <a:cs typeface="Century Gothic"/>
                <a:sym typeface="Century Gothic"/>
              </a:endParaRPr>
            </a:p>
          </p:txBody>
        </p:sp>
        <p:sp>
          <p:nvSpPr>
            <p:cNvPr id="726" name="Google Shape;726;p12"/>
            <p:cNvSpPr/>
            <p:nvPr/>
          </p:nvSpPr>
          <p:spPr>
            <a:xfrm>
              <a:off x="4516838" y="1747081"/>
              <a:ext cx="3061252" cy="1847066"/>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Black"/>
                <a:buNone/>
              </a:pPr>
              <a:r>
                <a:rPr lang="en-US" sz="2000" b="0" i="0" u="none" strike="noStrike" cap="none">
                  <a:solidFill>
                    <a:srgbClr val="000000"/>
                  </a:solidFill>
                  <a:latin typeface="Arial Black"/>
                  <a:ea typeface="Arial Black"/>
                  <a:cs typeface="Arial Black"/>
                  <a:sym typeface="Arial Black"/>
                </a:rPr>
                <a:t>GOVERNANCE </a:t>
              </a:r>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Innovation Design Authority brings together SG &amp; NHS leadership for joint decision making on priorities</a:t>
              </a:r>
              <a:endParaRPr/>
            </a:p>
          </p:txBody>
        </p:sp>
        <p:sp>
          <p:nvSpPr>
            <p:cNvPr id="727" name="Google Shape;727;p12"/>
            <p:cNvSpPr/>
            <p:nvPr/>
          </p:nvSpPr>
          <p:spPr>
            <a:xfrm>
              <a:off x="4531981" y="4780089"/>
              <a:ext cx="3061252" cy="9409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Proven innovations that can transform how we deliver health care </a:t>
              </a:r>
              <a:endParaRPr/>
            </a:p>
          </p:txBody>
        </p:sp>
      </p:grpSp>
      <p:grpSp>
        <p:nvGrpSpPr>
          <p:cNvPr id="728" name="Google Shape;728;p12"/>
          <p:cNvGrpSpPr/>
          <p:nvPr/>
        </p:nvGrpSpPr>
        <p:grpSpPr>
          <a:xfrm>
            <a:off x="8915400" y="1843800"/>
            <a:ext cx="3276600" cy="4327950"/>
            <a:chOff x="7801590" y="1165735"/>
            <a:chExt cx="4473145" cy="5440129"/>
          </a:xfrm>
        </p:grpSpPr>
        <p:grpSp>
          <p:nvGrpSpPr>
            <p:cNvPr id="729" name="Google Shape;729;p12"/>
            <p:cNvGrpSpPr/>
            <p:nvPr/>
          </p:nvGrpSpPr>
          <p:grpSpPr>
            <a:xfrm>
              <a:off x="7801590" y="1165735"/>
              <a:ext cx="4473145" cy="5440129"/>
              <a:chOff x="44849" y="1258278"/>
              <a:chExt cx="4473145" cy="5440129"/>
            </a:xfrm>
          </p:grpSpPr>
          <p:sp>
            <p:nvSpPr>
              <p:cNvPr id="730" name="Google Shape;730;p12"/>
              <p:cNvSpPr/>
              <p:nvPr/>
            </p:nvSpPr>
            <p:spPr>
              <a:xfrm>
                <a:off x="44849" y="1258278"/>
                <a:ext cx="4473145" cy="10445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14 Territorial Health Boards, SAS &amp; NHS Golden Jubilee reporting through annual delivery plan</a:t>
                </a:r>
                <a:endParaRPr/>
              </a:p>
            </p:txBody>
          </p:sp>
          <p:grpSp>
            <p:nvGrpSpPr>
              <p:cNvPr id="731" name="Google Shape;731;p12"/>
              <p:cNvGrpSpPr/>
              <p:nvPr/>
            </p:nvGrpSpPr>
            <p:grpSpPr>
              <a:xfrm>
                <a:off x="272126" y="2519142"/>
                <a:ext cx="3654743" cy="4179265"/>
                <a:chOff x="568601" y="2505990"/>
                <a:chExt cx="3533673" cy="4226283"/>
              </a:xfrm>
            </p:grpSpPr>
            <p:pic>
              <p:nvPicPr>
                <p:cNvPr id="732" name="Google Shape;732;p12"/>
                <p:cNvPicPr preferRelativeResize="0"/>
                <p:nvPr/>
              </p:nvPicPr>
              <p:blipFill rotWithShape="1">
                <a:blip r:embed="rId3">
                  <a:alphaModFix/>
                </a:blip>
                <a:srcRect/>
                <a:stretch/>
              </p:blipFill>
              <p:spPr>
                <a:xfrm>
                  <a:off x="657292" y="2710455"/>
                  <a:ext cx="3444982" cy="4021818"/>
                </a:xfrm>
                <a:prstGeom prst="rect">
                  <a:avLst/>
                </a:prstGeom>
                <a:noFill/>
                <a:ln>
                  <a:noFill/>
                </a:ln>
              </p:spPr>
            </p:pic>
            <p:pic>
              <p:nvPicPr>
                <p:cNvPr id="733" name="Google Shape;733;p12"/>
                <p:cNvPicPr preferRelativeResize="0"/>
                <p:nvPr/>
              </p:nvPicPr>
              <p:blipFill rotWithShape="1">
                <a:blip r:embed="rId4">
                  <a:alphaModFix/>
                </a:blip>
                <a:srcRect/>
                <a:stretch/>
              </p:blipFill>
              <p:spPr>
                <a:xfrm>
                  <a:off x="568601" y="2505990"/>
                  <a:ext cx="1349143" cy="748528"/>
                </a:xfrm>
                <a:prstGeom prst="rect">
                  <a:avLst/>
                </a:prstGeom>
                <a:noFill/>
                <a:ln>
                  <a:noFill/>
                </a:ln>
              </p:spPr>
            </p:pic>
            <p:pic>
              <p:nvPicPr>
                <p:cNvPr id="734" name="Google Shape;734;p12"/>
                <p:cNvPicPr preferRelativeResize="0"/>
                <p:nvPr/>
              </p:nvPicPr>
              <p:blipFill rotWithShape="1">
                <a:blip r:embed="rId5">
                  <a:alphaModFix/>
                </a:blip>
                <a:srcRect/>
                <a:stretch/>
              </p:blipFill>
              <p:spPr>
                <a:xfrm>
                  <a:off x="749992" y="6140441"/>
                  <a:ext cx="845150" cy="585345"/>
                </a:xfrm>
                <a:prstGeom prst="rect">
                  <a:avLst/>
                </a:prstGeom>
                <a:noFill/>
                <a:ln>
                  <a:noFill/>
                </a:ln>
              </p:spPr>
            </p:pic>
          </p:grpSp>
        </p:grpSp>
        <p:sp>
          <p:nvSpPr>
            <p:cNvPr id="735" name="Google Shape;735;p12"/>
            <p:cNvSpPr/>
            <p:nvPr/>
          </p:nvSpPr>
          <p:spPr>
            <a:xfrm>
              <a:off x="7956331" y="6020617"/>
              <a:ext cx="260142" cy="4768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entury Gothic"/>
                <a:ea typeface="Century Gothic"/>
                <a:cs typeface="Century Gothic"/>
                <a:sym typeface="Century Gothic"/>
              </a:endParaRPr>
            </a:p>
          </p:txBody>
        </p:sp>
      </p:grpSp>
      <p:grpSp>
        <p:nvGrpSpPr>
          <p:cNvPr id="736" name="Google Shape;736;p12"/>
          <p:cNvGrpSpPr/>
          <p:nvPr/>
        </p:nvGrpSpPr>
        <p:grpSpPr>
          <a:xfrm>
            <a:off x="98076" y="1509193"/>
            <a:ext cx="3308855" cy="3600950"/>
            <a:chOff x="102294" y="1800759"/>
            <a:chExt cx="3308855" cy="3600950"/>
          </a:xfrm>
        </p:grpSpPr>
        <p:grpSp>
          <p:nvGrpSpPr>
            <p:cNvPr id="737" name="Google Shape;737;p12"/>
            <p:cNvGrpSpPr/>
            <p:nvPr/>
          </p:nvGrpSpPr>
          <p:grpSpPr>
            <a:xfrm>
              <a:off x="102294" y="2334579"/>
              <a:ext cx="3308855" cy="3067130"/>
              <a:chOff x="96082" y="1551606"/>
              <a:chExt cx="4227543" cy="4551921"/>
            </a:xfrm>
          </p:grpSpPr>
          <p:sp>
            <p:nvSpPr>
              <p:cNvPr id="738" name="Google Shape;738;p12"/>
              <p:cNvSpPr/>
              <p:nvPr/>
            </p:nvSpPr>
            <p:spPr>
              <a:xfrm>
                <a:off x="96082" y="1888590"/>
                <a:ext cx="4227543" cy="4214937"/>
              </a:xfrm>
              <a:prstGeom prst="ellipse">
                <a:avLst/>
              </a:prstGeom>
              <a:noFill/>
              <a:ln w="15875" cap="flat" cmpd="sng">
                <a:solidFill>
                  <a:srgbClr val="2F3E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entury Gothic"/>
                  <a:ea typeface="Century Gothic"/>
                  <a:cs typeface="Century Gothic"/>
                  <a:sym typeface="Century Gothic"/>
                </a:endParaRPr>
              </a:p>
            </p:txBody>
          </p:sp>
          <p:pic>
            <p:nvPicPr>
              <p:cNvPr id="739" name="Google Shape;739;p12"/>
              <p:cNvPicPr preferRelativeResize="0"/>
              <p:nvPr/>
            </p:nvPicPr>
            <p:blipFill rotWithShape="1">
              <a:blip r:embed="rId6">
                <a:alphaModFix/>
              </a:blip>
              <a:srcRect/>
              <a:stretch/>
            </p:blipFill>
            <p:spPr>
              <a:xfrm>
                <a:off x="522190" y="4306165"/>
                <a:ext cx="1814284" cy="544886"/>
              </a:xfrm>
              <a:prstGeom prst="rect">
                <a:avLst/>
              </a:prstGeom>
              <a:solidFill>
                <a:schemeClr val="lt1"/>
              </a:solidFill>
              <a:ln w="15875" cap="flat" cmpd="sng">
                <a:solidFill>
                  <a:schemeClr val="lt1"/>
                </a:solidFill>
                <a:prstDash val="solid"/>
                <a:round/>
                <a:headEnd type="none" w="sm" len="sm"/>
                <a:tailEnd type="none" w="sm" len="sm"/>
              </a:ln>
            </p:spPr>
          </p:pic>
          <p:pic>
            <p:nvPicPr>
              <p:cNvPr id="740" name="Google Shape;740;p12"/>
              <p:cNvPicPr preferRelativeResize="0"/>
              <p:nvPr/>
            </p:nvPicPr>
            <p:blipFill rotWithShape="1">
              <a:blip r:embed="rId7">
                <a:alphaModFix/>
              </a:blip>
              <a:srcRect/>
              <a:stretch/>
            </p:blipFill>
            <p:spPr>
              <a:xfrm>
                <a:off x="494439" y="2959434"/>
                <a:ext cx="978281" cy="1048986"/>
              </a:xfrm>
              <a:prstGeom prst="rect">
                <a:avLst/>
              </a:prstGeom>
              <a:solidFill>
                <a:schemeClr val="lt1"/>
              </a:solidFill>
              <a:ln w="15875" cap="flat" cmpd="sng">
                <a:solidFill>
                  <a:schemeClr val="lt1"/>
                </a:solidFill>
                <a:prstDash val="solid"/>
                <a:round/>
                <a:headEnd type="none" w="sm" len="sm"/>
                <a:tailEnd type="none" w="sm" len="sm"/>
              </a:ln>
            </p:spPr>
          </p:pic>
          <p:pic>
            <p:nvPicPr>
              <p:cNvPr id="741" name="Google Shape;741;p12"/>
              <p:cNvPicPr preferRelativeResize="0"/>
              <p:nvPr/>
            </p:nvPicPr>
            <p:blipFill rotWithShape="1">
              <a:blip r:embed="rId8">
                <a:alphaModFix/>
              </a:blip>
              <a:srcRect/>
              <a:stretch/>
            </p:blipFill>
            <p:spPr>
              <a:xfrm>
                <a:off x="1467115" y="2380150"/>
                <a:ext cx="1814285" cy="761025"/>
              </a:xfrm>
              <a:prstGeom prst="rect">
                <a:avLst/>
              </a:prstGeom>
              <a:solidFill>
                <a:schemeClr val="lt1"/>
              </a:solidFill>
              <a:ln w="15875" cap="flat" cmpd="sng">
                <a:solidFill>
                  <a:schemeClr val="lt1"/>
                </a:solidFill>
                <a:prstDash val="solid"/>
                <a:round/>
                <a:headEnd type="none" w="sm" len="sm"/>
                <a:tailEnd type="none" w="sm" len="sm"/>
              </a:ln>
            </p:spPr>
          </p:pic>
          <p:pic>
            <p:nvPicPr>
              <p:cNvPr id="742" name="Google Shape;742;p12"/>
              <p:cNvPicPr preferRelativeResize="0"/>
              <p:nvPr/>
            </p:nvPicPr>
            <p:blipFill rotWithShape="1">
              <a:blip r:embed="rId9">
                <a:alphaModFix/>
              </a:blip>
              <a:srcRect/>
              <a:stretch/>
            </p:blipFill>
            <p:spPr>
              <a:xfrm>
                <a:off x="2771655" y="4129608"/>
                <a:ext cx="1042235" cy="1092947"/>
              </a:xfrm>
              <a:prstGeom prst="rect">
                <a:avLst/>
              </a:prstGeom>
              <a:solidFill>
                <a:schemeClr val="lt1"/>
              </a:solidFill>
              <a:ln w="15875" cap="flat" cmpd="sng">
                <a:solidFill>
                  <a:schemeClr val="lt1"/>
                </a:solidFill>
                <a:prstDash val="solid"/>
                <a:round/>
                <a:headEnd type="none" w="sm" len="sm"/>
                <a:tailEnd type="none" w="sm" len="sm"/>
              </a:ln>
            </p:spPr>
          </p:pic>
          <p:pic>
            <p:nvPicPr>
              <p:cNvPr id="743" name="Google Shape;743;p12"/>
              <p:cNvPicPr preferRelativeResize="0"/>
              <p:nvPr/>
            </p:nvPicPr>
            <p:blipFill rotWithShape="1">
              <a:blip r:embed="rId10">
                <a:alphaModFix/>
              </a:blip>
              <a:srcRect/>
              <a:stretch/>
            </p:blipFill>
            <p:spPr>
              <a:xfrm>
                <a:off x="1664978" y="3343403"/>
                <a:ext cx="2272861" cy="640000"/>
              </a:xfrm>
              <a:prstGeom prst="rect">
                <a:avLst/>
              </a:prstGeom>
              <a:solidFill>
                <a:schemeClr val="lt1"/>
              </a:solidFill>
              <a:ln w="15875" cap="flat" cmpd="sng">
                <a:solidFill>
                  <a:schemeClr val="lt1"/>
                </a:solidFill>
                <a:prstDash val="solid"/>
                <a:round/>
                <a:headEnd type="none" w="sm" len="sm"/>
                <a:tailEnd type="none" w="sm" len="sm"/>
              </a:ln>
            </p:spPr>
          </p:pic>
          <p:pic>
            <p:nvPicPr>
              <p:cNvPr id="744" name="Google Shape;744;p12" descr="Patients will benefit from fast-track innovation scheme | Th"/>
              <p:cNvPicPr preferRelativeResize="0"/>
              <p:nvPr/>
            </p:nvPicPr>
            <p:blipFill rotWithShape="1">
              <a:blip r:embed="rId11">
                <a:alphaModFix/>
              </a:blip>
              <a:srcRect/>
              <a:stretch/>
            </p:blipFill>
            <p:spPr>
              <a:xfrm>
                <a:off x="914805" y="1551606"/>
                <a:ext cx="2590095" cy="858926"/>
              </a:xfrm>
              <a:prstGeom prst="rect">
                <a:avLst/>
              </a:prstGeom>
              <a:noFill/>
              <a:ln>
                <a:noFill/>
              </a:ln>
            </p:spPr>
          </p:pic>
          <p:pic>
            <p:nvPicPr>
              <p:cNvPr id="745" name="Google Shape;745;p12"/>
              <p:cNvPicPr preferRelativeResize="0"/>
              <p:nvPr/>
            </p:nvPicPr>
            <p:blipFill rotWithShape="1">
              <a:blip r:embed="rId12">
                <a:alphaModFix/>
              </a:blip>
              <a:srcRect/>
              <a:stretch/>
            </p:blipFill>
            <p:spPr>
              <a:xfrm>
                <a:off x="625015" y="4865469"/>
                <a:ext cx="2578832" cy="908383"/>
              </a:xfrm>
              <a:prstGeom prst="rect">
                <a:avLst/>
              </a:prstGeom>
              <a:noFill/>
              <a:ln>
                <a:noFill/>
              </a:ln>
            </p:spPr>
          </p:pic>
        </p:grpSp>
        <p:sp>
          <p:nvSpPr>
            <p:cNvPr id="746" name="Google Shape;746;p12"/>
            <p:cNvSpPr/>
            <p:nvPr/>
          </p:nvSpPr>
          <p:spPr>
            <a:xfrm>
              <a:off x="414084" y="1800759"/>
              <a:ext cx="2635545"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Black"/>
                <a:buNone/>
              </a:pPr>
              <a:r>
                <a:rPr lang="en-US" sz="2000" b="0" i="0" u="none" strike="noStrike" cap="none">
                  <a:solidFill>
                    <a:srgbClr val="000000"/>
                  </a:solidFill>
                  <a:latin typeface="Arial Black"/>
                  <a:ea typeface="Arial Black"/>
                  <a:cs typeface="Arial Black"/>
                  <a:sym typeface="Arial Black"/>
                </a:rPr>
                <a:t>ANIA PATHWAY</a:t>
              </a:r>
              <a:endParaRPr/>
            </a:p>
          </p:txBody>
        </p:sp>
      </p:grpSp>
      <p:sp>
        <p:nvSpPr>
          <p:cNvPr id="747" name="Google Shape;747;p12"/>
          <p:cNvSpPr/>
          <p:nvPr/>
        </p:nvSpPr>
        <p:spPr>
          <a:xfrm>
            <a:off x="5902421" y="1492639"/>
            <a:ext cx="3145738" cy="46474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Black"/>
              <a:buNone/>
            </a:pPr>
            <a:r>
              <a:rPr lang="en-US" sz="2000" b="0" i="0" u="none" strike="noStrike" cap="none">
                <a:solidFill>
                  <a:srgbClr val="000000"/>
                </a:solidFill>
                <a:latin typeface="Arial Black"/>
                <a:ea typeface="Arial Black"/>
                <a:cs typeface="Arial Black"/>
                <a:sym typeface="Arial Black"/>
              </a:rPr>
              <a:t>APPROVED</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Digital Dermatology (£1.8 million)</a:t>
            </a:r>
            <a:endParaRPr/>
          </a:p>
          <a:p>
            <a:pPr marL="342900" marR="0" lvl="0" indent="-3429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Accelerated deployment of Closed Loop Systems (£350K)</a:t>
            </a:r>
            <a:endParaRPr/>
          </a:p>
          <a:p>
            <a:pPr marL="0" marR="0" lvl="0" indent="0" algn="l" rtl="0">
              <a:lnSpc>
                <a:spcPct val="100000"/>
              </a:lnSpc>
              <a:spcBef>
                <a:spcPts val="0"/>
              </a:spcBef>
              <a:spcAft>
                <a:spcPts val="0"/>
              </a:spcAft>
              <a:buNone/>
            </a:pPr>
            <a:endParaRPr/>
          </a:p>
          <a:p>
            <a:pPr marL="0" marR="0" lvl="0" indent="0" algn="ctr" rtl="0">
              <a:lnSpc>
                <a:spcPct val="100000"/>
              </a:lnSpc>
              <a:spcBef>
                <a:spcPts val="0"/>
              </a:spcBef>
              <a:spcAft>
                <a:spcPts val="0"/>
              </a:spcAft>
              <a:buClr>
                <a:schemeClr val="dk1"/>
              </a:buClr>
              <a:buSzPts val="2000"/>
              <a:buFont typeface="Century Gothic"/>
              <a:buNone/>
            </a:pPr>
            <a:endParaRPr sz="2000" b="0" i="0" u="none" strike="noStrike" cap="none">
              <a:solidFill>
                <a:srgbClr val="002060"/>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2000"/>
              <a:buFont typeface="Arial Black"/>
              <a:buNone/>
            </a:pPr>
            <a:r>
              <a:rPr lang="en-US" sz="2000" b="0" i="0" u="none" strike="noStrike" cap="none">
                <a:solidFill>
                  <a:srgbClr val="000000"/>
                </a:solidFill>
                <a:latin typeface="Arial Black"/>
                <a:ea typeface="Arial Black"/>
                <a:cs typeface="Arial Black"/>
                <a:sym typeface="Arial Black"/>
              </a:rPr>
              <a:t>Under Consideration</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Digital Heart Failure</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Lung Cancer AI</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Diabetes Remission &amp; Prevention</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Pharmacogenetics</a:t>
            </a:r>
            <a:endParaRPr/>
          </a:p>
          <a:p>
            <a:pPr marL="342900" marR="0" lvl="0" indent="-215900" algn="l" rtl="0">
              <a:lnSpc>
                <a:spcPct val="100000"/>
              </a:lnSpc>
              <a:spcBef>
                <a:spcPts val="0"/>
              </a:spcBef>
              <a:spcAft>
                <a:spcPts val="0"/>
              </a:spcAft>
              <a:buClr>
                <a:schemeClr val="dk1"/>
              </a:buClr>
              <a:buSzPts val="2000"/>
              <a:buFont typeface="Arial"/>
              <a:buNone/>
            </a:pPr>
            <a:endParaRPr sz="2000" b="0" i="0" u="none" strike="noStrike" cap="none">
              <a:solidFill>
                <a:srgbClr val="002060"/>
              </a:solidFill>
              <a:latin typeface="Arial Black"/>
              <a:ea typeface="Arial Black"/>
              <a:cs typeface="Arial Black"/>
              <a:sym typeface="Arial Black"/>
            </a:endParaRPr>
          </a:p>
          <a:p>
            <a:pPr marL="0" marR="0" lvl="0" indent="0" algn="ctr" rtl="0">
              <a:lnSpc>
                <a:spcPct val="100000"/>
              </a:lnSpc>
              <a:spcBef>
                <a:spcPts val="0"/>
              </a:spcBef>
              <a:spcAft>
                <a:spcPts val="0"/>
              </a:spcAft>
              <a:buClr>
                <a:schemeClr val="dk1"/>
              </a:buClr>
              <a:buSzPts val="2000"/>
              <a:buFont typeface="Century Gothic"/>
              <a:buNone/>
            </a:pPr>
            <a:endParaRPr sz="2000" b="0" i="0" u="none" strike="noStrike" cap="none">
              <a:solidFill>
                <a:srgbClr val="002060"/>
              </a:solidFill>
              <a:latin typeface="Arial Black"/>
              <a:ea typeface="Arial Black"/>
              <a:cs typeface="Arial Black"/>
              <a:sym typeface="Arial Black"/>
            </a:endParaRPr>
          </a:p>
          <a:p>
            <a:pPr marL="0" marR="0" lvl="0" indent="0" algn="ctr" rtl="0">
              <a:lnSpc>
                <a:spcPct val="100000"/>
              </a:lnSpc>
              <a:spcBef>
                <a:spcPts val="0"/>
              </a:spcBef>
              <a:spcAft>
                <a:spcPts val="0"/>
              </a:spcAft>
              <a:buClr>
                <a:schemeClr val="dk1"/>
              </a:buClr>
              <a:buSzPts val="2000"/>
              <a:buFont typeface="Century Gothic"/>
              <a:buNone/>
            </a:pPr>
            <a:endParaRPr sz="2000" b="0" i="0" u="none" strike="noStrike" cap="none">
              <a:solidFill>
                <a:srgbClr val="002060"/>
              </a:solidFill>
              <a:latin typeface="Arial Black"/>
              <a:ea typeface="Arial Black"/>
              <a:cs typeface="Arial Black"/>
              <a:sym typeface="Arial Black"/>
            </a:endParaRPr>
          </a:p>
        </p:txBody>
      </p:sp>
      <p:sp>
        <p:nvSpPr>
          <p:cNvPr id="748" name="Google Shape;748;p12"/>
          <p:cNvSpPr/>
          <p:nvPr/>
        </p:nvSpPr>
        <p:spPr>
          <a:xfrm>
            <a:off x="9313928" y="1492639"/>
            <a:ext cx="2635545"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Black"/>
              <a:buNone/>
            </a:pPr>
            <a:r>
              <a:rPr lang="en-US" sz="2000" b="0" i="0" u="none" strike="noStrike" cap="none">
                <a:solidFill>
                  <a:srgbClr val="000000"/>
                </a:solidFill>
                <a:latin typeface="Arial Black"/>
                <a:ea typeface="Arial Black"/>
                <a:cs typeface="Arial Black"/>
                <a:sym typeface="Arial Black"/>
              </a:rPr>
              <a:t>DELIVERY</a:t>
            </a:r>
            <a:endParaRPr/>
          </a:p>
        </p:txBody>
      </p:sp>
      <p:sp>
        <p:nvSpPr>
          <p:cNvPr id="749" name="Google Shape;749;p12"/>
          <p:cNvSpPr/>
          <p:nvPr/>
        </p:nvSpPr>
        <p:spPr>
          <a:xfrm>
            <a:off x="427076" y="5831689"/>
            <a:ext cx="2025545" cy="889264"/>
          </a:xfrm>
          <a:custGeom>
            <a:avLst/>
            <a:gdLst/>
            <a:ahLst/>
            <a:cxnLst/>
            <a:rect l="l" t="t" r="r" b="b"/>
            <a:pathLst>
              <a:path w="3038318" h="1333896" extrusionOk="0">
                <a:moveTo>
                  <a:pt x="0" y="0"/>
                </a:moveTo>
                <a:lnTo>
                  <a:pt x="3038319" y="0"/>
                </a:lnTo>
                <a:lnTo>
                  <a:pt x="3038319" y="1333896"/>
                </a:lnTo>
                <a:lnTo>
                  <a:pt x="0" y="1333896"/>
                </a:lnTo>
                <a:lnTo>
                  <a:pt x="0" y="0"/>
                </a:lnTo>
                <a:close/>
              </a:path>
            </a:pathLst>
          </a:custGeom>
          <a:blipFill rotWithShape="1">
            <a:blip r:embed="rId1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13"/>
          <p:cNvSpPr txBox="1">
            <a:spLocks noGrp="1"/>
          </p:cNvSpPr>
          <p:nvPr>
            <p:ph type="body" idx="1"/>
          </p:nvPr>
        </p:nvSpPr>
        <p:spPr>
          <a:xfrm>
            <a:off x="259139" y="1458372"/>
            <a:ext cx="11673722" cy="17608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800">
                <a:latin typeface="Arial"/>
                <a:ea typeface="Arial"/>
                <a:cs typeface="Arial"/>
                <a:sym typeface="Arial"/>
              </a:rPr>
              <a:t>National digital dermatology programme to deliver a </a:t>
            </a:r>
            <a:r>
              <a:rPr lang="en-US" sz="2800" b="1">
                <a:latin typeface="Arial"/>
                <a:ea typeface="Arial"/>
                <a:cs typeface="Arial"/>
                <a:sym typeface="Arial"/>
              </a:rPr>
              <a:t>90% image referral rate from primary care in 2024 </a:t>
            </a:r>
            <a:r>
              <a:rPr lang="en-US">
                <a:latin typeface="Arial"/>
                <a:ea typeface="Arial"/>
                <a:cs typeface="Arial"/>
                <a:sym typeface="Arial"/>
              </a:rPr>
              <a:t>reducing demand for outpatient appointments by </a:t>
            </a:r>
            <a:r>
              <a:rPr lang="en-US" b="1">
                <a:latin typeface="Arial"/>
                <a:ea typeface="Arial"/>
                <a:cs typeface="Arial"/>
                <a:sym typeface="Arial"/>
              </a:rPr>
              <a:t>50% and fast-tracking </a:t>
            </a:r>
            <a:r>
              <a:rPr lang="en-US">
                <a:latin typeface="Arial"/>
                <a:ea typeface="Arial"/>
                <a:cs typeface="Arial"/>
                <a:sym typeface="Arial"/>
              </a:rPr>
              <a:t>of suspected skin cancer direct to treatment.</a:t>
            </a:r>
            <a:endParaRPr/>
          </a:p>
          <a:p>
            <a:pPr marL="0" lvl="0" indent="0" algn="l" rtl="0">
              <a:lnSpc>
                <a:spcPct val="90000"/>
              </a:lnSpc>
              <a:spcBef>
                <a:spcPts val="1000"/>
              </a:spcBef>
              <a:spcAft>
                <a:spcPts val="0"/>
              </a:spcAft>
              <a:buClr>
                <a:schemeClr val="dk1"/>
              </a:buClr>
              <a:buSzPts val="2800"/>
              <a:buNone/>
            </a:pPr>
            <a:endParaRPr sz="2800">
              <a:solidFill>
                <a:srgbClr val="1F3864"/>
              </a:solidFill>
              <a:latin typeface="Calibri"/>
              <a:ea typeface="Calibri"/>
              <a:cs typeface="Calibri"/>
              <a:sym typeface="Calibri"/>
            </a:endParaRPr>
          </a:p>
        </p:txBody>
      </p:sp>
      <p:sp>
        <p:nvSpPr>
          <p:cNvPr id="756" name="Google Shape;756;p13"/>
          <p:cNvSpPr txBox="1"/>
          <p:nvPr/>
        </p:nvSpPr>
        <p:spPr>
          <a:xfrm>
            <a:off x="259139" y="337140"/>
            <a:ext cx="7083108" cy="966863"/>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BB0371"/>
              </a:buClr>
              <a:buSzPts val="4300"/>
              <a:buFont typeface="Arial"/>
              <a:buNone/>
            </a:pPr>
            <a:r>
              <a:rPr lang="en-US" sz="4300" b="1" i="0" u="none" strike="noStrike" cap="none">
                <a:solidFill>
                  <a:srgbClr val="BB0371"/>
                </a:solidFill>
                <a:latin typeface="Arial Black"/>
                <a:ea typeface="Arial Black"/>
                <a:cs typeface="Arial Black"/>
                <a:sym typeface="Arial Black"/>
              </a:rPr>
              <a:t>Digital Dermatology </a:t>
            </a:r>
            <a:endParaRPr/>
          </a:p>
          <a:p>
            <a:pPr marL="0" marR="0" lvl="0" indent="0" algn="l" rtl="0">
              <a:lnSpc>
                <a:spcPct val="90000"/>
              </a:lnSpc>
              <a:spcBef>
                <a:spcPts val="1000"/>
              </a:spcBef>
              <a:spcAft>
                <a:spcPts val="0"/>
              </a:spcAft>
              <a:buClr>
                <a:srgbClr val="BB0371"/>
              </a:buClr>
              <a:buSzPts val="1500"/>
              <a:buFont typeface="Arial"/>
              <a:buNone/>
            </a:pPr>
            <a:r>
              <a:rPr lang="en-US" sz="1500" b="1" i="0" u="none" strike="noStrike" cap="none">
                <a:solidFill>
                  <a:srgbClr val="BB0371"/>
                </a:solidFill>
                <a:latin typeface="Arial Black"/>
                <a:ea typeface="Arial Black"/>
                <a:cs typeface="Arial Black"/>
                <a:sym typeface="Arial Black"/>
              </a:rPr>
              <a:t>Approved (£1.8 million over two years) </a:t>
            </a:r>
            <a:endParaRPr/>
          </a:p>
          <a:p>
            <a:pPr marL="228600" marR="0" lvl="0" indent="-50800" algn="ctr" rtl="0">
              <a:lnSpc>
                <a:spcPct val="90000"/>
              </a:lnSpc>
              <a:spcBef>
                <a:spcPts val="1000"/>
              </a:spcBef>
              <a:spcAft>
                <a:spcPts val="0"/>
              </a:spcAft>
              <a:buClr>
                <a:schemeClr val="dk1"/>
              </a:buClr>
              <a:buSzPts val="2800"/>
              <a:buFont typeface="Arial"/>
              <a:buNone/>
            </a:pPr>
            <a:endParaRPr sz="2800" b="0" i="0" u="none" strike="noStrike" cap="none">
              <a:solidFill>
                <a:srgbClr val="1F3864"/>
              </a:solidFill>
              <a:latin typeface="Calibri"/>
              <a:ea typeface="Calibri"/>
              <a:cs typeface="Calibri"/>
              <a:sym typeface="Calibri"/>
            </a:endParaRPr>
          </a:p>
        </p:txBody>
      </p:sp>
      <p:pic>
        <p:nvPicPr>
          <p:cNvPr id="757" name="Google Shape;757;p13"/>
          <p:cNvPicPr preferRelativeResize="0"/>
          <p:nvPr/>
        </p:nvPicPr>
        <p:blipFill rotWithShape="1">
          <a:blip r:embed="rId3">
            <a:alphaModFix/>
          </a:blip>
          <a:srcRect l="151" r="151"/>
          <a:stretch/>
        </p:blipFill>
        <p:spPr>
          <a:xfrm>
            <a:off x="8631189" y="2879924"/>
            <a:ext cx="3301672" cy="3091860"/>
          </a:xfrm>
          <a:prstGeom prst="ellipse">
            <a:avLst/>
          </a:prstGeom>
          <a:noFill/>
          <a:ln w="76200" cap="flat" cmpd="sng">
            <a:solidFill>
              <a:srgbClr val="004685"/>
            </a:solidFill>
            <a:prstDash val="solid"/>
            <a:round/>
            <a:headEnd type="none" w="sm" len="sm"/>
            <a:tailEnd type="none" w="sm" len="sm"/>
          </a:ln>
        </p:spPr>
      </p:pic>
      <p:pic>
        <p:nvPicPr>
          <p:cNvPr id="758" name="Google Shape;758;p13" descr="A screenshot of a computer&#10;&#10;Description automatically generated"/>
          <p:cNvPicPr preferRelativeResize="0"/>
          <p:nvPr/>
        </p:nvPicPr>
        <p:blipFill rotWithShape="1">
          <a:blip r:embed="rId4">
            <a:alphaModFix/>
          </a:blip>
          <a:srcRect l="51187" t="38859" r="24133" b="21231"/>
          <a:stretch/>
        </p:blipFill>
        <p:spPr>
          <a:xfrm>
            <a:off x="143676" y="3219189"/>
            <a:ext cx="8085924" cy="36781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14"/>
          <p:cNvSpPr txBox="1"/>
          <p:nvPr/>
        </p:nvSpPr>
        <p:spPr>
          <a:xfrm>
            <a:off x="209036" y="412296"/>
            <a:ext cx="7083108" cy="966863"/>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0"/>
              </a:spcBef>
              <a:spcAft>
                <a:spcPts val="0"/>
              </a:spcAft>
              <a:buClr>
                <a:srgbClr val="BB0371"/>
              </a:buClr>
              <a:buSzPct val="100000"/>
              <a:buFont typeface="Arial"/>
              <a:buNone/>
            </a:pPr>
            <a:r>
              <a:rPr lang="en-US" sz="4300" b="1">
                <a:solidFill>
                  <a:srgbClr val="BB0371"/>
                </a:solidFill>
                <a:latin typeface="Arial Black"/>
                <a:ea typeface="Arial Black"/>
                <a:cs typeface="Arial Black"/>
                <a:sym typeface="Arial Black"/>
              </a:rPr>
              <a:t>Next 12 months </a:t>
            </a:r>
            <a:endParaRPr/>
          </a:p>
          <a:p>
            <a:pPr marL="0" marR="0" lvl="0" indent="0" algn="ctr" rtl="0">
              <a:lnSpc>
                <a:spcPct val="90000"/>
              </a:lnSpc>
              <a:spcBef>
                <a:spcPts val="1000"/>
              </a:spcBef>
              <a:spcAft>
                <a:spcPts val="0"/>
              </a:spcAft>
              <a:buClr>
                <a:schemeClr val="dk1"/>
              </a:buClr>
              <a:buSzPct val="100000"/>
              <a:buFont typeface="Arial"/>
              <a:buNone/>
            </a:pPr>
            <a:endParaRPr sz="2800" b="0" i="0" u="none" strike="noStrike" cap="none">
              <a:solidFill>
                <a:srgbClr val="1F3864"/>
              </a:solidFill>
              <a:latin typeface="Calibri"/>
              <a:ea typeface="Calibri"/>
              <a:cs typeface="Calibri"/>
              <a:sym typeface="Calibri"/>
            </a:endParaRPr>
          </a:p>
        </p:txBody>
      </p:sp>
      <p:sp>
        <p:nvSpPr>
          <p:cNvPr id="764" name="Google Shape;764;p14"/>
          <p:cNvSpPr txBox="1"/>
          <p:nvPr/>
        </p:nvSpPr>
        <p:spPr>
          <a:xfrm>
            <a:off x="106950" y="1215025"/>
            <a:ext cx="12084900" cy="3463200"/>
          </a:xfrm>
          <a:prstGeom prst="rect">
            <a:avLst/>
          </a:prstGeom>
          <a:noFill/>
          <a:ln>
            <a:noFill/>
          </a:ln>
        </p:spPr>
        <p:txBody>
          <a:bodyPr spcFirstLastPara="1" wrap="square" lIns="91425" tIns="45700" rIns="91425" bIns="45700" anchor="t" anchorCtr="0">
            <a:spAutoFit/>
          </a:bodyPr>
          <a:lstStyle/>
          <a:p>
            <a:pPr marL="457200" marR="0" lvl="0" indent="-387350" algn="l" rtl="0">
              <a:spcBef>
                <a:spcPts val="0"/>
              </a:spcBef>
              <a:spcAft>
                <a:spcPts val="0"/>
              </a:spcAft>
              <a:buClr>
                <a:schemeClr val="dk1"/>
              </a:buClr>
              <a:buSzPts val="2500"/>
              <a:buChar char="●"/>
            </a:pPr>
            <a:r>
              <a:rPr lang="en-US" sz="2500">
                <a:solidFill>
                  <a:schemeClr val="dk1"/>
                </a:solidFill>
              </a:rPr>
              <a:t>Establish ANIA via stuffing plan aligned to new pathway (£1.5million approved) </a:t>
            </a:r>
            <a:endParaRPr sz="2500">
              <a:solidFill>
                <a:schemeClr val="dk1"/>
              </a:solidFill>
            </a:endParaRPr>
          </a:p>
          <a:p>
            <a:pPr marL="457200" marR="0" lvl="0" indent="-387350" algn="l" rtl="0">
              <a:spcBef>
                <a:spcPts val="0"/>
              </a:spcBef>
              <a:spcAft>
                <a:spcPts val="0"/>
              </a:spcAft>
              <a:buClr>
                <a:schemeClr val="dk1"/>
              </a:buClr>
              <a:buSzPts val="2500"/>
              <a:buChar char="●"/>
            </a:pPr>
            <a:r>
              <a:rPr lang="en-US" sz="2500">
                <a:solidFill>
                  <a:schemeClr val="dk1"/>
                </a:solidFill>
              </a:rPr>
              <a:t>Deliver adoption of approved innovations</a:t>
            </a:r>
            <a:endParaRPr sz="2500">
              <a:solidFill>
                <a:schemeClr val="dk1"/>
              </a:solidFill>
            </a:endParaRPr>
          </a:p>
          <a:p>
            <a:pPr marL="457200" marR="0" lvl="0" indent="-387350" algn="l" rtl="0">
              <a:spcBef>
                <a:spcPts val="0"/>
              </a:spcBef>
              <a:spcAft>
                <a:spcPts val="0"/>
              </a:spcAft>
              <a:buClr>
                <a:schemeClr val="dk1"/>
              </a:buClr>
              <a:buSzPts val="2500"/>
              <a:buChar char="●"/>
            </a:pPr>
            <a:r>
              <a:rPr lang="en-US" sz="2500">
                <a:solidFill>
                  <a:schemeClr val="dk1"/>
                </a:solidFill>
              </a:rPr>
              <a:t>Take decisions on: </a:t>
            </a:r>
            <a:endParaRPr sz="2500">
              <a:solidFill>
                <a:schemeClr val="dk1"/>
              </a:solidFill>
            </a:endParaRPr>
          </a:p>
          <a:p>
            <a:pPr marL="914400" marR="0" lvl="1" indent="-387350" algn="l" rtl="0">
              <a:spcBef>
                <a:spcPts val="0"/>
              </a:spcBef>
              <a:spcAft>
                <a:spcPts val="0"/>
              </a:spcAft>
              <a:buClr>
                <a:schemeClr val="dk1"/>
              </a:buClr>
              <a:buSzPts val="2500"/>
              <a:buChar char="○"/>
            </a:pPr>
            <a:r>
              <a:rPr lang="en-US" sz="2500">
                <a:solidFill>
                  <a:schemeClr val="dk1"/>
                </a:solidFill>
              </a:rPr>
              <a:t>Digital Heart Failure</a:t>
            </a:r>
            <a:endParaRPr sz="2500">
              <a:solidFill>
                <a:schemeClr val="dk1"/>
              </a:solidFill>
            </a:endParaRPr>
          </a:p>
          <a:p>
            <a:pPr marL="914400" marR="0" lvl="1" indent="-387350" algn="l" rtl="0">
              <a:spcBef>
                <a:spcPts val="0"/>
              </a:spcBef>
              <a:spcAft>
                <a:spcPts val="0"/>
              </a:spcAft>
              <a:buClr>
                <a:schemeClr val="dk1"/>
              </a:buClr>
              <a:buSzPts val="2500"/>
              <a:buChar char="○"/>
            </a:pPr>
            <a:r>
              <a:rPr lang="en-US" sz="2500">
                <a:solidFill>
                  <a:schemeClr val="dk1"/>
                </a:solidFill>
              </a:rPr>
              <a:t>Pharmacogenetics </a:t>
            </a:r>
            <a:endParaRPr sz="2500">
              <a:solidFill>
                <a:schemeClr val="dk1"/>
              </a:solidFill>
            </a:endParaRPr>
          </a:p>
          <a:p>
            <a:pPr marL="914400" marR="0" lvl="1" indent="-387350" algn="l" rtl="0">
              <a:spcBef>
                <a:spcPts val="0"/>
              </a:spcBef>
              <a:spcAft>
                <a:spcPts val="0"/>
              </a:spcAft>
              <a:buClr>
                <a:schemeClr val="dk1"/>
              </a:buClr>
              <a:buSzPts val="2500"/>
              <a:buChar char="○"/>
            </a:pPr>
            <a:r>
              <a:rPr lang="en-US" sz="2500">
                <a:solidFill>
                  <a:schemeClr val="dk1"/>
                </a:solidFill>
              </a:rPr>
              <a:t>Lung Cancer AI</a:t>
            </a:r>
            <a:endParaRPr sz="2500">
              <a:solidFill>
                <a:schemeClr val="dk1"/>
              </a:solidFill>
            </a:endParaRPr>
          </a:p>
          <a:p>
            <a:pPr marL="914400" marR="0" lvl="1" indent="-387350" algn="l" rtl="0">
              <a:spcBef>
                <a:spcPts val="0"/>
              </a:spcBef>
              <a:spcAft>
                <a:spcPts val="0"/>
              </a:spcAft>
              <a:buClr>
                <a:schemeClr val="dk1"/>
              </a:buClr>
              <a:buSzPts val="2500"/>
              <a:buChar char="○"/>
            </a:pPr>
            <a:r>
              <a:rPr lang="en-US" sz="2500">
                <a:solidFill>
                  <a:schemeClr val="dk1"/>
                </a:solidFill>
              </a:rPr>
              <a:t>Diabetes Prevention </a:t>
            </a:r>
            <a:endParaRPr sz="2500">
              <a:solidFill>
                <a:schemeClr val="dk1"/>
              </a:solidFill>
            </a:endParaRPr>
          </a:p>
          <a:p>
            <a:pPr marL="914400" marR="0" lvl="1" indent="-393700" algn="l" rtl="0">
              <a:spcBef>
                <a:spcPts val="0"/>
              </a:spcBef>
              <a:spcAft>
                <a:spcPts val="0"/>
              </a:spcAft>
              <a:buClr>
                <a:schemeClr val="dk1"/>
              </a:buClr>
              <a:buSzPts val="2600"/>
              <a:buChar char="○"/>
            </a:pPr>
            <a:r>
              <a:rPr lang="en-US" sz="2500">
                <a:solidFill>
                  <a:schemeClr val="dk1"/>
                </a:solidFill>
              </a:rPr>
              <a:t>Connect ANIA to adoption systems being established acro</a:t>
            </a:r>
            <a:r>
              <a:rPr lang="en-US" sz="2600">
                <a:solidFill>
                  <a:schemeClr val="dk1"/>
                </a:solidFill>
              </a:rPr>
              <a:t>ss the UK </a:t>
            </a:r>
            <a:endParaRPr sz="2600">
              <a:solidFill>
                <a:schemeClr val="dk1"/>
              </a:solidFil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65" name="Google Shape;765;p14"/>
          <p:cNvPicPr preferRelativeResize="0"/>
          <p:nvPr/>
        </p:nvPicPr>
        <p:blipFill rotWithShape="1">
          <a:blip r:embed="rId3">
            <a:alphaModFix/>
          </a:blip>
          <a:srcRect t="11590" b="11598"/>
          <a:stretch/>
        </p:blipFill>
        <p:spPr>
          <a:xfrm>
            <a:off x="8798415" y="4819493"/>
            <a:ext cx="2038500" cy="2038500"/>
          </a:xfrm>
          <a:prstGeom prst="ellipse">
            <a:avLst/>
          </a:prstGeom>
          <a:noFill/>
          <a:ln w="76200" cap="flat" cmpd="sng">
            <a:solidFill>
              <a:srgbClr val="003D6E"/>
            </a:solidFill>
            <a:prstDash val="solid"/>
            <a:round/>
            <a:headEnd type="none" w="sm" len="sm"/>
            <a:tailEnd type="none" w="sm" len="sm"/>
          </a:ln>
        </p:spPr>
      </p:pic>
      <p:pic>
        <p:nvPicPr>
          <p:cNvPr id="766" name="Google Shape;766;p14"/>
          <p:cNvPicPr preferRelativeResize="0"/>
          <p:nvPr/>
        </p:nvPicPr>
        <p:blipFill rotWithShape="1">
          <a:blip r:embed="rId4">
            <a:alphaModFix/>
          </a:blip>
          <a:srcRect l="3652" r="3652"/>
          <a:stretch/>
        </p:blipFill>
        <p:spPr>
          <a:xfrm>
            <a:off x="7010082" y="4678230"/>
            <a:ext cx="2038500" cy="2038500"/>
          </a:xfrm>
          <a:prstGeom prst="ellipse">
            <a:avLst/>
          </a:prstGeom>
          <a:noFill/>
          <a:ln w="76200" cap="flat" cmpd="sng">
            <a:solidFill>
              <a:srgbClr val="003D6E"/>
            </a:solidFill>
            <a:prstDash val="solid"/>
            <a:round/>
            <a:headEnd type="none" w="sm" len="sm"/>
            <a:tailEnd type="none" w="sm" len="sm"/>
          </a:ln>
        </p:spPr>
      </p:pic>
      <p:pic>
        <p:nvPicPr>
          <p:cNvPr id="767" name="Google Shape;767;p14"/>
          <p:cNvPicPr preferRelativeResize="0"/>
          <p:nvPr/>
        </p:nvPicPr>
        <p:blipFill rotWithShape="1">
          <a:blip r:embed="rId5">
            <a:alphaModFix/>
          </a:blip>
          <a:srcRect l="16087" r="16087"/>
          <a:stretch/>
        </p:blipFill>
        <p:spPr>
          <a:xfrm>
            <a:off x="10391842" y="4362503"/>
            <a:ext cx="1591200" cy="1591200"/>
          </a:xfrm>
          <a:prstGeom prst="ellipse">
            <a:avLst/>
          </a:prstGeom>
          <a:noFill/>
          <a:ln w="76200" cap="flat" cmpd="sng">
            <a:solidFill>
              <a:srgbClr val="003D6E"/>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15"/>
          <p:cNvSpPr txBox="1">
            <a:spLocks noGrp="1"/>
          </p:cNvSpPr>
          <p:nvPr>
            <p:ph type="title"/>
          </p:nvPr>
        </p:nvSpPr>
        <p:spPr>
          <a:xfrm>
            <a:off x="234150" y="3214000"/>
            <a:ext cx="11242500" cy="76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960"/>
              <a:buFont typeface="Calibri"/>
              <a:buNone/>
            </a:pPr>
            <a:r>
              <a:rPr lang="en-US" sz="3659">
                <a:latin typeface="Arial"/>
                <a:ea typeface="Arial"/>
                <a:cs typeface="Arial"/>
                <a:sym typeface="Arial"/>
              </a:rPr>
              <a:t>Questions</a:t>
            </a:r>
            <a:endParaRPr sz="3659">
              <a:latin typeface="Arial"/>
              <a:ea typeface="Arial"/>
              <a:cs typeface="Arial"/>
              <a:sym typeface="Arial"/>
            </a:endParaRPr>
          </a:p>
          <a:p>
            <a:pPr marL="0" lvl="0" indent="0" algn="l" rtl="0">
              <a:lnSpc>
                <a:spcPct val="90000"/>
              </a:lnSpc>
              <a:spcBef>
                <a:spcPts val="0"/>
              </a:spcBef>
              <a:spcAft>
                <a:spcPts val="0"/>
              </a:spcAft>
              <a:buClr>
                <a:schemeClr val="lt1"/>
              </a:buClr>
              <a:buSzPts val="3960"/>
              <a:buFont typeface="Calibri"/>
              <a:buNone/>
            </a:pPr>
            <a:endParaRPr sz="3659">
              <a:latin typeface="Arial"/>
              <a:ea typeface="Arial"/>
              <a:cs typeface="Arial"/>
              <a:sym typeface="Arial"/>
            </a:endParaRPr>
          </a:p>
          <a:p>
            <a:pPr marL="0" lvl="0" indent="0" algn="l" rtl="0">
              <a:lnSpc>
                <a:spcPct val="90000"/>
              </a:lnSpc>
              <a:spcBef>
                <a:spcPts val="0"/>
              </a:spcBef>
              <a:spcAft>
                <a:spcPts val="0"/>
              </a:spcAft>
              <a:buClr>
                <a:schemeClr val="lt1"/>
              </a:buClr>
              <a:buSzPts val="3960"/>
              <a:buFont typeface="Calibri"/>
              <a:buNone/>
            </a:pPr>
            <a:endParaRPr sz="3259">
              <a:latin typeface="Arial"/>
              <a:ea typeface="Arial"/>
              <a:cs typeface="Arial"/>
              <a:sym typeface="Arial"/>
            </a:endParaRPr>
          </a:p>
        </p:txBody>
      </p:sp>
      <p:sp>
        <p:nvSpPr>
          <p:cNvPr id="773" name="Google Shape;773;p15"/>
          <p:cNvSpPr txBox="1"/>
          <p:nvPr/>
        </p:nvSpPr>
        <p:spPr>
          <a:xfrm>
            <a:off x="327525" y="4144200"/>
            <a:ext cx="8141400" cy="21054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lt1"/>
              </a:buClr>
              <a:buSzPts val="3960"/>
              <a:buFont typeface="Calibri"/>
              <a:buNone/>
            </a:pPr>
            <a:r>
              <a:rPr lang="en-US" sz="2660">
                <a:solidFill>
                  <a:schemeClr val="lt1"/>
                </a:solidFill>
              </a:rPr>
              <a:t>Find out more:</a:t>
            </a:r>
            <a:r>
              <a:rPr lang="en-US" sz="3259">
                <a:solidFill>
                  <a:schemeClr val="lt1"/>
                </a:solidFill>
              </a:rPr>
              <a:t>  </a:t>
            </a:r>
            <a:endParaRPr sz="3259">
              <a:solidFill>
                <a:schemeClr val="lt1"/>
              </a:solidFill>
            </a:endParaRPr>
          </a:p>
          <a:p>
            <a:pPr marL="457200" lvl="0" indent="-378460" algn="l" rtl="0">
              <a:lnSpc>
                <a:spcPct val="90000"/>
              </a:lnSpc>
              <a:spcBef>
                <a:spcPts val="0"/>
              </a:spcBef>
              <a:spcAft>
                <a:spcPts val="0"/>
              </a:spcAft>
              <a:buClr>
                <a:schemeClr val="lt1"/>
              </a:buClr>
              <a:buSzPts val="2360"/>
              <a:buChar char="●"/>
            </a:pPr>
            <a:r>
              <a:rPr lang="en-US" sz="2360">
                <a:solidFill>
                  <a:schemeClr val="lt1"/>
                </a:solidFill>
              </a:rPr>
              <a:t>www.nrs.org.uk </a:t>
            </a:r>
            <a:endParaRPr sz="2360">
              <a:solidFill>
                <a:schemeClr val="lt1"/>
              </a:solidFill>
            </a:endParaRPr>
          </a:p>
          <a:p>
            <a:pPr marL="457200" lvl="0" indent="-378460" algn="l" rtl="0">
              <a:lnSpc>
                <a:spcPct val="90000"/>
              </a:lnSpc>
              <a:spcBef>
                <a:spcPts val="0"/>
              </a:spcBef>
              <a:spcAft>
                <a:spcPts val="0"/>
              </a:spcAft>
              <a:buClr>
                <a:schemeClr val="lt1"/>
              </a:buClr>
              <a:buSzPts val="2360"/>
              <a:buChar char="●"/>
            </a:pPr>
            <a:r>
              <a:rPr lang="en-US" sz="2360">
                <a:solidFill>
                  <a:schemeClr val="lt1"/>
                </a:solidFill>
              </a:rPr>
              <a:t>www.cso.scot.nhs.uk</a:t>
            </a:r>
            <a:endParaRPr sz="2360">
              <a:solidFill>
                <a:schemeClr val="lt1"/>
              </a:solidFill>
            </a:endParaRPr>
          </a:p>
          <a:p>
            <a:pPr marL="457200" lvl="0" indent="-378460" algn="l" rtl="0">
              <a:lnSpc>
                <a:spcPct val="90000"/>
              </a:lnSpc>
              <a:spcBef>
                <a:spcPts val="0"/>
              </a:spcBef>
              <a:spcAft>
                <a:spcPts val="0"/>
              </a:spcAft>
              <a:buClr>
                <a:schemeClr val="lt1"/>
              </a:buClr>
              <a:buSzPts val="2360"/>
              <a:buChar char="●"/>
            </a:pPr>
            <a:r>
              <a:rPr lang="en-US" sz="2360">
                <a:solidFill>
                  <a:schemeClr val="lt1"/>
                </a:solidFill>
              </a:rPr>
              <a:t>www.nhscfsd.co.uk </a:t>
            </a:r>
            <a:endParaRPr sz="2360">
              <a:solidFill>
                <a:schemeClr val="lt1"/>
              </a:solidFill>
            </a:endParaRPr>
          </a:p>
          <a:p>
            <a:pPr marL="457200" lvl="0" indent="-378460" algn="l" rtl="0">
              <a:lnSpc>
                <a:spcPct val="90000"/>
              </a:lnSpc>
              <a:spcBef>
                <a:spcPts val="0"/>
              </a:spcBef>
              <a:spcAft>
                <a:spcPts val="0"/>
              </a:spcAft>
              <a:buClr>
                <a:schemeClr val="lt1"/>
              </a:buClr>
              <a:buSzPts val="2360"/>
              <a:buChar char="●"/>
            </a:pPr>
            <a:r>
              <a:rPr lang="en-US" sz="2360">
                <a:solidFill>
                  <a:schemeClr val="lt1"/>
                </a:solidFill>
              </a:rPr>
              <a:t>www.woshealthinnovation.scot</a:t>
            </a:r>
            <a:endParaRPr sz="2360">
              <a:solidFill>
                <a:schemeClr val="lt1"/>
              </a:solidFill>
            </a:endParaRPr>
          </a:p>
          <a:p>
            <a:pPr marL="457200" lvl="0" indent="-378460" algn="l" rtl="0">
              <a:lnSpc>
                <a:spcPct val="90000"/>
              </a:lnSpc>
              <a:spcBef>
                <a:spcPts val="0"/>
              </a:spcBef>
              <a:spcAft>
                <a:spcPts val="0"/>
              </a:spcAft>
              <a:buClr>
                <a:schemeClr val="lt1"/>
              </a:buClr>
              <a:buSzPts val="2360"/>
              <a:buChar char="●"/>
            </a:pPr>
            <a:r>
              <a:rPr lang="en-US" sz="2360">
                <a:solidFill>
                  <a:schemeClr val="lt1"/>
                </a:solidFill>
              </a:rPr>
              <a:t>www.hises.edinburghbioquarter.com</a:t>
            </a:r>
            <a:endParaRPr sz="2360">
              <a:solidFill>
                <a:schemeClr val="lt1"/>
              </a:solidFill>
            </a:endParaRPr>
          </a:p>
          <a:p>
            <a:pPr marL="457200" lvl="0" indent="-378460" algn="l" rtl="0">
              <a:lnSpc>
                <a:spcPct val="90000"/>
              </a:lnSpc>
              <a:spcBef>
                <a:spcPts val="0"/>
              </a:spcBef>
              <a:spcAft>
                <a:spcPts val="0"/>
              </a:spcAft>
              <a:buClr>
                <a:schemeClr val="lt1"/>
              </a:buClr>
              <a:buSzPts val="2360"/>
              <a:buChar char="●"/>
            </a:pPr>
            <a:r>
              <a:rPr lang="en-US" sz="2360">
                <a:solidFill>
                  <a:schemeClr val="lt1"/>
                </a:solidFill>
              </a:rPr>
              <a:t>www.nhsscotlandnorth.scot</a:t>
            </a:r>
            <a:endParaRPr sz="2360">
              <a:solidFill>
                <a:schemeClr val="lt1"/>
              </a:solidFill>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
          <p:cNvSpPr txBox="1">
            <a:spLocks noGrp="1"/>
          </p:cNvSpPr>
          <p:nvPr>
            <p:ph type="ctrTitle"/>
          </p:nvPr>
        </p:nvSpPr>
        <p:spPr>
          <a:xfrm>
            <a:off x="488514" y="210616"/>
            <a:ext cx="9977389" cy="654087"/>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BB0371"/>
              </a:buClr>
              <a:buSzPts val="3600"/>
              <a:buFont typeface="Arial"/>
              <a:buNone/>
            </a:pPr>
            <a:br>
              <a:rPr lang="en-US" sz="3600" b="1" i="0" u="none" strike="noStrike" cap="none">
                <a:solidFill>
                  <a:srgbClr val="BB0371"/>
                </a:solidFill>
                <a:latin typeface="Arial Black"/>
                <a:ea typeface="Arial Black"/>
                <a:cs typeface="Arial Black"/>
                <a:sym typeface="Arial Black"/>
              </a:rPr>
            </a:br>
            <a:br>
              <a:rPr lang="en-US" sz="3600" b="1">
                <a:solidFill>
                  <a:srgbClr val="BB0371"/>
                </a:solidFill>
                <a:latin typeface="Arial Black"/>
                <a:ea typeface="Arial Black"/>
                <a:cs typeface="Arial Black"/>
                <a:sym typeface="Arial Black"/>
              </a:rPr>
            </a:br>
            <a:br>
              <a:rPr lang="en-US" sz="3600" b="1">
                <a:solidFill>
                  <a:srgbClr val="BB0371"/>
                </a:solidFill>
                <a:latin typeface="Arial Black"/>
                <a:ea typeface="Arial Black"/>
                <a:cs typeface="Arial Black"/>
                <a:sym typeface="Arial Black"/>
              </a:rPr>
            </a:br>
            <a:r>
              <a:rPr lang="en-US" sz="3600" b="1">
                <a:solidFill>
                  <a:srgbClr val="BB0371"/>
                </a:solidFill>
                <a:latin typeface="Arial Black"/>
                <a:ea typeface="Arial Black"/>
                <a:cs typeface="Arial Black"/>
                <a:sym typeface="Arial Black"/>
              </a:rPr>
              <a:t>Opportunities, </a:t>
            </a:r>
            <a:r>
              <a:rPr lang="en-US" sz="3600" b="1" i="0" u="none" strike="noStrike" cap="none">
                <a:solidFill>
                  <a:srgbClr val="BB0371"/>
                </a:solidFill>
                <a:latin typeface="Arial Black"/>
                <a:ea typeface="Arial Black"/>
                <a:cs typeface="Arial Black"/>
                <a:sym typeface="Arial Black"/>
              </a:rPr>
              <a:t>Challenges &amp; Solutions</a:t>
            </a:r>
            <a:endParaRPr sz="3600" b="1" i="0" u="none" strike="noStrike" cap="none">
              <a:solidFill>
                <a:srgbClr val="BB0371"/>
              </a:solidFill>
              <a:latin typeface="Arial Black"/>
              <a:ea typeface="Arial Black"/>
              <a:cs typeface="Arial Black"/>
              <a:sym typeface="Arial Black"/>
            </a:endParaRPr>
          </a:p>
        </p:txBody>
      </p:sp>
      <p:sp>
        <p:nvSpPr>
          <p:cNvPr id="475" name="Google Shape;475;p2"/>
          <p:cNvSpPr txBox="1"/>
          <p:nvPr/>
        </p:nvSpPr>
        <p:spPr>
          <a:xfrm>
            <a:off x="488515" y="1207737"/>
            <a:ext cx="11173217" cy="198515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4685"/>
              </a:buClr>
              <a:buSzPts val="2000"/>
              <a:buFont typeface="Arial"/>
              <a:buChar char="•"/>
            </a:pPr>
            <a:r>
              <a:rPr lang="en-US" sz="2000" b="0" i="0" u="none" strike="noStrike" cap="none">
                <a:solidFill>
                  <a:srgbClr val="004685"/>
                </a:solidFill>
                <a:latin typeface="Arial"/>
                <a:ea typeface="Arial"/>
                <a:cs typeface="Arial"/>
                <a:sym typeface="Arial"/>
              </a:rPr>
              <a:t>Huge advances in medical therapy, novel treatments &amp; growth of precision medicine</a:t>
            </a:r>
            <a:endParaRPr/>
          </a:p>
          <a:p>
            <a:pPr marL="285750" marR="0" lvl="0" indent="-285750" algn="l" rtl="0">
              <a:spcBef>
                <a:spcPts val="1200"/>
              </a:spcBef>
              <a:spcAft>
                <a:spcPts val="0"/>
              </a:spcAft>
              <a:buClr>
                <a:srgbClr val="004685"/>
              </a:buClr>
              <a:buSzPts val="2000"/>
              <a:buFont typeface="Arial"/>
              <a:buChar char="•"/>
            </a:pPr>
            <a:r>
              <a:rPr lang="en-US" sz="2000" b="0" i="0" u="none" strike="noStrike" cap="none">
                <a:solidFill>
                  <a:srgbClr val="004685"/>
                </a:solidFill>
                <a:latin typeface="Arial"/>
                <a:ea typeface="Arial"/>
                <a:cs typeface="Arial"/>
                <a:sym typeface="Arial"/>
              </a:rPr>
              <a:t>Yet, attributable </a:t>
            </a:r>
            <a:r>
              <a:rPr lang="en-US" sz="2000" b="0" i="0" u="none" strike="noStrike" cap="none">
                <a:solidFill>
                  <a:srgbClr val="BB0371"/>
                </a:solidFill>
                <a:latin typeface="Arial"/>
                <a:ea typeface="Arial"/>
                <a:cs typeface="Arial"/>
                <a:sym typeface="Arial"/>
              </a:rPr>
              <a:t>burden of disease </a:t>
            </a:r>
            <a:r>
              <a:rPr lang="en-US" sz="2000" b="0" i="0" u="none" strike="noStrike" cap="none">
                <a:solidFill>
                  <a:srgbClr val="004685"/>
                </a:solidFill>
                <a:latin typeface="Arial"/>
                <a:ea typeface="Arial"/>
                <a:cs typeface="Arial"/>
                <a:sym typeface="Arial"/>
              </a:rPr>
              <a:t>is forecast to increase 21% in the next 20 years. </a:t>
            </a:r>
            <a:endParaRPr/>
          </a:p>
          <a:p>
            <a:pPr marL="285750" marR="0" lvl="0" indent="-285750" algn="l" rtl="0">
              <a:spcBef>
                <a:spcPts val="1200"/>
              </a:spcBef>
              <a:spcAft>
                <a:spcPts val="0"/>
              </a:spcAft>
              <a:buClr>
                <a:srgbClr val="004685"/>
              </a:buClr>
              <a:buSzPts val="2000"/>
              <a:buFont typeface="Arial"/>
              <a:buChar char="•"/>
            </a:pPr>
            <a:r>
              <a:rPr lang="en-US" sz="2000" b="0" i="0" u="none" strike="noStrike" cap="none">
                <a:solidFill>
                  <a:srgbClr val="004685"/>
                </a:solidFill>
                <a:latin typeface="Arial"/>
                <a:ea typeface="Arial"/>
                <a:cs typeface="Arial"/>
                <a:sym typeface="Arial"/>
              </a:rPr>
              <a:t>At the same time, </a:t>
            </a:r>
            <a:r>
              <a:rPr lang="en-US" sz="2000" b="0" i="0" u="none" strike="noStrike" cap="none">
                <a:solidFill>
                  <a:srgbClr val="BB0371"/>
                </a:solidFill>
                <a:latin typeface="Arial"/>
                <a:ea typeface="Arial"/>
                <a:cs typeface="Arial"/>
                <a:sym typeface="Arial"/>
              </a:rPr>
              <a:t>NHS Scotland is under growing pressure </a:t>
            </a:r>
            <a:r>
              <a:rPr lang="en-US" sz="2000" b="0" i="0" u="none" strike="noStrike" cap="none">
                <a:solidFill>
                  <a:srgbClr val="004685"/>
                </a:solidFill>
                <a:latin typeface="Arial"/>
                <a:ea typeface="Arial"/>
                <a:cs typeface="Arial"/>
                <a:sym typeface="Arial"/>
              </a:rPr>
              <a:t>- </a:t>
            </a:r>
            <a:r>
              <a:rPr lang="en-US" sz="2000" b="0" i="1" u="none" strike="noStrike" cap="none">
                <a:solidFill>
                  <a:srgbClr val="004685"/>
                </a:solidFill>
                <a:latin typeface="Arial"/>
                <a:ea typeface="Arial"/>
                <a:cs typeface="Arial"/>
                <a:sym typeface="Arial"/>
              </a:rPr>
              <a:t>shifting demography, treatment of late-stage disease, workforce pressures, system inefficiencies </a:t>
            </a:r>
            <a:endParaRPr/>
          </a:p>
          <a:p>
            <a:pPr marL="0" marR="0" lvl="0" indent="0" algn="l" rtl="0">
              <a:spcBef>
                <a:spcPts val="600"/>
              </a:spcBef>
              <a:spcAft>
                <a:spcPts val="0"/>
              </a:spcAft>
              <a:buNone/>
            </a:pPr>
            <a:endParaRPr sz="1800">
              <a:solidFill>
                <a:schemeClr val="dk1"/>
              </a:solidFill>
              <a:latin typeface="Calibri"/>
              <a:ea typeface="Calibri"/>
              <a:cs typeface="Calibri"/>
              <a:sym typeface="Calibri"/>
            </a:endParaRPr>
          </a:p>
        </p:txBody>
      </p:sp>
      <p:sp>
        <p:nvSpPr>
          <p:cNvPr id="476" name="Google Shape;476;p2"/>
          <p:cNvSpPr txBox="1"/>
          <p:nvPr/>
        </p:nvSpPr>
        <p:spPr>
          <a:xfrm>
            <a:off x="588724" y="4548496"/>
            <a:ext cx="7039627"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004685"/>
                </a:solidFill>
                <a:latin typeface="Arial"/>
                <a:ea typeface="Arial"/>
                <a:cs typeface="Arial"/>
                <a:sym typeface="Arial"/>
              </a:rPr>
              <a:t>Solution: need to get better at adopting and implementing innovation – that </a:t>
            </a:r>
            <a:r>
              <a:rPr lang="en-US" sz="2000">
                <a:solidFill>
                  <a:srgbClr val="BB0371"/>
                </a:solidFill>
                <a:latin typeface="Arial"/>
                <a:ea typeface="Arial"/>
                <a:cs typeface="Arial"/>
                <a:sym typeface="Arial"/>
              </a:rPr>
              <a:t>includes digital tools and AI, novel therapies, and devices</a:t>
            </a:r>
            <a:endParaRPr sz="2000">
              <a:solidFill>
                <a:srgbClr val="BB0371"/>
              </a:solidFill>
              <a:latin typeface="Calibri"/>
              <a:ea typeface="Calibri"/>
              <a:cs typeface="Calibri"/>
              <a:sym typeface="Calibri"/>
            </a:endParaRPr>
          </a:p>
        </p:txBody>
      </p:sp>
      <p:pic>
        <p:nvPicPr>
          <p:cNvPr id="477" name="Google Shape;477;p2"/>
          <p:cNvPicPr preferRelativeResize="0"/>
          <p:nvPr/>
        </p:nvPicPr>
        <p:blipFill rotWithShape="1">
          <a:blip r:embed="rId3">
            <a:alphaModFix/>
          </a:blip>
          <a:srcRect t="11593" b="11593"/>
          <a:stretch/>
        </p:blipFill>
        <p:spPr>
          <a:xfrm>
            <a:off x="8256990" y="4574568"/>
            <a:ext cx="2038554" cy="2038554"/>
          </a:xfrm>
          <a:prstGeom prst="ellipse">
            <a:avLst/>
          </a:prstGeom>
          <a:noFill/>
          <a:ln w="76200" cap="flat" cmpd="sng">
            <a:solidFill>
              <a:srgbClr val="003D6E"/>
            </a:solidFill>
            <a:prstDash val="solid"/>
            <a:round/>
            <a:headEnd type="none" w="sm" len="sm"/>
            <a:tailEnd type="none" w="sm" len="sm"/>
          </a:ln>
        </p:spPr>
      </p:pic>
      <p:pic>
        <p:nvPicPr>
          <p:cNvPr id="478" name="Google Shape;478;p2"/>
          <p:cNvPicPr preferRelativeResize="0"/>
          <p:nvPr/>
        </p:nvPicPr>
        <p:blipFill rotWithShape="1">
          <a:blip r:embed="rId4">
            <a:alphaModFix/>
          </a:blip>
          <a:srcRect l="3654" r="3654"/>
          <a:stretch/>
        </p:blipFill>
        <p:spPr>
          <a:xfrm>
            <a:off x="9476557" y="3231955"/>
            <a:ext cx="2038554" cy="2038554"/>
          </a:xfrm>
          <a:prstGeom prst="ellipse">
            <a:avLst/>
          </a:prstGeom>
          <a:noFill/>
          <a:ln w="76200" cap="flat" cmpd="sng">
            <a:solidFill>
              <a:srgbClr val="003D6E"/>
            </a:solidFill>
            <a:prstDash val="solid"/>
            <a:round/>
            <a:headEnd type="none" w="sm" len="sm"/>
            <a:tailEnd type="none" w="sm" len="sm"/>
          </a:ln>
        </p:spPr>
      </p:pic>
      <p:pic>
        <p:nvPicPr>
          <p:cNvPr id="479" name="Google Shape;479;p2"/>
          <p:cNvPicPr preferRelativeResize="0"/>
          <p:nvPr/>
        </p:nvPicPr>
        <p:blipFill rotWithShape="1">
          <a:blip r:embed="rId5">
            <a:alphaModFix/>
          </a:blip>
          <a:srcRect l="16087" r="16087"/>
          <a:stretch/>
        </p:blipFill>
        <p:spPr>
          <a:xfrm>
            <a:off x="10431967" y="5056328"/>
            <a:ext cx="1591056" cy="1591056"/>
          </a:xfrm>
          <a:prstGeom prst="ellipse">
            <a:avLst/>
          </a:prstGeom>
          <a:noFill/>
          <a:ln w="76200" cap="flat" cmpd="sng">
            <a:solidFill>
              <a:srgbClr val="003D6E"/>
            </a:solidFill>
            <a:prstDash val="solid"/>
            <a:round/>
            <a:headEnd type="none" w="sm" len="sm"/>
            <a:tailEnd type="none" w="sm" len="sm"/>
          </a:ln>
        </p:spPr>
      </p:pic>
      <p:sp>
        <p:nvSpPr>
          <p:cNvPr id="480" name="Google Shape;480;p2"/>
          <p:cNvSpPr/>
          <p:nvPr/>
        </p:nvSpPr>
        <p:spPr>
          <a:xfrm>
            <a:off x="330306" y="3087036"/>
            <a:ext cx="8718115" cy="1323440"/>
          </a:xfrm>
          <a:prstGeom prst="roundRect">
            <a:avLst>
              <a:gd name="adj" fmla="val 16667"/>
            </a:avLst>
          </a:prstGeom>
          <a:solidFill>
            <a:srgbClr val="BB0371"/>
          </a:solidFill>
          <a:ln w="12700" cap="flat" cmpd="sng">
            <a:solidFill>
              <a:srgbClr val="BB03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“There are many reasons to be pessimistic about the present, but </a:t>
            </a:r>
            <a:r>
              <a:rPr lang="en-US" sz="2000" b="1">
                <a:solidFill>
                  <a:schemeClr val="lt1"/>
                </a:solidFill>
                <a:latin typeface="Arial"/>
                <a:ea typeface="Arial"/>
                <a:cs typeface="Arial"/>
                <a:sym typeface="Arial"/>
              </a:rPr>
              <a:t>science and technology offer a genuine cause for optimism about the future</a:t>
            </a:r>
            <a:r>
              <a:rPr lang="en-US" sz="2000">
                <a:solidFill>
                  <a:schemeClr val="lt1"/>
                </a:solidFill>
                <a:latin typeface="Arial"/>
                <a:ea typeface="Arial"/>
                <a:cs typeface="Arial"/>
                <a:sym typeface="Arial"/>
              </a:rPr>
              <a:t>” </a:t>
            </a:r>
            <a:endParaRPr/>
          </a:p>
          <a:p>
            <a:pPr marL="0" marR="0" lvl="0" indent="0" algn="l" rtl="0">
              <a:spcBef>
                <a:spcPts val="0"/>
              </a:spcBef>
              <a:spcAft>
                <a:spcPts val="0"/>
              </a:spcAft>
              <a:buNone/>
            </a:pPr>
            <a:r>
              <a:rPr lang="en-US" sz="2000">
                <a:solidFill>
                  <a:schemeClr val="lt1"/>
                </a:solidFill>
                <a:latin typeface="Arial"/>
                <a:ea typeface="Arial"/>
                <a:cs typeface="Arial"/>
                <a:sym typeface="Arial"/>
              </a:rPr>
              <a:t>Times Health Commission, February 2024 </a:t>
            </a:r>
            <a:endParaRPr sz="200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6" name="Google Shape;486;p3"/>
          <p:cNvPicPr preferRelativeResize="0"/>
          <p:nvPr/>
        </p:nvPicPr>
        <p:blipFill rotWithShape="1">
          <a:blip r:embed="rId3">
            <a:alphaModFix/>
          </a:blip>
          <a:srcRect/>
          <a:stretch/>
        </p:blipFill>
        <p:spPr>
          <a:xfrm>
            <a:off x="-776613" y="1265016"/>
            <a:ext cx="7262273" cy="4861003"/>
          </a:xfrm>
          <a:prstGeom prst="rect">
            <a:avLst/>
          </a:prstGeom>
          <a:noFill/>
          <a:ln>
            <a:noFill/>
          </a:ln>
        </p:spPr>
      </p:pic>
      <p:sp>
        <p:nvSpPr>
          <p:cNvPr id="487" name="Google Shape;487;p3"/>
          <p:cNvSpPr txBox="1"/>
          <p:nvPr/>
        </p:nvSpPr>
        <p:spPr>
          <a:xfrm>
            <a:off x="212942" y="366236"/>
            <a:ext cx="10158608" cy="7314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B0371"/>
              </a:buClr>
              <a:buSzPts val="3600"/>
              <a:buFont typeface="Arial"/>
              <a:buNone/>
            </a:pPr>
            <a:r>
              <a:rPr lang="en-US" sz="3600" b="1">
                <a:solidFill>
                  <a:srgbClr val="BB0371"/>
                </a:solidFill>
                <a:latin typeface="Arial Black"/>
                <a:ea typeface="Arial Black"/>
                <a:cs typeface="Arial Black"/>
                <a:sym typeface="Arial Black"/>
              </a:rPr>
              <a:t>Research and Innovation Infrastructure </a:t>
            </a:r>
            <a:endParaRPr/>
          </a:p>
        </p:txBody>
      </p:sp>
      <p:sp>
        <p:nvSpPr>
          <p:cNvPr id="488" name="Google Shape;488;p3"/>
          <p:cNvSpPr txBox="1"/>
          <p:nvPr/>
        </p:nvSpPr>
        <p:spPr>
          <a:xfrm>
            <a:off x="5974080" y="1387193"/>
            <a:ext cx="5712823"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4685"/>
                </a:solidFill>
                <a:latin typeface="Arial"/>
                <a:ea typeface="Arial"/>
                <a:cs typeface="Arial"/>
                <a:sym typeface="Arial"/>
              </a:rPr>
              <a:t>NHS Research Scotland (NRS) is a collaboration between Chief Scientist Office (CSO) and Scottish Health Boards to support and deliver clinical research. </a:t>
            </a:r>
            <a:endParaRPr/>
          </a:p>
          <a:p>
            <a:pPr marL="0" marR="0" lvl="0" indent="0" algn="l" rtl="0">
              <a:spcBef>
                <a:spcPts val="0"/>
              </a:spcBef>
              <a:spcAft>
                <a:spcPts val="0"/>
              </a:spcAft>
              <a:buNone/>
            </a:pPr>
            <a:endParaRPr sz="1800">
              <a:solidFill>
                <a:srgbClr val="004685"/>
              </a:solidFill>
              <a:latin typeface="Arial"/>
              <a:ea typeface="Arial"/>
              <a:cs typeface="Arial"/>
              <a:sym typeface="Arial"/>
            </a:endParaRPr>
          </a:p>
          <a:p>
            <a:pPr marL="0" marR="0" lvl="0" indent="0" algn="l" rtl="0">
              <a:spcBef>
                <a:spcPts val="0"/>
              </a:spcBef>
              <a:spcAft>
                <a:spcPts val="0"/>
              </a:spcAft>
              <a:buNone/>
            </a:pPr>
            <a:r>
              <a:rPr lang="en-US" sz="1800">
                <a:solidFill>
                  <a:srgbClr val="004685"/>
                </a:solidFill>
                <a:latin typeface="Arial"/>
                <a:ea typeface="Arial"/>
                <a:cs typeface="Arial"/>
                <a:sym typeface="Arial"/>
              </a:rPr>
              <a:t>A highly developed infrastructure &amp; expertise across Scotland supports commercial, academic and charity funded studies. </a:t>
            </a:r>
            <a:endParaRPr/>
          </a:p>
          <a:p>
            <a:pPr marL="0" marR="0" lvl="0" indent="0" algn="l" rtl="0">
              <a:spcBef>
                <a:spcPts val="0"/>
              </a:spcBef>
              <a:spcAft>
                <a:spcPts val="0"/>
              </a:spcAft>
              <a:buNone/>
            </a:pPr>
            <a:endParaRPr sz="1800">
              <a:solidFill>
                <a:srgbClr val="004685"/>
              </a:solidFill>
              <a:latin typeface="Arial"/>
              <a:ea typeface="Arial"/>
              <a:cs typeface="Arial"/>
              <a:sym typeface="Arial"/>
            </a:endParaRPr>
          </a:p>
          <a:p>
            <a:pPr marL="0" marR="0" lvl="0" indent="0" algn="l" rtl="0">
              <a:spcBef>
                <a:spcPts val="0"/>
              </a:spcBef>
              <a:spcAft>
                <a:spcPts val="0"/>
              </a:spcAft>
              <a:buNone/>
            </a:pPr>
            <a:r>
              <a:rPr lang="en-US" sz="1800">
                <a:solidFill>
                  <a:srgbClr val="004685"/>
                </a:solidFill>
                <a:latin typeface="Arial"/>
                <a:ea typeface="Arial"/>
                <a:cs typeface="Arial"/>
                <a:sym typeface="Arial"/>
              </a:rPr>
              <a:t>During 2023-24 this included: </a:t>
            </a:r>
            <a:endParaRPr/>
          </a:p>
          <a:p>
            <a:pPr marL="0" marR="0" lvl="0" indent="0" algn="l" rtl="0">
              <a:spcBef>
                <a:spcPts val="0"/>
              </a:spcBef>
              <a:spcAft>
                <a:spcPts val="0"/>
              </a:spcAft>
              <a:buNone/>
            </a:pPr>
            <a:endParaRPr sz="1800" b="1">
              <a:solidFill>
                <a:srgbClr val="004685"/>
              </a:solidFill>
              <a:latin typeface="Arial"/>
              <a:ea typeface="Arial"/>
              <a:cs typeface="Arial"/>
              <a:sym typeface="Arial"/>
            </a:endParaRPr>
          </a:p>
          <a:p>
            <a:pPr marL="285750" marR="0" lvl="0" indent="-285750" algn="l" rtl="0">
              <a:spcBef>
                <a:spcPts val="0"/>
              </a:spcBef>
              <a:spcAft>
                <a:spcPts val="0"/>
              </a:spcAft>
              <a:buClr>
                <a:srgbClr val="004685"/>
              </a:buClr>
              <a:buSzPts val="1800"/>
              <a:buFont typeface="Arial"/>
              <a:buChar char="•"/>
            </a:pPr>
            <a:r>
              <a:rPr lang="en-US" sz="1800" b="1">
                <a:solidFill>
                  <a:srgbClr val="004685"/>
                </a:solidFill>
                <a:latin typeface="Arial"/>
                <a:ea typeface="Arial"/>
                <a:cs typeface="Arial"/>
                <a:sym typeface="Arial"/>
              </a:rPr>
              <a:t>1,568 studies </a:t>
            </a:r>
            <a:r>
              <a:rPr lang="en-US" sz="1800">
                <a:solidFill>
                  <a:srgbClr val="004685"/>
                </a:solidFill>
                <a:latin typeface="Arial"/>
                <a:ea typeface="Arial"/>
                <a:cs typeface="Arial"/>
                <a:sym typeface="Arial"/>
              </a:rPr>
              <a:t>(573 commercial and 995 non-commercial) </a:t>
            </a:r>
            <a:endParaRPr/>
          </a:p>
          <a:p>
            <a:pPr marL="285750" marR="0" lvl="0" indent="-285750" algn="l" rtl="0">
              <a:spcBef>
                <a:spcPts val="0"/>
              </a:spcBef>
              <a:spcAft>
                <a:spcPts val="0"/>
              </a:spcAft>
              <a:buClr>
                <a:srgbClr val="004685"/>
              </a:buClr>
              <a:buSzPts val="1800"/>
              <a:buFont typeface="Arial"/>
              <a:buChar char="•"/>
            </a:pPr>
            <a:r>
              <a:rPr lang="en-US" sz="1800">
                <a:solidFill>
                  <a:srgbClr val="004685"/>
                </a:solidFill>
                <a:latin typeface="Arial"/>
                <a:ea typeface="Arial"/>
                <a:cs typeface="Arial"/>
                <a:sym typeface="Arial"/>
              </a:rPr>
              <a:t>recruiting </a:t>
            </a:r>
            <a:r>
              <a:rPr lang="en-US" sz="1800" b="1">
                <a:solidFill>
                  <a:srgbClr val="004685"/>
                </a:solidFill>
                <a:latin typeface="Arial"/>
                <a:ea typeface="Arial"/>
                <a:cs typeface="Arial"/>
                <a:sym typeface="Arial"/>
              </a:rPr>
              <a:t>31,928 patients </a:t>
            </a:r>
            <a:r>
              <a:rPr lang="en-US" sz="1800">
                <a:solidFill>
                  <a:srgbClr val="004685"/>
                </a:solidFill>
                <a:latin typeface="Arial"/>
                <a:ea typeface="Arial"/>
                <a:cs typeface="Arial"/>
                <a:sym typeface="Arial"/>
              </a:rPr>
              <a:t>(8146 commercial and 23,782 non-commercial)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
          <p:cNvSpPr/>
          <p:nvPr/>
        </p:nvSpPr>
        <p:spPr>
          <a:xfrm>
            <a:off x="3639692" y="1407314"/>
            <a:ext cx="454997" cy="571425"/>
          </a:xfrm>
          <a:custGeom>
            <a:avLst/>
            <a:gdLst/>
            <a:ahLst/>
            <a:cxnLst/>
            <a:rect l="l" t="t" r="r" b="b"/>
            <a:pathLst>
              <a:path w="682496" h="857138" extrusionOk="0">
                <a:moveTo>
                  <a:pt x="0" y="0"/>
                </a:moveTo>
                <a:lnTo>
                  <a:pt x="682496" y="0"/>
                </a:lnTo>
                <a:lnTo>
                  <a:pt x="682496" y="857138"/>
                </a:lnTo>
                <a:lnTo>
                  <a:pt x="0" y="85713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95" name="Google Shape;495;p4"/>
          <p:cNvGrpSpPr/>
          <p:nvPr/>
        </p:nvGrpSpPr>
        <p:grpSpPr>
          <a:xfrm>
            <a:off x="3703724" y="1487475"/>
            <a:ext cx="326935" cy="326935"/>
            <a:chOff x="0" y="0"/>
            <a:chExt cx="812800" cy="812800"/>
          </a:xfrm>
        </p:grpSpPr>
        <p:sp>
          <p:nvSpPr>
            <p:cNvPr id="496" name="Google Shape;496;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7" name="Google Shape;497;p4"/>
            <p:cNvSpPr txBox="1"/>
            <p:nvPr/>
          </p:nvSpPr>
          <p:spPr>
            <a:xfrm>
              <a:off x="76200" y="38100"/>
              <a:ext cx="660400" cy="698500"/>
            </a:xfrm>
            <a:prstGeom prst="rect">
              <a:avLst/>
            </a:prstGeom>
            <a:noFill/>
            <a:ln>
              <a:noFill/>
            </a:ln>
          </p:spPr>
          <p:txBody>
            <a:bodyPr spcFirstLastPara="1" wrap="square" lIns="14850" tIns="14850" rIns="14850" bIns="14850" anchor="ctr" anchorCtr="0">
              <a:noAutofit/>
            </a:bodyPr>
            <a:lstStyle/>
            <a:p>
              <a:pPr marL="0" marR="0" lvl="0" indent="0" algn="ctr" rtl="0">
                <a:lnSpc>
                  <a:spcPct val="116583"/>
                </a:lnSpc>
                <a:spcBef>
                  <a:spcPts val="0"/>
                </a:spcBef>
                <a:spcAft>
                  <a:spcPts val="0"/>
                </a:spcAft>
                <a:buNone/>
              </a:pPr>
              <a:endParaRPr sz="1200">
                <a:solidFill>
                  <a:schemeClr val="dk1"/>
                </a:solidFill>
                <a:latin typeface="Calibri"/>
                <a:ea typeface="Calibri"/>
                <a:cs typeface="Calibri"/>
                <a:sym typeface="Calibri"/>
              </a:endParaRPr>
            </a:p>
          </p:txBody>
        </p:sp>
      </p:grpSp>
      <p:sp>
        <p:nvSpPr>
          <p:cNvPr id="498" name="Google Shape;498;p4"/>
          <p:cNvSpPr/>
          <p:nvPr/>
        </p:nvSpPr>
        <p:spPr>
          <a:xfrm>
            <a:off x="4170081" y="4292183"/>
            <a:ext cx="210437" cy="255851"/>
          </a:xfrm>
          <a:custGeom>
            <a:avLst/>
            <a:gdLst/>
            <a:ahLst/>
            <a:cxnLst/>
            <a:rect l="l" t="t" r="r" b="b"/>
            <a:pathLst>
              <a:path w="315656" h="383776" extrusionOk="0">
                <a:moveTo>
                  <a:pt x="0" y="0"/>
                </a:moveTo>
                <a:lnTo>
                  <a:pt x="315656" y="0"/>
                </a:lnTo>
                <a:lnTo>
                  <a:pt x="315656" y="383776"/>
                </a:lnTo>
                <a:lnTo>
                  <a:pt x="0" y="38377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 name="Google Shape;499;p4"/>
          <p:cNvSpPr/>
          <p:nvPr/>
        </p:nvSpPr>
        <p:spPr>
          <a:xfrm rot="-7913398">
            <a:off x="3668378" y="2382172"/>
            <a:ext cx="407094" cy="647466"/>
          </a:xfrm>
          <a:custGeom>
            <a:avLst/>
            <a:gdLst/>
            <a:ahLst/>
            <a:cxnLst/>
            <a:rect l="l" t="t" r="r" b="b"/>
            <a:pathLst>
              <a:path w="610641" h="971199" extrusionOk="0">
                <a:moveTo>
                  <a:pt x="0" y="0"/>
                </a:moveTo>
                <a:lnTo>
                  <a:pt x="610641" y="0"/>
                </a:lnTo>
                <a:lnTo>
                  <a:pt x="610641" y="971199"/>
                </a:lnTo>
                <a:lnTo>
                  <a:pt x="0" y="971199"/>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 name="Google Shape;500;p4"/>
          <p:cNvSpPr/>
          <p:nvPr/>
        </p:nvSpPr>
        <p:spPr>
          <a:xfrm>
            <a:off x="3686845" y="3373293"/>
            <a:ext cx="509281" cy="619186"/>
          </a:xfrm>
          <a:custGeom>
            <a:avLst/>
            <a:gdLst/>
            <a:ahLst/>
            <a:cxnLst/>
            <a:rect l="l" t="t" r="r" b="b"/>
            <a:pathLst>
              <a:path w="763921" h="928779" extrusionOk="0">
                <a:moveTo>
                  <a:pt x="0" y="0"/>
                </a:moveTo>
                <a:lnTo>
                  <a:pt x="763921" y="0"/>
                </a:lnTo>
                <a:lnTo>
                  <a:pt x="763921" y="928779"/>
                </a:lnTo>
                <a:lnTo>
                  <a:pt x="0" y="9287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 name="Google Shape;501;p4"/>
          <p:cNvSpPr/>
          <p:nvPr/>
        </p:nvSpPr>
        <p:spPr>
          <a:xfrm>
            <a:off x="3706292" y="4413357"/>
            <a:ext cx="596135" cy="613781"/>
          </a:xfrm>
          <a:custGeom>
            <a:avLst/>
            <a:gdLst/>
            <a:ahLst/>
            <a:cxnLst/>
            <a:rect l="l" t="t" r="r" b="b"/>
            <a:pathLst>
              <a:path w="894202" h="920671" extrusionOk="0">
                <a:moveTo>
                  <a:pt x="0" y="0"/>
                </a:moveTo>
                <a:lnTo>
                  <a:pt x="894202" y="0"/>
                </a:lnTo>
                <a:lnTo>
                  <a:pt x="894202" y="920671"/>
                </a:lnTo>
                <a:lnTo>
                  <a:pt x="0" y="920671"/>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 name="Google Shape;502;p4"/>
          <p:cNvSpPr/>
          <p:nvPr/>
        </p:nvSpPr>
        <p:spPr>
          <a:xfrm>
            <a:off x="7209261" y="1382261"/>
            <a:ext cx="458515" cy="575843"/>
          </a:xfrm>
          <a:custGeom>
            <a:avLst/>
            <a:gdLst/>
            <a:ahLst/>
            <a:cxnLst/>
            <a:rect l="l" t="t" r="r" b="b"/>
            <a:pathLst>
              <a:path w="687772" h="863764" extrusionOk="0">
                <a:moveTo>
                  <a:pt x="0" y="0"/>
                </a:moveTo>
                <a:lnTo>
                  <a:pt x="687772" y="0"/>
                </a:lnTo>
                <a:lnTo>
                  <a:pt x="687772" y="863764"/>
                </a:lnTo>
                <a:lnTo>
                  <a:pt x="0" y="863764"/>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03" name="Google Shape;503;p4"/>
          <p:cNvGrpSpPr/>
          <p:nvPr/>
        </p:nvGrpSpPr>
        <p:grpSpPr>
          <a:xfrm>
            <a:off x="7273787" y="1463043"/>
            <a:ext cx="329463" cy="329463"/>
            <a:chOff x="0" y="0"/>
            <a:chExt cx="812800" cy="812800"/>
          </a:xfrm>
        </p:grpSpPr>
        <p:sp>
          <p:nvSpPr>
            <p:cNvPr id="504" name="Google Shape;504;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 name="Google Shape;505;p4"/>
            <p:cNvSpPr txBox="1"/>
            <p:nvPr/>
          </p:nvSpPr>
          <p:spPr>
            <a:xfrm>
              <a:off x="76200" y="38100"/>
              <a:ext cx="660400" cy="698500"/>
            </a:xfrm>
            <a:prstGeom prst="rect">
              <a:avLst/>
            </a:prstGeom>
            <a:noFill/>
            <a:ln>
              <a:noFill/>
            </a:ln>
          </p:spPr>
          <p:txBody>
            <a:bodyPr spcFirstLastPara="1" wrap="square" lIns="14950" tIns="14950" rIns="14950" bIns="14950" anchor="ctr" anchorCtr="0">
              <a:noAutofit/>
            </a:bodyPr>
            <a:lstStyle/>
            <a:p>
              <a:pPr marL="0" marR="0" lvl="0" indent="0" algn="ctr" rtl="0">
                <a:lnSpc>
                  <a:spcPct val="116583"/>
                </a:lnSpc>
                <a:spcBef>
                  <a:spcPts val="0"/>
                </a:spcBef>
                <a:spcAft>
                  <a:spcPts val="0"/>
                </a:spcAft>
                <a:buNone/>
              </a:pPr>
              <a:endParaRPr sz="1200">
                <a:solidFill>
                  <a:schemeClr val="dk1"/>
                </a:solidFill>
                <a:latin typeface="Calibri"/>
                <a:ea typeface="Calibri"/>
                <a:cs typeface="Calibri"/>
                <a:sym typeface="Calibri"/>
              </a:endParaRPr>
            </a:p>
          </p:txBody>
        </p:sp>
      </p:grpSp>
      <p:sp>
        <p:nvSpPr>
          <p:cNvPr id="506" name="Google Shape;506;p4"/>
          <p:cNvSpPr/>
          <p:nvPr/>
        </p:nvSpPr>
        <p:spPr>
          <a:xfrm>
            <a:off x="7066816" y="2426768"/>
            <a:ext cx="409495" cy="491149"/>
          </a:xfrm>
          <a:custGeom>
            <a:avLst/>
            <a:gdLst/>
            <a:ahLst/>
            <a:cxnLst/>
            <a:rect l="l" t="t" r="r" b="b"/>
            <a:pathLst>
              <a:path w="614243" h="736723" extrusionOk="0">
                <a:moveTo>
                  <a:pt x="0" y="0"/>
                </a:moveTo>
                <a:lnTo>
                  <a:pt x="614243" y="0"/>
                </a:lnTo>
                <a:lnTo>
                  <a:pt x="614243" y="736723"/>
                </a:lnTo>
                <a:lnTo>
                  <a:pt x="0" y="736723"/>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7" name="Google Shape;507;p4"/>
          <p:cNvSpPr txBox="1"/>
          <p:nvPr/>
        </p:nvSpPr>
        <p:spPr>
          <a:xfrm>
            <a:off x="7680126" y="2349222"/>
            <a:ext cx="1580470"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33">
                <a:solidFill>
                  <a:srgbClr val="154377"/>
                </a:solidFill>
                <a:latin typeface="Arial"/>
                <a:ea typeface="Arial"/>
                <a:cs typeface="Arial"/>
                <a:sym typeface="Arial"/>
              </a:rPr>
              <a:t>Once-for-Scotland Accelerated National Innovation Adoption (ANIA) Pathway</a:t>
            </a:r>
            <a:endParaRPr/>
          </a:p>
        </p:txBody>
      </p:sp>
      <p:sp>
        <p:nvSpPr>
          <p:cNvPr id="508" name="Google Shape;508;p4"/>
          <p:cNvSpPr/>
          <p:nvPr/>
        </p:nvSpPr>
        <p:spPr>
          <a:xfrm>
            <a:off x="7497604" y="3272932"/>
            <a:ext cx="459362" cy="459362"/>
          </a:xfrm>
          <a:custGeom>
            <a:avLst/>
            <a:gdLst/>
            <a:ahLst/>
            <a:cxnLst/>
            <a:rect l="l" t="t" r="r" b="b"/>
            <a:pathLst>
              <a:path w="689043" h="689043" extrusionOk="0">
                <a:moveTo>
                  <a:pt x="0" y="0"/>
                </a:moveTo>
                <a:lnTo>
                  <a:pt x="689043" y="0"/>
                </a:lnTo>
                <a:lnTo>
                  <a:pt x="689043" y="689043"/>
                </a:lnTo>
                <a:lnTo>
                  <a:pt x="0" y="689043"/>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 name="Google Shape;509;p4"/>
          <p:cNvSpPr/>
          <p:nvPr/>
        </p:nvSpPr>
        <p:spPr>
          <a:xfrm>
            <a:off x="7591722" y="3343270"/>
            <a:ext cx="190839" cy="232023"/>
          </a:xfrm>
          <a:custGeom>
            <a:avLst/>
            <a:gdLst/>
            <a:ahLst/>
            <a:cxnLst/>
            <a:rect l="l" t="t" r="r" b="b"/>
            <a:pathLst>
              <a:path w="286258" h="348034" extrusionOk="0">
                <a:moveTo>
                  <a:pt x="0" y="0"/>
                </a:moveTo>
                <a:lnTo>
                  <a:pt x="286258" y="0"/>
                </a:lnTo>
                <a:lnTo>
                  <a:pt x="286258" y="348035"/>
                </a:lnTo>
                <a:lnTo>
                  <a:pt x="0" y="34803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 name="Google Shape;510;p4"/>
          <p:cNvSpPr/>
          <p:nvPr/>
        </p:nvSpPr>
        <p:spPr>
          <a:xfrm>
            <a:off x="7545767" y="3806449"/>
            <a:ext cx="390539" cy="414915"/>
          </a:xfrm>
          <a:custGeom>
            <a:avLst/>
            <a:gdLst/>
            <a:ahLst/>
            <a:cxnLst/>
            <a:rect l="l" t="t" r="r" b="b"/>
            <a:pathLst>
              <a:path w="585809" h="622373" extrusionOk="0">
                <a:moveTo>
                  <a:pt x="0" y="0"/>
                </a:moveTo>
                <a:lnTo>
                  <a:pt x="585808" y="0"/>
                </a:lnTo>
                <a:lnTo>
                  <a:pt x="585808" y="622374"/>
                </a:lnTo>
                <a:lnTo>
                  <a:pt x="0" y="622374"/>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 name="Google Shape;511;p4"/>
          <p:cNvSpPr/>
          <p:nvPr/>
        </p:nvSpPr>
        <p:spPr>
          <a:xfrm>
            <a:off x="7545767" y="4327876"/>
            <a:ext cx="407832" cy="387950"/>
          </a:xfrm>
          <a:custGeom>
            <a:avLst/>
            <a:gdLst/>
            <a:ahLst/>
            <a:cxnLst/>
            <a:rect l="l" t="t" r="r" b="b"/>
            <a:pathLst>
              <a:path w="611748" h="581925" extrusionOk="0">
                <a:moveTo>
                  <a:pt x="0" y="0"/>
                </a:moveTo>
                <a:lnTo>
                  <a:pt x="611747" y="0"/>
                </a:lnTo>
                <a:lnTo>
                  <a:pt x="611747" y="581925"/>
                </a:lnTo>
                <a:lnTo>
                  <a:pt x="0" y="581925"/>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 name="Google Shape;512;p4"/>
          <p:cNvSpPr/>
          <p:nvPr/>
        </p:nvSpPr>
        <p:spPr>
          <a:xfrm>
            <a:off x="9890806" y="1407314"/>
            <a:ext cx="457567" cy="574651"/>
          </a:xfrm>
          <a:custGeom>
            <a:avLst/>
            <a:gdLst/>
            <a:ahLst/>
            <a:cxnLst/>
            <a:rect l="l" t="t" r="r" b="b"/>
            <a:pathLst>
              <a:path w="686350" h="861977" extrusionOk="0">
                <a:moveTo>
                  <a:pt x="0" y="0"/>
                </a:moveTo>
                <a:lnTo>
                  <a:pt x="686350" y="0"/>
                </a:lnTo>
                <a:lnTo>
                  <a:pt x="686350" y="861977"/>
                </a:lnTo>
                <a:lnTo>
                  <a:pt x="0" y="86197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13" name="Google Shape;513;p4"/>
          <p:cNvGrpSpPr/>
          <p:nvPr/>
        </p:nvGrpSpPr>
        <p:grpSpPr>
          <a:xfrm>
            <a:off x="9955199" y="1487928"/>
            <a:ext cx="328781" cy="328781"/>
            <a:chOff x="0" y="0"/>
            <a:chExt cx="812800" cy="812800"/>
          </a:xfrm>
        </p:grpSpPr>
        <p:sp>
          <p:nvSpPr>
            <p:cNvPr id="514" name="Google Shape;514;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 name="Google Shape;515;p4"/>
            <p:cNvSpPr txBox="1"/>
            <p:nvPr/>
          </p:nvSpPr>
          <p:spPr>
            <a:xfrm>
              <a:off x="76200" y="38100"/>
              <a:ext cx="660400" cy="698500"/>
            </a:xfrm>
            <a:prstGeom prst="rect">
              <a:avLst/>
            </a:prstGeom>
            <a:noFill/>
            <a:ln>
              <a:noFill/>
            </a:ln>
          </p:spPr>
          <p:txBody>
            <a:bodyPr spcFirstLastPara="1" wrap="square" lIns="14925" tIns="14925" rIns="14925" bIns="14925" anchor="ctr" anchorCtr="0">
              <a:noAutofit/>
            </a:bodyPr>
            <a:lstStyle/>
            <a:p>
              <a:pPr marL="0" marR="0" lvl="0" indent="0" algn="ctr" rtl="0">
                <a:lnSpc>
                  <a:spcPct val="116583"/>
                </a:lnSpc>
                <a:spcBef>
                  <a:spcPts val="0"/>
                </a:spcBef>
                <a:spcAft>
                  <a:spcPts val="0"/>
                </a:spcAft>
                <a:buNone/>
              </a:pPr>
              <a:endParaRPr sz="1200">
                <a:solidFill>
                  <a:schemeClr val="dk1"/>
                </a:solidFill>
                <a:latin typeface="Calibri"/>
                <a:ea typeface="Calibri"/>
                <a:cs typeface="Calibri"/>
                <a:sym typeface="Calibri"/>
              </a:endParaRPr>
            </a:p>
          </p:txBody>
        </p:sp>
      </p:grpSp>
      <p:sp>
        <p:nvSpPr>
          <p:cNvPr id="516" name="Google Shape;516;p4"/>
          <p:cNvSpPr/>
          <p:nvPr/>
        </p:nvSpPr>
        <p:spPr>
          <a:xfrm>
            <a:off x="227721" y="1407314"/>
            <a:ext cx="458079" cy="575295"/>
          </a:xfrm>
          <a:custGeom>
            <a:avLst/>
            <a:gdLst/>
            <a:ahLst/>
            <a:cxnLst/>
            <a:rect l="l" t="t" r="r" b="b"/>
            <a:pathLst>
              <a:path w="687118" h="862943" extrusionOk="0">
                <a:moveTo>
                  <a:pt x="0" y="0"/>
                </a:moveTo>
                <a:lnTo>
                  <a:pt x="687118" y="0"/>
                </a:lnTo>
                <a:lnTo>
                  <a:pt x="687118" y="862942"/>
                </a:lnTo>
                <a:lnTo>
                  <a:pt x="0" y="86294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17" name="Google Shape;517;p4"/>
          <p:cNvGrpSpPr/>
          <p:nvPr/>
        </p:nvGrpSpPr>
        <p:grpSpPr>
          <a:xfrm>
            <a:off x="292186" y="1488018"/>
            <a:ext cx="329150" cy="329150"/>
            <a:chOff x="0" y="0"/>
            <a:chExt cx="812800" cy="812800"/>
          </a:xfrm>
        </p:grpSpPr>
        <p:sp>
          <p:nvSpPr>
            <p:cNvPr id="518" name="Google Shape;518;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9" name="Google Shape;519;p4"/>
            <p:cNvSpPr txBox="1"/>
            <p:nvPr/>
          </p:nvSpPr>
          <p:spPr>
            <a:xfrm>
              <a:off x="76200" y="28575"/>
              <a:ext cx="660400" cy="708025"/>
            </a:xfrm>
            <a:prstGeom prst="rect">
              <a:avLst/>
            </a:prstGeom>
            <a:noFill/>
            <a:ln>
              <a:noFill/>
            </a:ln>
          </p:spPr>
          <p:txBody>
            <a:bodyPr spcFirstLastPara="1" wrap="square" lIns="14950" tIns="14950" rIns="14950" bIns="14950" anchor="ctr" anchorCtr="0">
              <a:noAutofit/>
            </a:bodyPr>
            <a:lstStyle/>
            <a:p>
              <a:pPr marL="0" marR="0" lvl="0" indent="0" algn="ctr" rtl="0">
                <a:lnSpc>
                  <a:spcPct val="116666"/>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520" name="Google Shape;520;p4"/>
          <p:cNvGrpSpPr/>
          <p:nvPr/>
        </p:nvGrpSpPr>
        <p:grpSpPr>
          <a:xfrm>
            <a:off x="229108" y="3410802"/>
            <a:ext cx="2523719" cy="769441"/>
            <a:chOff x="0" y="0"/>
            <a:chExt cx="5047439" cy="1538882"/>
          </a:xfrm>
        </p:grpSpPr>
        <p:sp>
          <p:nvSpPr>
            <p:cNvPr id="521" name="Google Shape;521;p4"/>
            <p:cNvSpPr/>
            <p:nvPr/>
          </p:nvSpPr>
          <p:spPr>
            <a:xfrm>
              <a:off x="0" y="12429"/>
              <a:ext cx="1220085" cy="1256201"/>
            </a:xfrm>
            <a:custGeom>
              <a:avLst/>
              <a:gdLst/>
              <a:ahLst/>
              <a:cxnLst/>
              <a:rect l="l" t="t" r="r" b="b"/>
              <a:pathLst>
                <a:path w="1220085" h="1256201" extrusionOk="0">
                  <a:moveTo>
                    <a:pt x="0" y="0"/>
                  </a:moveTo>
                  <a:lnTo>
                    <a:pt x="1220085" y="0"/>
                  </a:lnTo>
                  <a:lnTo>
                    <a:pt x="1220085" y="1256201"/>
                  </a:lnTo>
                  <a:lnTo>
                    <a:pt x="0" y="1256201"/>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 name="Google Shape;522;p4"/>
            <p:cNvSpPr/>
            <p:nvPr/>
          </p:nvSpPr>
          <p:spPr>
            <a:xfrm>
              <a:off x="1026005" y="105412"/>
              <a:ext cx="410109" cy="410109"/>
            </a:xfrm>
            <a:custGeom>
              <a:avLst/>
              <a:gdLst/>
              <a:ahLst/>
              <a:cxnLst/>
              <a:rect l="l" t="t" r="r" b="b"/>
              <a:pathLst>
                <a:path w="410109" h="410109" extrusionOk="0">
                  <a:moveTo>
                    <a:pt x="0" y="0"/>
                  </a:moveTo>
                  <a:lnTo>
                    <a:pt x="410109" y="0"/>
                  </a:lnTo>
                  <a:lnTo>
                    <a:pt x="410109" y="410109"/>
                  </a:lnTo>
                  <a:lnTo>
                    <a:pt x="0" y="410109"/>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4"/>
            <p:cNvSpPr txBox="1"/>
            <p:nvPr/>
          </p:nvSpPr>
          <p:spPr>
            <a:xfrm>
              <a:off x="1661798" y="0"/>
              <a:ext cx="3385641" cy="153888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33">
                  <a:solidFill>
                    <a:srgbClr val="154377"/>
                  </a:solidFill>
                  <a:latin typeface="Arial"/>
                  <a:ea typeface="Arial"/>
                  <a:cs typeface="Arial"/>
                  <a:sym typeface="Arial"/>
                </a:rPr>
                <a:t>5 CSO-supported Clinical and Research Fellowship schemes to increase capacity in the NHS</a:t>
              </a:r>
              <a:endParaRPr/>
            </a:p>
          </p:txBody>
        </p:sp>
      </p:grpSp>
      <p:sp>
        <p:nvSpPr>
          <p:cNvPr id="524" name="Google Shape;524;p4"/>
          <p:cNvSpPr/>
          <p:nvPr/>
        </p:nvSpPr>
        <p:spPr>
          <a:xfrm>
            <a:off x="9809408" y="2349573"/>
            <a:ext cx="508629" cy="526395"/>
          </a:xfrm>
          <a:custGeom>
            <a:avLst/>
            <a:gdLst/>
            <a:ahLst/>
            <a:cxnLst/>
            <a:rect l="l" t="t" r="r" b="b"/>
            <a:pathLst>
              <a:path w="762944" h="789592" extrusionOk="0">
                <a:moveTo>
                  <a:pt x="0" y="0"/>
                </a:moveTo>
                <a:lnTo>
                  <a:pt x="762944" y="0"/>
                </a:lnTo>
                <a:lnTo>
                  <a:pt x="762944" y="789592"/>
                </a:lnTo>
                <a:lnTo>
                  <a:pt x="0" y="789592"/>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 name="Google Shape;525;p4"/>
          <p:cNvSpPr/>
          <p:nvPr/>
        </p:nvSpPr>
        <p:spPr>
          <a:xfrm>
            <a:off x="8858870" y="195655"/>
            <a:ext cx="2025545" cy="889264"/>
          </a:xfrm>
          <a:custGeom>
            <a:avLst/>
            <a:gdLst/>
            <a:ahLst/>
            <a:cxnLst/>
            <a:rect l="l" t="t" r="r" b="b"/>
            <a:pathLst>
              <a:path w="3038318" h="1333896" extrusionOk="0">
                <a:moveTo>
                  <a:pt x="0" y="0"/>
                </a:moveTo>
                <a:lnTo>
                  <a:pt x="3038319" y="0"/>
                </a:lnTo>
                <a:lnTo>
                  <a:pt x="3038319" y="1333896"/>
                </a:lnTo>
                <a:lnTo>
                  <a:pt x="0" y="1333896"/>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 name="Google Shape;526;p4"/>
          <p:cNvSpPr/>
          <p:nvPr/>
        </p:nvSpPr>
        <p:spPr>
          <a:xfrm>
            <a:off x="11004332" y="0"/>
            <a:ext cx="1188000" cy="1188000"/>
          </a:xfrm>
          <a:custGeom>
            <a:avLst/>
            <a:gdLst/>
            <a:ahLst/>
            <a:cxnLst/>
            <a:rect l="l" t="t" r="r" b="b"/>
            <a:pathLst>
              <a:path w="1333896" h="1333896" extrusionOk="0">
                <a:moveTo>
                  <a:pt x="0" y="0"/>
                </a:moveTo>
                <a:lnTo>
                  <a:pt x="1333896" y="0"/>
                </a:lnTo>
                <a:lnTo>
                  <a:pt x="1333896" y="1333896"/>
                </a:lnTo>
                <a:lnTo>
                  <a:pt x="0" y="1333896"/>
                </a:lnTo>
                <a:lnTo>
                  <a:pt x="0" y="0"/>
                </a:lnTo>
                <a:close/>
              </a:path>
            </a:pathLst>
          </a:custGeom>
          <a:blipFill rotWithShape="1">
            <a:blip r:embed="rId1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27" name="Google Shape;527;p4"/>
          <p:cNvGrpSpPr/>
          <p:nvPr/>
        </p:nvGrpSpPr>
        <p:grpSpPr>
          <a:xfrm>
            <a:off x="268162" y="2381272"/>
            <a:ext cx="2484665" cy="678718"/>
            <a:chOff x="0" y="0"/>
            <a:chExt cx="4969330" cy="1357436"/>
          </a:xfrm>
        </p:grpSpPr>
        <p:sp>
          <p:nvSpPr>
            <p:cNvPr id="528" name="Google Shape;528;p4"/>
            <p:cNvSpPr txBox="1"/>
            <p:nvPr/>
          </p:nvSpPr>
          <p:spPr>
            <a:xfrm>
              <a:off x="1464078" y="38188"/>
              <a:ext cx="3505252"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33">
                  <a:solidFill>
                    <a:srgbClr val="154377"/>
                  </a:solidFill>
                  <a:latin typeface="Arial"/>
                  <a:ea typeface="Arial"/>
                  <a:cs typeface="Arial"/>
                  <a:sym typeface="Arial"/>
                </a:rPr>
                <a:t>Clinical Trials Units  across NHS and  Scottish Universities  for early-stage research</a:t>
              </a:r>
              <a:endParaRPr/>
            </a:p>
          </p:txBody>
        </p:sp>
        <p:sp>
          <p:nvSpPr>
            <p:cNvPr id="529" name="Google Shape;529;p4"/>
            <p:cNvSpPr/>
            <p:nvPr/>
          </p:nvSpPr>
          <p:spPr>
            <a:xfrm>
              <a:off x="0" y="0"/>
              <a:ext cx="824642" cy="1357436"/>
            </a:xfrm>
            <a:custGeom>
              <a:avLst/>
              <a:gdLst/>
              <a:ahLst/>
              <a:cxnLst/>
              <a:rect l="l" t="t" r="r" b="b"/>
              <a:pathLst>
                <a:path w="824642" h="1357436" extrusionOk="0">
                  <a:moveTo>
                    <a:pt x="0" y="0"/>
                  </a:moveTo>
                  <a:lnTo>
                    <a:pt x="824642" y="0"/>
                  </a:lnTo>
                  <a:lnTo>
                    <a:pt x="824642" y="1357436"/>
                  </a:lnTo>
                  <a:lnTo>
                    <a:pt x="0" y="1357436"/>
                  </a:lnTo>
                  <a:lnTo>
                    <a:pt x="0" y="0"/>
                  </a:lnTo>
                  <a:close/>
                </a:path>
              </a:pathLst>
            </a:custGeom>
            <a:blipFill rotWithShape="1">
              <a:blip r:embed="rId1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30" name="Google Shape;530;p4"/>
          <p:cNvGrpSpPr/>
          <p:nvPr/>
        </p:nvGrpSpPr>
        <p:grpSpPr>
          <a:xfrm>
            <a:off x="250772" y="4438380"/>
            <a:ext cx="2458941" cy="608176"/>
            <a:chOff x="0" y="0"/>
            <a:chExt cx="4917882" cy="1216352"/>
          </a:xfrm>
        </p:grpSpPr>
        <p:sp>
          <p:nvSpPr>
            <p:cNvPr id="531" name="Google Shape;531;p4"/>
            <p:cNvSpPr/>
            <p:nvPr/>
          </p:nvSpPr>
          <p:spPr>
            <a:xfrm>
              <a:off x="0" y="64709"/>
              <a:ext cx="1258626" cy="1151643"/>
            </a:xfrm>
            <a:custGeom>
              <a:avLst/>
              <a:gdLst/>
              <a:ahLst/>
              <a:cxnLst/>
              <a:rect l="l" t="t" r="r" b="b"/>
              <a:pathLst>
                <a:path w="1258626" h="1151643" extrusionOk="0">
                  <a:moveTo>
                    <a:pt x="0" y="0"/>
                  </a:moveTo>
                  <a:lnTo>
                    <a:pt x="1258626" y="0"/>
                  </a:lnTo>
                  <a:lnTo>
                    <a:pt x="1258626" y="1151642"/>
                  </a:lnTo>
                  <a:lnTo>
                    <a:pt x="0" y="1151642"/>
                  </a:lnTo>
                  <a:lnTo>
                    <a:pt x="0" y="0"/>
                  </a:lnTo>
                  <a:close/>
                </a:path>
              </a:pathLst>
            </a:custGeom>
            <a:blipFill rotWithShape="1">
              <a:blip r:embed="rId1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 name="Google Shape;532;p4"/>
            <p:cNvSpPr txBox="1"/>
            <p:nvPr/>
          </p:nvSpPr>
          <p:spPr>
            <a:xfrm>
              <a:off x="1681070" y="0"/>
              <a:ext cx="3236812"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33">
                  <a:solidFill>
                    <a:srgbClr val="154377"/>
                  </a:solidFill>
                  <a:latin typeface="Arial"/>
                  <a:ea typeface="Arial"/>
                  <a:cs typeface="Arial"/>
                  <a:sym typeface="Arial"/>
                </a:rPr>
                <a:t>Over 1500 studies delivered during 2023 - 2024 </a:t>
              </a:r>
              <a:endParaRPr sz="1233">
                <a:solidFill>
                  <a:srgbClr val="154377"/>
                </a:solidFill>
                <a:latin typeface="Arial"/>
                <a:ea typeface="Arial"/>
                <a:cs typeface="Arial"/>
                <a:sym typeface="Arial"/>
              </a:endParaRPr>
            </a:p>
          </p:txBody>
        </p:sp>
      </p:grpSp>
      <p:cxnSp>
        <p:nvCxnSpPr>
          <p:cNvPr id="533" name="Google Shape;533;p4"/>
          <p:cNvCxnSpPr/>
          <p:nvPr/>
        </p:nvCxnSpPr>
        <p:spPr>
          <a:xfrm rot="10800000" flipH="1">
            <a:off x="11133764" y="4714094"/>
            <a:ext cx="291038" cy="339839"/>
          </a:xfrm>
          <a:prstGeom prst="straightConnector1">
            <a:avLst/>
          </a:prstGeom>
          <a:noFill/>
          <a:ln w="38100" cap="flat" cmpd="sng">
            <a:solidFill>
              <a:srgbClr val="FFFFFF"/>
            </a:solidFill>
            <a:prstDash val="dot"/>
            <a:round/>
            <a:headEnd type="none" w="sm" len="sm"/>
            <a:tailEnd type="stealth" w="med" len="med"/>
          </a:ln>
        </p:spPr>
      </p:cxnSp>
      <p:sp>
        <p:nvSpPr>
          <p:cNvPr id="534" name="Google Shape;534;p4"/>
          <p:cNvSpPr txBox="1"/>
          <p:nvPr/>
        </p:nvSpPr>
        <p:spPr>
          <a:xfrm>
            <a:off x="8070638" y="3430132"/>
            <a:ext cx="1172744" cy="15388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159">
                <a:solidFill>
                  <a:srgbClr val="154377"/>
                </a:solidFill>
                <a:latin typeface="Arial"/>
                <a:ea typeface="Arial"/>
                <a:cs typeface="Arial"/>
                <a:sym typeface="Arial"/>
              </a:rPr>
              <a:t>Identification</a:t>
            </a:r>
            <a:endParaRPr/>
          </a:p>
        </p:txBody>
      </p:sp>
      <p:sp>
        <p:nvSpPr>
          <p:cNvPr id="535" name="Google Shape;535;p4"/>
          <p:cNvSpPr txBox="1"/>
          <p:nvPr/>
        </p:nvSpPr>
        <p:spPr>
          <a:xfrm rot="-11315">
            <a:off x="8071481" y="3964063"/>
            <a:ext cx="881564" cy="15388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159">
                <a:solidFill>
                  <a:srgbClr val="154377"/>
                </a:solidFill>
                <a:latin typeface="Arial"/>
                <a:ea typeface="Arial"/>
                <a:cs typeface="Arial"/>
                <a:sym typeface="Arial"/>
              </a:rPr>
              <a:t>Assessment</a:t>
            </a:r>
            <a:endParaRPr/>
          </a:p>
        </p:txBody>
      </p:sp>
      <p:sp>
        <p:nvSpPr>
          <p:cNvPr id="536" name="Google Shape;536;p4"/>
          <p:cNvSpPr txBox="1"/>
          <p:nvPr/>
        </p:nvSpPr>
        <p:spPr>
          <a:xfrm>
            <a:off x="8070638" y="4429198"/>
            <a:ext cx="940397" cy="15388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159">
                <a:solidFill>
                  <a:srgbClr val="154377"/>
                </a:solidFill>
                <a:latin typeface="Arial"/>
                <a:ea typeface="Arial"/>
                <a:cs typeface="Arial"/>
                <a:sym typeface="Arial"/>
              </a:rPr>
              <a:t>Adoption</a:t>
            </a:r>
            <a:endParaRPr/>
          </a:p>
        </p:txBody>
      </p:sp>
      <p:sp>
        <p:nvSpPr>
          <p:cNvPr id="537" name="Google Shape;537;p4"/>
          <p:cNvSpPr txBox="1"/>
          <p:nvPr/>
        </p:nvSpPr>
        <p:spPr>
          <a:xfrm>
            <a:off x="3764082" y="1557332"/>
            <a:ext cx="206219" cy="16369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995" b="1">
                <a:solidFill>
                  <a:srgbClr val="154377"/>
                </a:solidFill>
                <a:latin typeface="Inter"/>
                <a:ea typeface="Inter"/>
                <a:cs typeface="Inter"/>
                <a:sym typeface="Inter"/>
              </a:rPr>
              <a:t>02</a:t>
            </a:r>
            <a:endParaRPr/>
          </a:p>
        </p:txBody>
      </p:sp>
      <p:sp>
        <p:nvSpPr>
          <p:cNvPr id="538" name="Google Shape;538;p4"/>
          <p:cNvSpPr txBox="1"/>
          <p:nvPr/>
        </p:nvSpPr>
        <p:spPr>
          <a:xfrm>
            <a:off x="4235827" y="1400926"/>
            <a:ext cx="2213851" cy="512961"/>
          </a:xfrm>
          <a:prstGeom prst="rect">
            <a:avLst/>
          </a:prstGeom>
          <a:noFill/>
          <a:ln>
            <a:noFill/>
          </a:ln>
        </p:spPr>
        <p:txBody>
          <a:bodyPr spcFirstLastPara="1" wrap="square" lIns="0" tIns="0" rIns="0" bIns="0" anchor="t" anchorCtr="0">
            <a:spAutoFit/>
          </a:bodyPr>
          <a:lstStyle/>
          <a:p>
            <a:pPr marL="0" marR="0" lvl="0" indent="0" algn="l" rtl="0">
              <a:lnSpc>
                <a:spcPct val="119976"/>
              </a:lnSpc>
              <a:spcBef>
                <a:spcPts val="0"/>
              </a:spcBef>
              <a:spcAft>
                <a:spcPts val="0"/>
              </a:spcAft>
              <a:buNone/>
            </a:pPr>
            <a:r>
              <a:rPr lang="en-US" sz="1667">
                <a:solidFill>
                  <a:srgbClr val="154377"/>
                </a:solidFill>
                <a:latin typeface="Arial"/>
                <a:ea typeface="Arial"/>
                <a:cs typeface="Arial"/>
                <a:sym typeface="Arial"/>
              </a:rPr>
              <a:t>Translation and early-stage innovation</a:t>
            </a:r>
            <a:endParaRPr/>
          </a:p>
        </p:txBody>
      </p:sp>
      <p:sp>
        <p:nvSpPr>
          <p:cNvPr id="539" name="Google Shape;539;p4"/>
          <p:cNvSpPr txBox="1"/>
          <p:nvPr/>
        </p:nvSpPr>
        <p:spPr>
          <a:xfrm>
            <a:off x="4339543" y="2433059"/>
            <a:ext cx="2214509"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33">
                <a:solidFill>
                  <a:srgbClr val="154377"/>
                </a:solidFill>
                <a:latin typeface="Arial"/>
                <a:ea typeface="Arial"/>
                <a:cs typeface="Arial"/>
                <a:sym typeface="Arial"/>
              </a:rPr>
              <a:t>3 CSO Innovation Hubs to facilitate collaboration among Industry, Academia, and NHS through a triple helix model</a:t>
            </a:r>
            <a:endParaRPr/>
          </a:p>
        </p:txBody>
      </p:sp>
      <p:sp>
        <p:nvSpPr>
          <p:cNvPr id="540" name="Google Shape;540;p4"/>
          <p:cNvSpPr txBox="1"/>
          <p:nvPr/>
        </p:nvSpPr>
        <p:spPr>
          <a:xfrm>
            <a:off x="4409103" y="3409930"/>
            <a:ext cx="1585505" cy="4616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33">
                <a:solidFill>
                  <a:srgbClr val="154377"/>
                </a:solidFill>
                <a:latin typeface="Arial"/>
                <a:ea typeface="Arial"/>
                <a:cs typeface="Arial"/>
                <a:sym typeface="Arial"/>
              </a:rPr>
              <a:t>9 National innovation Small Business Research Initiatives</a:t>
            </a:r>
            <a:endParaRPr/>
          </a:p>
        </p:txBody>
      </p:sp>
      <p:sp>
        <p:nvSpPr>
          <p:cNvPr id="541" name="Google Shape;541;p4"/>
          <p:cNvSpPr txBox="1"/>
          <p:nvPr/>
        </p:nvSpPr>
        <p:spPr>
          <a:xfrm>
            <a:off x="4458610" y="4386607"/>
            <a:ext cx="1865505"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33">
                <a:solidFill>
                  <a:srgbClr val="154377"/>
                </a:solidFill>
                <a:latin typeface="Arial"/>
                <a:ea typeface="Arial"/>
                <a:cs typeface="Arial"/>
                <a:sym typeface="Arial"/>
              </a:rPr>
              <a:t>2 Innovation Fellowship schemes to foster entrepreneurship and innovation in the NHS</a:t>
            </a:r>
            <a:endParaRPr/>
          </a:p>
        </p:txBody>
      </p:sp>
      <p:sp>
        <p:nvSpPr>
          <p:cNvPr id="542" name="Google Shape;542;p4"/>
          <p:cNvSpPr txBox="1"/>
          <p:nvPr/>
        </p:nvSpPr>
        <p:spPr>
          <a:xfrm>
            <a:off x="7334612" y="1527238"/>
            <a:ext cx="207813" cy="163891"/>
          </a:xfrm>
          <a:prstGeom prst="rect">
            <a:avLst/>
          </a:prstGeom>
          <a:noFill/>
          <a:ln>
            <a:noFill/>
          </a:ln>
        </p:spPr>
        <p:txBody>
          <a:bodyPr spcFirstLastPara="1" wrap="square" lIns="0" tIns="0" rIns="0" bIns="0" anchor="t" anchorCtr="0">
            <a:spAutoFit/>
          </a:bodyPr>
          <a:lstStyle/>
          <a:p>
            <a:pPr marL="0" marR="0" lvl="0" indent="0" algn="ctr" rtl="0">
              <a:lnSpc>
                <a:spcPct val="139980"/>
              </a:lnSpc>
              <a:spcBef>
                <a:spcPts val="0"/>
              </a:spcBef>
              <a:spcAft>
                <a:spcPts val="0"/>
              </a:spcAft>
              <a:buNone/>
            </a:pPr>
            <a:r>
              <a:rPr lang="en-US" sz="1003" b="1">
                <a:solidFill>
                  <a:srgbClr val="154377"/>
                </a:solidFill>
                <a:latin typeface="Inter"/>
                <a:ea typeface="Inter"/>
                <a:cs typeface="Inter"/>
                <a:sym typeface="Inter"/>
              </a:rPr>
              <a:t>03</a:t>
            </a:r>
            <a:endParaRPr/>
          </a:p>
        </p:txBody>
      </p:sp>
      <p:sp>
        <p:nvSpPr>
          <p:cNvPr id="543" name="Google Shape;543;p4"/>
          <p:cNvSpPr txBox="1"/>
          <p:nvPr/>
        </p:nvSpPr>
        <p:spPr>
          <a:xfrm>
            <a:off x="7794631" y="1475462"/>
            <a:ext cx="1010088" cy="269882"/>
          </a:xfrm>
          <a:prstGeom prst="rect">
            <a:avLst/>
          </a:prstGeom>
          <a:noFill/>
          <a:ln>
            <a:noFill/>
          </a:ln>
        </p:spPr>
        <p:txBody>
          <a:bodyPr spcFirstLastPara="1" wrap="square" lIns="0" tIns="0" rIns="0" bIns="0" anchor="t" anchorCtr="0">
            <a:spAutoFit/>
          </a:bodyPr>
          <a:lstStyle/>
          <a:p>
            <a:pPr marL="0" marR="0" lvl="0" indent="0" algn="l" rtl="0">
              <a:lnSpc>
                <a:spcPct val="139952"/>
              </a:lnSpc>
              <a:spcBef>
                <a:spcPts val="0"/>
              </a:spcBef>
              <a:spcAft>
                <a:spcPts val="0"/>
              </a:spcAft>
              <a:buNone/>
            </a:pPr>
            <a:r>
              <a:rPr lang="en-US" sz="1667">
                <a:solidFill>
                  <a:srgbClr val="154377"/>
                </a:solidFill>
                <a:latin typeface="Arial"/>
                <a:ea typeface="Arial"/>
                <a:cs typeface="Arial"/>
                <a:sym typeface="Arial"/>
              </a:rPr>
              <a:t>Adoption</a:t>
            </a:r>
            <a:endParaRPr/>
          </a:p>
        </p:txBody>
      </p:sp>
      <p:sp>
        <p:nvSpPr>
          <p:cNvPr id="544" name="Google Shape;544;p4"/>
          <p:cNvSpPr txBox="1"/>
          <p:nvPr/>
        </p:nvSpPr>
        <p:spPr>
          <a:xfrm>
            <a:off x="10015899" y="1551937"/>
            <a:ext cx="207383" cy="163827"/>
          </a:xfrm>
          <a:prstGeom prst="rect">
            <a:avLst/>
          </a:prstGeom>
          <a:noFill/>
          <a:ln>
            <a:noFill/>
          </a:ln>
        </p:spPr>
        <p:txBody>
          <a:bodyPr spcFirstLastPara="1" wrap="square" lIns="0" tIns="0" rIns="0" bIns="0" anchor="t" anchorCtr="0">
            <a:spAutoFit/>
          </a:bodyPr>
          <a:lstStyle/>
          <a:p>
            <a:pPr marL="0" marR="0" lvl="0" indent="0" algn="ctr" rtl="0">
              <a:lnSpc>
                <a:spcPct val="139960"/>
              </a:lnSpc>
              <a:spcBef>
                <a:spcPts val="0"/>
              </a:spcBef>
              <a:spcAft>
                <a:spcPts val="0"/>
              </a:spcAft>
              <a:buNone/>
            </a:pPr>
            <a:r>
              <a:rPr lang="en-US" sz="1001" b="1">
                <a:solidFill>
                  <a:srgbClr val="154377"/>
                </a:solidFill>
                <a:latin typeface="Inter"/>
                <a:ea typeface="Inter"/>
                <a:cs typeface="Inter"/>
                <a:sym typeface="Inter"/>
              </a:rPr>
              <a:t>04</a:t>
            </a:r>
            <a:endParaRPr/>
          </a:p>
        </p:txBody>
      </p:sp>
      <p:sp>
        <p:nvSpPr>
          <p:cNvPr id="545" name="Google Shape;545;p4"/>
          <p:cNvSpPr txBox="1"/>
          <p:nvPr/>
        </p:nvSpPr>
        <p:spPr>
          <a:xfrm>
            <a:off x="10481723" y="1402539"/>
            <a:ext cx="840164" cy="512961"/>
          </a:xfrm>
          <a:prstGeom prst="rect">
            <a:avLst/>
          </a:prstGeom>
          <a:noFill/>
          <a:ln>
            <a:noFill/>
          </a:ln>
        </p:spPr>
        <p:txBody>
          <a:bodyPr spcFirstLastPara="1" wrap="square" lIns="0" tIns="0" rIns="0" bIns="0" anchor="t" anchorCtr="0">
            <a:spAutoFit/>
          </a:bodyPr>
          <a:lstStyle/>
          <a:p>
            <a:pPr marL="0" marR="0" lvl="0" indent="0" algn="l" rtl="0">
              <a:lnSpc>
                <a:spcPct val="119976"/>
              </a:lnSpc>
              <a:spcBef>
                <a:spcPts val="0"/>
              </a:spcBef>
              <a:spcAft>
                <a:spcPts val="0"/>
              </a:spcAft>
              <a:buNone/>
            </a:pPr>
            <a:r>
              <a:rPr lang="en-US" sz="1667">
                <a:solidFill>
                  <a:srgbClr val="154377"/>
                </a:solidFill>
                <a:latin typeface="Arial"/>
                <a:ea typeface="Arial"/>
                <a:cs typeface="Arial"/>
                <a:sym typeface="Arial"/>
              </a:rPr>
              <a:t>... and Beyond</a:t>
            </a:r>
            <a:endParaRPr/>
          </a:p>
        </p:txBody>
      </p:sp>
      <p:sp>
        <p:nvSpPr>
          <p:cNvPr id="546" name="Google Shape;546;p4"/>
          <p:cNvSpPr txBox="1"/>
          <p:nvPr/>
        </p:nvSpPr>
        <p:spPr>
          <a:xfrm>
            <a:off x="10438604" y="2355872"/>
            <a:ext cx="1402865" cy="1911549"/>
          </a:xfrm>
          <a:prstGeom prst="rect">
            <a:avLst/>
          </a:prstGeom>
          <a:noFill/>
          <a:ln>
            <a:noFill/>
          </a:ln>
        </p:spPr>
        <p:txBody>
          <a:bodyPr spcFirstLastPara="1" wrap="square" lIns="0" tIns="0" rIns="0" bIns="0" anchor="t" anchorCtr="0">
            <a:spAutoFit/>
          </a:bodyPr>
          <a:lstStyle/>
          <a:p>
            <a:pPr marL="0" marR="0" lvl="0" indent="0" algn="l" rtl="0">
              <a:lnSpc>
                <a:spcPct val="120032"/>
              </a:lnSpc>
              <a:spcBef>
                <a:spcPts val="0"/>
              </a:spcBef>
              <a:spcAft>
                <a:spcPts val="0"/>
              </a:spcAft>
              <a:buNone/>
            </a:pPr>
            <a:r>
              <a:rPr lang="en-US" sz="1233">
                <a:solidFill>
                  <a:srgbClr val="154377"/>
                </a:solidFill>
                <a:latin typeface="Arial"/>
                <a:ea typeface="Arial"/>
                <a:cs typeface="Arial"/>
                <a:sym typeface="Arial"/>
              </a:rPr>
              <a:t>Deriving further economic benefit from health innovations through supporting companies access other NHS systems across the UK or export internationally.</a:t>
            </a:r>
            <a:endParaRPr/>
          </a:p>
        </p:txBody>
      </p:sp>
      <p:sp>
        <p:nvSpPr>
          <p:cNvPr id="547" name="Google Shape;547;p4"/>
          <p:cNvSpPr txBox="1"/>
          <p:nvPr/>
        </p:nvSpPr>
        <p:spPr>
          <a:xfrm>
            <a:off x="352953" y="1552128"/>
            <a:ext cx="207615" cy="163827"/>
          </a:xfrm>
          <a:prstGeom prst="rect">
            <a:avLst/>
          </a:prstGeom>
          <a:noFill/>
          <a:ln>
            <a:noFill/>
          </a:ln>
        </p:spPr>
        <p:txBody>
          <a:bodyPr spcFirstLastPara="1" wrap="square" lIns="0" tIns="0" rIns="0" bIns="0" anchor="t" anchorCtr="0">
            <a:spAutoFit/>
          </a:bodyPr>
          <a:lstStyle/>
          <a:p>
            <a:pPr marL="0" marR="0" lvl="0" indent="0" algn="ctr" rtl="0">
              <a:lnSpc>
                <a:spcPct val="140159"/>
              </a:lnSpc>
              <a:spcBef>
                <a:spcPts val="0"/>
              </a:spcBef>
              <a:spcAft>
                <a:spcPts val="0"/>
              </a:spcAft>
              <a:buNone/>
            </a:pPr>
            <a:r>
              <a:rPr lang="en-US" sz="1001" b="1">
                <a:solidFill>
                  <a:srgbClr val="154377"/>
                </a:solidFill>
                <a:latin typeface="Inter"/>
                <a:ea typeface="Inter"/>
                <a:cs typeface="Inter"/>
                <a:sym typeface="Inter"/>
              </a:rPr>
              <a:t>01</a:t>
            </a:r>
            <a:endParaRPr/>
          </a:p>
        </p:txBody>
      </p:sp>
      <p:sp>
        <p:nvSpPr>
          <p:cNvPr id="548" name="Google Shape;548;p4"/>
          <p:cNvSpPr txBox="1"/>
          <p:nvPr/>
        </p:nvSpPr>
        <p:spPr>
          <a:xfrm>
            <a:off x="793032" y="1402861"/>
            <a:ext cx="1824032" cy="512961"/>
          </a:xfrm>
          <a:prstGeom prst="rect">
            <a:avLst/>
          </a:prstGeom>
          <a:noFill/>
          <a:ln>
            <a:noFill/>
          </a:ln>
        </p:spPr>
        <p:txBody>
          <a:bodyPr spcFirstLastPara="1" wrap="square" lIns="0" tIns="0" rIns="0" bIns="0" anchor="t" anchorCtr="0">
            <a:spAutoFit/>
          </a:bodyPr>
          <a:lstStyle/>
          <a:p>
            <a:pPr marL="0" marR="0" lvl="0" indent="0" algn="l" rtl="0">
              <a:lnSpc>
                <a:spcPct val="119976"/>
              </a:lnSpc>
              <a:spcBef>
                <a:spcPts val="0"/>
              </a:spcBef>
              <a:spcAft>
                <a:spcPts val="0"/>
              </a:spcAft>
              <a:buNone/>
            </a:pPr>
            <a:r>
              <a:rPr lang="en-US" sz="1667">
                <a:solidFill>
                  <a:srgbClr val="154377"/>
                </a:solidFill>
                <a:latin typeface="Arial"/>
                <a:ea typeface="Arial"/>
                <a:cs typeface="Arial"/>
                <a:sym typeface="Arial"/>
              </a:rPr>
              <a:t>Clinical Research and Development </a:t>
            </a:r>
            <a:endParaRPr/>
          </a:p>
        </p:txBody>
      </p:sp>
      <p:sp>
        <p:nvSpPr>
          <p:cNvPr id="549" name="Google Shape;549;p4"/>
          <p:cNvSpPr txBox="1"/>
          <p:nvPr/>
        </p:nvSpPr>
        <p:spPr>
          <a:xfrm>
            <a:off x="276682" y="445308"/>
            <a:ext cx="8051489" cy="439031"/>
          </a:xfrm>
          <a:prstGeom prst="rect">
            <a:avLst/>
          </a:prstGeom>
          <a:noFill/>
          <a:ln>
            <a:noFill/>
          </a:ln>
        </p:spPr>
        <p:txBody>
          <a:bodyPr spcFirstLastPara="1" wrap="square" lIns="0" tIns="0" rIns="0" bIns="0" anchor="t" anchorCtr="0">
            <a:spAutoFit/>
          </a:bodyPr>
          <a:lstStyle/>
          <a:p>
            <a:pPr marL="0" marR="0" lvl="0" indent="0" algn="l" rtl="0">
              <a:lnSpc>
                <a:spcPct val="92527"/>
              </a:lnSpc>
              <a:spcBef>
                <a:spcPts val="0"/>
              </a:spcBef>
              <a:spcAft>
                <a:spcPts val="0"/>
              </a:spcAft>
              <a:buNone/>
            </a:pPr>
            <a:r>
              <a:rPr lang="en-US" sz="3600">
                <a:solidFill>
                  <a:srgbClr val="BB0371"/>
                </a:solidFill>
                <a:latin typeface="Arial Black"/>
                <a:ea typeface="Arial Black"/>
                <a:cs typeface="Arial Black"/>
                <a:sym typeface="Arial Black"/>
              </a:rPr>
              <a:t>End-to-End Innovation Pathway</a:t>
            </a:r>
            <a:endParaRPr/>
          </a:p>
        </p:txBody>
      </p:sp>
      <p:cxnSp>
        <p:nvCxnSpPr>
          <p:cNvPr id="550" name="Google Shape;550;p4"/>
          <p:cNvCxnSpPr/>
          <p:nvPr/>
        </p:nvCxnSpPr>
        <p:spPr>
          <a:xfrm>
            <a:off x="8432161" y="3573179"/>
            <a:ext cx="0" cy="268567"/>
          </a:xfrm>
          <a:prstGeom prst="straightConnector1">
            <a:avLst/>
          </a:prstGeom>
          <a:noFill/>
          <a:ln w="38100" cap="flat" cmpd="sng">
            <a:solidFill>
              <a:srgbClr val="154377"/>
            </a:solidFill>
            <a:prstDash val="dot"/>
            <a:round/>
            <a:headEnd type="none" w="sm" len="sm"/>
            <a:tailEnd type="stealth" w="med" len="med"/>
          </a:ln>
        </p:spPr>
      </p:cxnSp>
      <p:cxnSp>
        <p:nvCxnSpPr>
          <p:cNvPr id="551" name="Google Shape;551;p4"/>
          <p:cNvCxnSpPr/>
          <p:nvPr/>
        </p:nvCxnSpPr>
        <p:spPr>
          <a:xfrm>
            <a:off x="8380985" y="4131936"/>
            <a:ext cx="0" cy="265987"/>
          </a:xfrm>
          <a:prstGeom prst="straightConnector1">
            <a:avLst/>
          </a:prstGeom>
          <a:noFill/>
          <a:ln w="38100" cap="flat" cmpd="sng">
            <a:solidFill>
              <a:srgbClr val="154377"/>
            </a:solidFill>
            <a:prstDash val="dot"/>
            <a:round/>
            <a:headEnd type="none" w="sm" len="sm"/>
            <a:tailEnd type="stealth" w="med" len="med"/>
          </a:ln>
        </p:spPr>
      </p:cxnSp>
      <p:sp>
        <p:nvSpPr>
          <p:cNvPr id="552" name="Google Shape;552;p4"/>
          <p:cNvSpPr/>
          <p:nvPr/>
        </p:nvSpPr>
        <p:spPr>
          <a:xfrm rot="999205">
            <a:off x="-376715" y="2748316"/>
            <a:ext cx="13861533" cy="5829300"/>
          </a:xfrm>
          <a:custGeom>
            <a:avLst/>
            <a:gdLst/>
            <a:ahLst/>
            <a:cxnLst/>
            <a:rect l="l" t="t" r="r" b="b"/>
            <a:pathLst>
              <a:path w="18288000" h="5829300" extrusionOk="0">
                <a:moveTo>
                  <a:pt x="0" y="0"/>
                </a:moveTo>
                <a:lnTo>
                  <a:pt x="18288000" y="0"/>
                </a:lnTo>
                <a:lnTo>
                  <a:pt x="18288000" y="5829300"/>
                </a:lnTo>
                <a:lnTo>
                  <a:pt x="0" y="5829300"/>
                </a:lnTo>
                <a:lnTo>
                  <a:pt x="0" y="0"/>
                </a:lnTo>
                <a:close/>
              </a:path>
            </a:pathLst>
          </a:custGeom>
          <a:blipFill rotWithShape="1">
            <a:blip r:embed="rId1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p5"/>
          <p:cNvPicPr preferRelativeResize="0"/>
          <p:nvPr/>
        </p:nvPicPr>
        <p:blipFill rotWithShape="1">
          <a:blip r:embed="rId3">
            <a:alphaModFix/>
          </a:blip>
          <a:srcRect/>
          <a:stretch/>
        </p:blipFill>
        <p:spPr>
          <a:xfrm>
            <a:off x="226422" y="3724616"/>
            <a:ext cx="5454930" cy="2349621"/>
          </a:xfrm>
          <a:prstGeom prst="rect">
            <a:avLst/>
          </a:prstGeom>
          <a:noFill/>
          <a:ln>
            <a:noFill/>
          </a:ln>
        </p:spPr>
      </p:pic>
      <p:sp>
        <p:nvSpPr>
          <p:cNvPr id="559" name="Google Shape;559;p5"/>
          <p:cNvSpPr txBox="1"/>
          <p:nvPr/>
        </p:nvSpPr>
        <p:spPr>
          <a:xfrm>
            <a:off x="438911" y="429768"/>
            <a:ext cx="664986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rgbClr val="BB0371"/>
                </a:solidFill>
                <a:latin typeface="Arial Black"/>
                <a:ea typeface="Arial Black"/>
                <a:cs typeface="Arial Black"/>
                <a:sym typeface="Arial Black"/>
              </a:rPr>
              <a:t>A diverse study portfolio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 name="Google Shape;560;p5"/>
          <p:cNvSpPr/>
          <p:nvPr/>
        </p:nvSpPr>
        <p:spPr>
          <a:xfrm>
            <a:off x="9348909" y="3446405"/>
            <a:ext cx="2614838" cy="2196338"/>
          </a:xfrm>
          <a:prstGeom prst="wedgeEllipseCallout">
            <a:avLst>
              <a:gd name="adj1" fmla="val -20833"/>
              <a:gd name="adj2" fmla="val 62500"/>
            </a:avLst>
          </a:prstGeom>
          <a:solidFill>
            <a:srgbClr val="00468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i="1">
                <a:solidFill>
                  <a:schemeClr val="lt1"/>
                </a:solidFill>
                <a:latin typeface="Arial"/>
                <a:ea typeface="Arial"/>
                <a:cs typeface="Arial"/>
                <a:sym typeface="Arial"/>
              </a:rPr>
              <a:t>"</a:t>
            </a:r>
            <a:r>
              <a:rPr lang="en-US" sz="1200" b="1" i="1">
                <a:solidFill>
                  <a:schemeClr val="lt1"/>
                </a:solidFill>
                <a:latin typeface="Arial"/>
                <a:ea typeface="Arial"/>
                <a:cs typeface="Arial"/>
                <a:sym typeface="Arial"/>
              </a:rPr>
              <a:t>I was just so glad they had a treatment I could try. And taking part in a trial has the potential to help others. It’s all about gathering information”</a:t>
            </a:r>
            <a:endParaRPr sz="1200" i="1">
              <a:solidFill>
                <a:schemeClr val="dk1"/>
              </a:solidFill>
              <a:latin typeface="Arial"/>
              <a:ea typeface="Arial"/>
              <a:cs typeface="Arial"/>
              <a:sym typeface="Arial"/>
            </a:endParaRPr>
          </a:p>
        </p:txBody>
      </p:sp>
      <p:sp>
        <p:nvSpPr>
          <p:cNvPr id="561" name="Google Shape;561;p5"/>
          <p:cNvSpPr/>
          <p:nvPr/>
        </p:nvSpPr>
        <p:spPr>
          <a:xfrm>
            <a:off x="6734067" y="4890719"/>
            <a:ext cx="2616665" cy="1314100"/>
          </a:xfrm>
          <a:prstGeom prst="wedgeRoundRectCallout">
            <a:avLst>
              <a:gd name="adj1" fmla="val -20833"/>
              <a:gd name="adj2" fmla="val 62500"/>
              <a:gd name="adj3" fmla="val 0"/>
            </a:avLst>
          </a:prstGeom>
          <a:solidFill>
            <a:srgbClr val="00468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i="1">
                <a:solidFill>
                  <a:schemeClr val="lt1"/>
                </a:solidFill>
                <a:latin typeface="Arial"/>
                <a:ea typeface="Arial"/>
                <a:cs typeface="Arial"/>
                <a:sym typeface="Arial"/>
              </a:rPr>
              <a:t>“As part of the trial I am monitored closely by the research team which I find very reassuring and I have found participating in the trial to be a positive experience”</a:t>
            </a:r>
            <a:endParaRPr sz="1200">
              <a:solidFill>
                <a:schemeClr val="lt1"/>
              </a:solidFill>
              <a:latin typeface="Arial"/>
              <a:ea typeface="Arial"/>
              <a:cs typeface="Arial"/>
              <a:sym typeface="Arial"/>
            </a:endParaRPr>
          </a:p>
        </p:txBody>
      </p:sp>
      <p:sp>
        <p:nvSpPr>
          <p:cNvPr id="562" name="Google Shape;562;p5"/>
          <p:cNvSpPr/>
          <p:nvPr/>
        </p:nvSpPr>
        <p:spPr>
          <a:xfrm>
            <a:off x="6732239" y="3681948"/>
            <a:ext cx="2350066" cy="950100"/>
          </a:xfrm>
          <a:prstGeom prst="wedgeEllipseCallout">
            <a:avLst>
              <a:gd name="adj1" fmla="val -20833"/>
              <a:gd name="adj2" fmla="val 62500"/>
            </a:avLst>
          </a:prstGeom>
          <a:solidFill>
            <a:srgbClr val="00468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i="1">
                <a:solidFill>
                  <a:schemeClr val="lt1"/>
                </a:solidFill>
                <a:latin typeface="Arial"/>
                <a:ea typeface="Arial"/>
                <a:cs typeface="Arial"/>
                <a:sym typeface="Arial"/>
              </a:rPr>
              <a:t>“The technology has been hugely beneficial for me”</a:t>
            </a:r>
            <a:endParaRPr sz="1200" i="1">
              <a:solidFill>
                <a:schemeClr val="lt1"/>
              </a:solidFill>
              <a:latin typeface="Arial"/>
              <a:ea typeface="Arial"/>
              <a:cs typeface="Arial"/>
              <a:sym typeface="Arial"/>
            </a:endParaRPr>
          </a:p>
        </p:txBody>
      </p:sp>
      <p:sp>
        <p:nvSpPr>
          <p:cNvPr id="563" name="Google Shape;563;p5"/>
          <p:cNvSpPr txBox="1"/>
          <p:nvPr/>
        </p:nvSpPr>
        <p:spPr>
          <a:xfrm>
            <a:off x="438911" y="1373624"/>
            <a:ext cx="5326163" cy="20005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4685"/>
                </a:solidFill>
                <a:latin typeface="Arial"/>
                <a:ea typeface="Arial"/>
                <a:cs typeface="Arial"/>
                <a:sym typeface="Arial"/>
              </a:rPr>
              <a:t>Precision Medicine </a:t>
            </a:r>
            <a:endParaRPr/>
          </a:p>
          <a:p>
            <a:pPr marL="0" marR="0" lvl="0" indent="0" algn="l" rtl="0">
              <a:spcBef>
                <a:spcPts val="0"/>
              </a:spcBef>
              <a:spcAft>
                <a:spcPts val="0"/>
              </a:spcAft>
              <a:buNone/>
            </a:pPr>
            <a:r>
              <a:rPr lang="en-US" sz="2000" i="0">
                <a:solidFill>
                  <a:srgbClr val="004685"/>
                </a:solidFill>
                <a:highlight>
                  <a:srgbClr val="FFFFFF"/>
                </a:highlight>
                <a:latin typeface="Arial"/>
                <a:ea typeface="Arial"/>
                <a:cs typeface="Arial"/>
                <a:sym typeface="Arial"/>
              </a:rPr>
              <a:t>Tailoring of medical treatment to the individual characteristics of each person </a:t>
            </a:r>
            <a:endParaRPr/>
          </a:p>
          <a:p>
            <a:pPr marL="0" marR="0" lvl="0" indent="0" algn="l" rtl="0">
              <a:spcBef>
                <a:spcPts val="0"/>
              </a:spcBef>
              <a:spcAft>
                <a:spcPts val="0"/>
              </a:spcAft>
              <a:buNone/>
            </a:pPr>
            <a:r>
              <a:rPr lang="en-US" sz="2000">
                <a:solidFill>
                  <a:srgbClr val="004685"/>
                </a:solidFill>
                <a:latin typeface="Arial"/>
                <a:ea typeface="Arial"/>
                <a:cs typeface="Arial"/>
                <a:sym typeface="Arial"/>
              </a:rPr>
              <a:t>Nearly £10million awarded to four research projects to improve the targeting of treatment for patients with serious illness. </a:t>
            </a:r>
            <a:endParaRPr sz="2000">
              <a:solidFill>
                <a:srgbClr val="004685"/>
              </a:solidFill>
              <a:latin typeface="Arial"/>
              <a:ea typeface="Arial"/>
              <a:cs typeface="Arial"/>
              <a:sym typeface="Arial"/>
            </a:endParaRPr>
          </a:p>
        </p:txBody>
      </p:sp>
      <p:cxnSp>
        <p:nvCxnSpPr>
          <p:cNvPr id="564" name="Google Shape;564;p5"/>
          <p:cNvCxnSpPr/>
          <p:nvPr/>
        </p:nvCxnSpPr>
        <p:spPr>
          <a:xfrm>
            <a:off x="5947955" y="1425310"/>
            <a:ext cx="0" cy="4252113"/>
          </a:xfrm>
          <a:prstGeom prst="straightConnector1">
            <a:avLst/>
          </a:prstGeom>
          <a:noFill/>
          <a:ln w="9525" cap="flat" cmpd="sng">
            <a:solidFill>
              <a:schemeClr val="accent1"/>
            </a:solidFill>
            <a:prstDash val="solid"/>
            <a:miter lim="800000"/>
            <a:headEnd type="none" w="sm" len="sm"/>
            <a:tailEnd type="none" w="sm" len="sm"/>
          </a:ln>
        </p:spPr>
      </p:cxnSp>
      <p:sp>
        <p:nvSpPr>
          <p:cNvPr id="565" name="Google Shape;565;p5"/>
          <p:cNvSpPr txBox="1"/>
          <p:nvPr/>
        </p:nvSpPr>
        <p:spPr>
          <a:xfrm>
            <a:off x="6174376" y="1611769"/>
            <a:ext cx="5384833"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dirty="0">
                <a:solidFill>
                  <a:srgbClr val="004685"/>
                </a:solidFill>
                <a:highlight>
                  <a:srgbClr val="FFFFFF"/>
                </a:highlight>
                <a:latin typeface="Arial"/>
                <a:ea typeface="Arial"/>
                <a:cs typeface="Arial"/>
                <a:sym typeface="Arial"/>
              </a:rPr>
              <a:t>Benefits of taking part in research </a:t>
            </a:r>
            <a:endParaRPr dirty="0"/>
          </a:p>
          <a:p>
            <a:pPr marL="285750" marR="0" lvl="0" indent="-285750" algn="l" rtl="0">
              <a:spcBef>
                <a:spcPts val="0"/>
              </a:spcBef>
              <a:spcAft>
                <a:spcPts val="0"/>
              </a:spcAft>
              <a:buClr>
                <a:srgbClr val="004685"/>
              </a:buClr>
              <a:buSzPts val="1800"/>
              <a:buFont typeface="Arial"/>
              <a:buChar char="•"/>
            </a:pPr>
            <a:r>
              <a:rPr lang="en-US" sz="1800" b="0" i="0" dirty="0">
                <a:solidFill>
                  <a:srgbClr val="004685"/>
                </a:solidFill>
                <a:highlight>
                  <a:srgbClr val="FFFFFF"/>
                </a:highlight>
                <a:latin typeface="Arial"/>
                <a:ea typeface="Arial"/>
                <a:cs typeface="Arial"/>
                <a:sym typeface="Arial"/>
              </a:rPr>
              <a:t>provide access to new treatments, technologies or devices which may improve outcome or help participants learn more about their condition</a:t>
            </a:r>
            <a:endParaRPr sz="1800" dirty="0">
              <a:solidFill>
                <a:srgbClr val="004685"/>
              </a:solidFill>
              <a:highlight>
                <a:srgbClr val="FFFFFF"/>
              </a:highlight>
              <a:latin typeface="Arial"/>
              <a:ea typeface="Arial"/>
              <a:cs typeface="Arial"/>
              <a:sym typeface="Arial"/>
            </a:endParaRPr>
          </a:p>
          <a:p>
            <a:pPr marL="285750" marR="0" lvl="0" indent="-285750" algn="l" rtl="0">
              <a:spcBef>
                <a:spcPts val="0"/>
              </a:spcBef>
              <a:spcAft>
                <a:spcPts val="0"/>
              </a:spcAft>
              <a:buClr>
                <a:srgbClr val="004685"/>
              </a:buClr>
              <a:buSzPts val="1800"/>
              <a:buFont typeface="Arial"/>
              <a:buChar char="•"/>
            </a:pPr>
            <a:r>
              <a:rPr lang="en-US" sz="1800" dirty="0">
                <a:solidFill>
                  <a:srgbClr val="004685"/>
                </a:solidFill>
                <a:highlight>
                  <a:srgbClr val="FFFFFF"/>
                </a:highlight>
                <a:latin typeface="Arial"/>
                <a:ea typeface="Arial"/>
                <a:cs typeface="Arial"/>
                <a:sym typeface="Arial"/>
              </a:rPr>
              <a:t>Research active boards have improved patient outcome, increased staff satisfaction &amp; retention</a:t>
            </a:r>
            <a:endParaRPr sz="1800" dirty="0">
              <a:solidFill>
                <a:srgbClr val="004685"/>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
          <p:cNvSpPr txBox="1"/>
          <p:nvPr/>
        </p:nvSpPr>
        <p:spPr>
          <a:xfrm>
            <a:off x="129774" y="259954"/>
            <a:ext cx="9658660" cy="554447"/>
          </a:xfrm>
          <a:prstGeom prst="rect">
            <a:avLst/>
          </a:prstGeom>
          <a:noFill/>
          <a:ln>
            <a:noFill/>
          </a:ln>
        </p:spPr>
        <p:txBody>
          <a:bodyPr spcFirstLastPara="1" wrap="square" lIns="0" tIns="0" rIns="0" bIns="0" anchor="t" anchorCtr="0">
            <a:spAutoFit/>
          </a:bodyPr>
          <a:lstStyle/>
          <a:p>
            <a:pPr marL="0" marR="0" lvl="0" indent="0" algn="l" rtl="0">
              <a:lnSpc>
                <a:spcPct val="126055"/>
              </a:lnSpc>
              <a:spcBef>
                <a:spcPts val="0"/>
              </a:spcBef>
              <a:spcAft>
                <a:spcPts val="0"/>
              </a:spcAft>
              <a:buClr>
                <a:srgbClr val="BB0371"/>
              </a:buClr>
              <a:buSzPts val="3600"/>
              <a:buFont typeface="Arial Black"/>
              <a:buNone/>
            </a:pPr>
            <a:r>
              <a:rPr lang="en-US" sz="3600" b="1" i="0" u="none" strike="noStrike" cap="none">
                <a:solidFill>
                  <a:srgbClr val="BB0371"/>
                </a:solidFill>
                <a:latin typeface="Arial Black"/>
                <a:ea typeface="Arial Black"/>
                <a:cs typeface="Arial Black"/>
                <a:sym typeface="Arial Black"/>
              </a:rPr>
              <a:t>CSO Regional NHS Innovation Hubs</a:t>
            </a:r>
            <a:endParaRPr/>
          </a:p>
        </p:txBody>
      </p:sp>
      <p:grpSp>
        <p:nvGrpSpPr>
          <p:cNvPr id="575" name="Google Shape;575;p6"/>
          <p:cNvGrpSpPr/>
          <p:nvPr/>
        </p:nvGrpSpPr>
        <p:grpSpPr>
          <a:xfrm>
            <a:off x="108897" y="1141193"/>
            <a:ext cx="6780418" cy="3396960"/>
            <a:chOff x="0" y="290"/>
            <a:chExt cx="6780418" cy="3396960"/>
          </a:xfrm>
        </p:grpSpPr>
        <p:sp>
          <p:nvSpPr>
            <p:cNvPr id="576" name="Google Shape;576;p6"/>
            <p:cNvSpPr/>
            <p:nvPr/>
          </p:nvSpPr>
          <p:spPr>
            <a:xfrm>
              <a:off x="0" y="290"/>
              <a:ext cx="6780418" cy="399642"/>
            </a:xfrm>
            <a:prstGeom prst="roundRect">
              <a:avLst>
                <a:gd name="adj" fmla="val 10000"/>
              </a:avLst>
            </a:prstGeom>
            <a:solidFill>
              <a:srgbClr val="004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6"/>
            <p:cNvSpPr/>
            <p:nvPr/>
          </p:nvSpPr>
          <p:spPr>
            <a:xfrm>
              <a:off x="120891" y="90209"/>
              <a:ext cx="219803" cy="219803"/>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6"/>
            <p:cNvSpPr/>
            <p:nvPr/>
          </p:nvSpPr>
          <p:spPr>
            <a:xfrm>
              <a:off x="461586" y="290"/>
              <a:ext cx="6318831" cy="3996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6"/>
            <p:cNvSpPr txBox="1"/>
            <p:nvPr/>
          </p:nvSpPr>
          <p:spPr>
            <a:xfrm>
              <a:off x="461586" y="290"/>
              <a:ext cx="6318831" cy="399642"/>
            </a:xfrm>
            <a:prstGeom prst="rect">
              <a:avLst/>
            </a:prstGeom>
            <a:noFill/>
            <a:ln>
              <a:noFill/>
            </a:ln>
          </p:spPr>
          <p:txBody>
            <a:bodyPr spcFirstLastPara="1" wrap="square" lIns="42275" tIns="42275" rIns="42275" bIns="42275" anchor="ctr" anchorCtr="0">
              <a:noAutofit/>
            </a:bodyPr>
            <a:lstStyle/>
            <a:p>
              <a:pPr marL="0" marR="0" lvl="0" indent="0" algn="l" rtl="0">
                <a:lnSpc>
                  <a:spcPct val="100000"/>
                </a:lnSpc>
                <a:spcBef>
                  <a:spcPts val="0"/>
                </a:spcBef>
                <a:spcAft>
                  <a:spcPts val="0"/>
                </a:spcAft>
                <a:buClr>
                  <a:schemeClr val="lt1"/>
                </a:buClr>
                <a:buSzPts val="1400"/>
                <a:buFont typeface="Arial"/>
                <a:buNone/>
              </a:pPr>
              <a:r>
                <a:rPr lang="en-US" sz="1400" b="1">
                  <a:solidFill>
                    <a:schemeClr val="lt1"/>
                  </a:solidFill>
                  <a:latin typeface="Arial"/>
                  <a:ea typeface="Arial"/>
                  <a:cs typeface="Arial"/>
                  <a:sym typeface="Arial"/>
                </a:rPr>
                <a:t>Transform ideas and knowledge </a:t>
              </a:r>
              <a:r>
                <a:rPr lang="en-US" sz="1400">
                  <a:solidFill>
                    <a:schemeClr val="lt1"/>
                  </a:solidFill>
                  <a:latin typeface="Arial"/>
                  <a:ea typeface="Arial"/>
                  <a:cs typeface="Arial"/>
                  <a:sym typeface="Arial"/>
                </a:rPr>
                <a:t>into products and services</a:t>
              </a:r>
              <a:endParaRPr sz="1400">
                <a:solidFill>
                  <a:schemeClr val="lt1"/>
                </a:solidFill>
                <a:latin typeface="Arial"/>
                <a:ea typeface="Arial"/>
                <a:cs typeface="Arial"/>
                <a:sym typeface="Arial"/>
              </a:endParaRPr>
            </a:p>
          </p:txBody>
        </p:sp>
        <p:sp>
          <p:nvSpPr>
            <p:cNvPr id="580" name="Google Shape;580;p6"/>
            <p:cNvSpPr/>
            <p:nvPr/>
          </p:nvSpPr>
          <p:spPr>
            <a:xfrm>
              <a:off x="0" y="499843"/>
              <a:ext cx="6780418" cy="399642"/>
            </a:xfrm>
            <a:prstGeom prst="roundRect">
              <a:avLst>
                <a:gd name="adj" fmla="val 10000"/>
              </a:avLst>
            </a:prstGeom>
            <a:solidFill>
              <a:srgbClr val="004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6"/>
            <p:cNvSpPr/>
            <p:nvPr/>
          </p:nvSpPr>
          <p:spPr>
            <a:xfrm>
              <a:off x="120891" y="589762"/>
              <a:ext cx="219803" cy="219803"/>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6"/>
            <p:cNvSpPr/>
            <p:nvPr/>
          </p:nvSpPr>
          <p:spPr>
            <a:xfrm>
              <a:off x="461586" y="499843"/>
              <a:ext cx="6318831" cy="399642"/>
            </a:xfrm>
            <a:prstGeom prst="rect">
              <a:avLst/>
            </a:prstGeom>
            <a:solidFill>
              <a:srgbClr val="004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6"/>
            <p:cNvSpPr txBox="1"/>
            <p:nvPr/>
          </p:nvSpPr>
          <p:spPr>
            <a:xfrm>
              <a:off x="461586" y="499843"/>
              <a:ext cx="6318831" cy="399642"/>
            </a:xfrm>
            <a:prstGeom prst="rect">
              <a:avLst/>
            </a:prstGeom>
            <a:noFill/>
            <a:ln>
              <a:noFill/>
            </a:ln>
          </p:spPr>
          <p:txBody>
            <a:bodyPr spcFirstLastPara="1" wrap="square" lIns="42275" tIns="42275" rIns="42275" bIns="42275" anchor="ctr" anchorCtr="0">
              <a:noAutofit/>
            </a:bodyPr>
            <a:lstStyle/>
            <a:p>
              <a:pPr marL="0" marR="0" lvl="0" indent="0" algn="l" rtl="0">
                <a:lnSpc>
                  <a:spcPct val="100000"/>
                </a:lnSpc>
                <a:spcBef>
                  <a:spcPts val="0"/>
                </a:spcBef>
                <a:spcAft>
                  <a:spcPts val="0"/>
                </a:spcAft>
                <a:buClr>
                  <a:schemeClr val="lt1"/>
                </a:buClr>
                <a:buSzPts val="1400"/>
                <a:buFont typeface="Arial"/>
                <a:buNone/>
              </a:pPr>
              <a:r>
                <a:rPr lang="en-US" sz="1400" b="1">
                  <a:solidFill>
                    <a:schemeClr val="lt1"/>
                  </a:solidFill>
                  <a:latin typeface="Arial"/>
                  <a:ea typeface="Arial"/>
                  <a:cs typeface="Arial"/>
                  <a:sym typeface="Arial"/>
                </a:rPr>
                <a:t>Facilitate collaborations </a:t>
              </a:r>
              <a:r>
                <a:rPr lang="en-US" sz="1400">
                  <a:solidFill>
                    <a:schemeClr val="lt1"/>
                  </a:solidFill>
                  <a:latin typeface="Arial"/>
                  <a:ea typeface="Arial"/>
                  <a:cs typeface="Arial"/>
                  <a:sym typeface="Arial"/>
                </a:rPr>
                <a:t>with NHS, academia, and industry</a:t>
              </a:r>
              <a:endParaRPr sz="1400">
                <a:solidFill>
                  <a:schemeClr val="lt1"/>
                </a:solidFill>
                <a:latin typeface="Arial"/>
                <a:ea typeface="Arial"/>
                <a:cs typeface="Arial"/>
                <a:sym typeface="Arial"/>
              </a:endParaRPr>
            </a:p>
          </p:txBody>
        </p:sp>
        <p:sp>
          <p:nvSpPr>
            <p:cNvPr id="584" name="Google Shape;584;p6"/>
            <p:cNvSpPr/>
            <p:nvPr/>
          </p:nvSpPr>
          <p:spPr>
            <a:xfrm>
              <a:off x="0" y="999396"/>
              <a:ext cx="6780418" cy="399642"/>
            </a:xfrm>
            <a:prstGeom prst="roundRect">
              <a:avLst>
                <a:gd name="adj" fmla="val 10000"/>
              </a:avLst>
            </a:prstGeom>
            <a:solidFill>
              <a:srgbClr val="004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6"/>
            <p:cNvSpPr/>
            <p:nvPr/>
          </p:nvSpPr>
          <p:spPr>
            <a:xfrm>
              <a:off x="120891" y="1089315"/>
              <a:ext cx="219803" cy="219803"/>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6"/>
            <p:cNvSpPr/>
            <p:nvPr/>
          </p:nvSpPr>
          <p:spPr>
            <a:xfrm>
              <a:off x="461586" y="999396"/>
              <a:ext cx="6318831" cy="3996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6"/>
            <p:cNvSpPr txBox="1"/>
            <p:nvPr/>
          </p:nvSpPr>
          <p:spPr>
            <a:xfrm>
              <a:off x="461586" y="999396"/>
              <a:ext cx="6318831" cy="399642"/>
            </a:xfrm>
            <a:prstGeom prst="rect">
              <a:avLst/>
            </a:prstGeom>
            <a:noFill/>
            <a:ln>
              <a:noFill/>
            </a:ln>
          </p:spPr>
          <p:txBody>
            <a:bodyPr spcFirstLastPara="1" wrap="square" lIns="42275" tIns="42275" rIns="42275" bIns="42275" anchor="ctr" anchorCtr="0">
              <a:noAutofit/>
            </a:bodyPr>
            <a:lstStyle/>
            <a:p>
              <a:pPr marL="0" marR="0" lvl="0" indent="0" algn="l" rtl="0">
                <a:lnSpc>
                  <a:spcPct val="100000"/>
                </a:lnSpc>
                <a:spcBef>
                  <a:spcPts val="0"/>
                </a:spcBef>
                <a:spcAft>
                  <a:spcPts val="0"/>
                </a:spcAft>
                <a:buClr>
                  <a:schemeClr val="lt1"/>
                </a:buClr>
                <a:buSzPts val="1400"/>
                <a:buFont typeface="Arial"/>
                <a:buNone/>
              </a:pPr>
              <a:r>
                <a:rPr lang="en-US" sz="1400" b="1">
                  <a:solidFill>
                    <a:schemeClr val="lt1"/>
                  </a:solidFill>
                  <a:latin typeface="Arial"/>
                  <a:ea typeface="Arial"/>
                  <a:cs typeface="Arial"/>
                  <a:sym typeface="Arial"/>
                </a:rPr>
                <a:t>Provide leadership </a:t>
              </a:r>
              <a:r>
                <a:rPr lang="en-US" sz="1400">
                  <a:solidFill>
                    <a:schemeClr val="lt1"/>
                  </a:solidFill>
                  <a:latin typeface="Arial"/>
                  <a:ea typeface="Arial"/>
                  <a:cs typeface="Arial"/>
                  <a:sym typeface="Arial"/>
                </a:rPr>
                <a:t>and support across the Innovation Hub environment</a:t>
              </a:r>
              <a:endParaRPr sz="1400">
                <a:solidFill>
                  <a:schemeClr val="lt1"/>
                </a:solidFill>
                <a:latin typeface="Arial"/>
                <a:ea typeface="Arial"/>
                <a:cs typeface="Arial"/>
                <a:sym typeface="Arial"/>
              </a:endParaRPr>
            </a:p>
          </p:txBody>
        </p:sp>
        <p:sp>
          <p:nvSpPr>
            <p:cNvPr id="588" name="Google Shape;588;p6"/>
            <p:cNvSpPr/>
            <p:nvPr/>
          </p:nvSpPr>
          <p:spPr>
            <a:xfrm>
              <a:off x="0" y="1498949"/>
              <a:ext cx="6780418" cy="399642"/>
            </a:xfrm>
            <a:prstGeom prst="roundRect">
              <a:avLst>
                <a:gd name="adj" fmla="val 10000"/>
              </a:avLst>
            </a:prstGeom>
            <a:solidFill>
              <a:srgbClr val="004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6"/>
            <p:cNvSpPr/>
            <p:nvPr/>
          </p:nvSpPr>
          <p:spPr>
            <a:xfrm>
              <a:off x="120891" y="1588868"/>
              <a:ext cx="219803" cy="219803"/>
            </a:xfrm>
            <a:prstGeom prst="rect">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6"/>
            <p:cNvSpPr/>
            <p:nvPr/>
          </p:nvSpPr>
          <p:spPr>
            <a:xfrm>
              <a:off x="461586" y="1498949"/>
              <a:ext cx="6318831" cy="3996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6"/>
            <p:cNvSpPr txBox="1"/>
            <p:nvPr/>
          </p:nvSpPr>
          <p:spPr>
            <a:xfrm>
              <a:off x="461586" y="1498949"/>
              <a:ext cx="6318831" cy="399642"/>
            </a:xfrm>
            <a:prstGeom prst="rect">
              <a:avLst/>
            </a:prstGeom>
            <a:noFill/>
            <a:ln>
              <a:noFill/>
            </a:ln>
          </p:spPr>
          <p:txBody>
            <a:bodyPr spcFirstLastPara="1" wrap="square" lIns="42275" tIns="42275" rIns="42275" bIns="42275" anchor="ctr" anchorCtr="0">
              <a:noAutofit/>
            </a:bodyPr>
            <a:lstStyle/>
            <a:p>
              <a:pPr marL="0" marR="0" lvl="0" indent="0" algn="l" rtl="0">
                <a:lnSpc>
                  <a:spcPct val="100000"/>
                </a:lnSpc>
                <a:spcBef>
                  <a:spcPts val="0"/>
                </a:spcBef>
                <a:spcAft>
                  <a:spcPts val="0"/>
                </a:spcAft>
                <a:buClr>
                  <a:schemeClr val="lt1"/>
                </a:buClr>
                <a:buSzPts val="1400"/>
                <a:buFont typeface="Arial"/>
                <a:buNone/>
              </a:pPr>
              <a:r>
                <a:rPr lang="en-US" sz="1400" b="1">
                  <a:solidFill>
                    <a:schemeClr val="lt1"/>
                  </a:solidFill>
                  <a:latin typeface="Arial"/>
                  <a:ea typeface="Arial"/>
                  <a:cs typeface="Arial"/>
                  <a:sym typeface="Arial"/>
                </a:rPr>
                <a:t>Refine solutions</a:t>
              </a:r>
              <a:r>
                <a:rPr lang="en-US" sz="1400">
                  <a:solidFill>
                    <a:schemeClr val="lt1"/>
                  </a:solidFill>
                  <a:latin typeface="Arial"/>
                  <a:ea typeface="Arial"/>
                  <a:cs typeface="Arial"/>
                  <a:sym typeface="Arial"/>
                </a:rPr>
                <a:t>, build evidence, inform strategy and develop thinking</a:t>
              </a:r>
              <a:endParaRPr sz="1400">
                <a:solidFill>
                  <a:schemeClr val="lt1"/>
                </a:solidFill>
                <a:latin typeface="Arial"/>
                <a:ea typeface="Arial"/>
                <a:cs typeface="Arial"/>
                <a:sym typeface="Arial"/>
              </a:endParaRPr>
            </a:p>
          </p:txBody>
        </p:sp>
        <p:sp>
          <p:nvSpPr>
            <p:cNvPr id="592" name="Google Shape;592;p6"/>
            <p:cNvSpPr/>
            <p:nvPr/>
          </p:nvSpPr>
          <p:spPr>
            <a:xfrm>
              <a:off x="0" y="1998502"/>
              <a:ext cx="6780418" cy="399642"/>
            </a:xfrm>
            <a:prstGeom prst="roundRect">
              <a:avLst>
                <a:gd name="adj" fmla="val 10000"/>
              </a:avLst>
            </a:prstGeom>
            <a:solidFill>
              <a:srgbClr val="004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6"/>
            <p:cNvSpPr/>
            <p:nvPr/>
          </p:nvSpPr>
          <p:spPr>
            <a:xfrm>
              <a:off x="120891" y="2088421"/>
              <a:ext cx="219803" cy="219803"/>
            </a:xfrm>
            <a:prstGeom prst="rect">
              <a:avLst/>
            </a:prstGeom>
            <a:blipFill rotWithShape="1">
              <a:blip r:embed="rId7">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6"/>
            <p:cNvSpPr/>
            <p:nvPr/>
          </p:nvSpPr>
          <p:spPr>
            <a:xfrm>
              <a:off x="461586" y="1998502"/>
              <a:ext cx="6318831" cy="399642"/>
            </a:xfrm>
            <a:prstGeom prst="rect">
              <a:avLst/>
            </a:prstGeom>
            <a:solidFill>
              <a:srgbClr val="004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6"/>
            <p:cNvSpPr txBox="1"/>
            <p:nvPr/>
          </p:nvSpPr>
          <p:spPr>
            <a:xfrm>
              <a:off x="461586" y="1998502"/>
              <a:ext cx="6318831" cy="399642"/>
            </a:xfrm>
            <a:prstGeom prst="rect">
              <a:avLst/>
            </a:prstGeom>
            <a:noFill/>
            <a:ln>
              <a:noFill/>
            </a:ln>
          </p:spPr>
          <p:txBody>
            <a:bodyPr spcFirstLastPara="1" wrap="square" lIns="42275" tIns="42275" rIns="42275" bIns="42275" anchor="ctr" anchorCtr="0">
              <a:noAutofit/>
            </a:bodyPr>
            <a:lstStyle/>
            <a:p>
              <a:pPr marL="0" marR="0" lvl="0" indent="0" algn="l" rtl="0">
                <a:lnSpc>
                  <a:spcPct val="100000"/>
                </a:lnSpc>
                <a:spcBef>
                  <a:spcPts val="0"/>
                </a:spcBef>
                <a:spcAft>
                  <a:spcPts val="0"/>
                </a:spcAft>
                <a:buClr>
                  <a:schemeClr val="lt1"/>
                </a:buClr>
                <a:buSzPts val="1400"/>
                <a:buFont typeface="Arial"/>
                <a:buNone/>
              </a:pPr>
              <a:r>
                <a:rPr lang="en-US" sz="1400" b="1">
                  <a:solidFill>
                    <a:schemeClr val="lt1"/>
                  </a:solidFill>
                  <a:latin typeface="Arial"/>
                  <a:ea typeface="Arial"/>
                  <a:cs typeface="Arial"/>
                  <a:sym typeface="Arial"/>
                </a:rPr>
                <a:t>Facilitate access </a:t>
              </a:r>
              <a:r>
                <a:rPr lang="en-US" sz="1400">
                  <a:solidFill>
                    <a:schemeClr val="lt1"/>
                  </a:solidFill>
                  <a:latin typeface="Arial"/>
                  <a:ea typeface="Arial"/>
                  <a:cs typeface="Arial"/>
                  <a:sym typeface="Arial"/>
                </a:rPr>
                <a:t>to NHS Teams, healthcare settings, data and governance</a:t>
              </a:r>
              <a:endParaRPr sz="1400">
                <a:solidFill>
                  <a:schemeClr val="lt1"/>
                </a:solidFill>
                <a:latin typeface="Arial"/>
                <a:ea typeface="Arial"/>
                <a:cs typeface="Arial"/>
                <a:sym typeface="Arial"/>
              </a:endParaRPr>
            </a:p>
          </p:txBody>
        </p:sp>
        <p:sp>
          <p:nvSpPr>
            <p:cNvPr id="596" name="Google Shape;596;p6"/>
            <p:cNvSpPr/>
            <p:nvPr/>
          </p:nvSpPr>
          <p:spPr>
            <a:xfrm>
              <a:off x="0" y="2498055"/>
              <a:ext cx="6780418" cy="399642"/>
            </a:xfrm>
            <a:prstGeom prst="roundRect">
              <a:avLst>
                <a:gd name="adj" fmla="val 10000"/>
              </a:avLst>
            </a:prstGeom>
            <a:solidFill>
              <a:srgbClr val="004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6"/>
            <p:cNvSpPr/>
            <p:nvPr/>
          </p:nvSpPr>
          <p:spPr>
            <a:xfrm>
              <a:off x="120891" y="2587974"/>
              <a:ext cx="219803" cy="219803"/>
            </a:xfrm>
            <a:prstGeom prst="rect">
              <a:avLst/>
            </a:prstGeom>
            <a:blipFill rotWithShape="1">
              <a:blip r:embed="rId8">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6"/>
            <p:cNvSpPr/>
            <p:nvPr/>
          </p:nvSpPr>
          <p:spPr>
            <a:xfrm>
              <a:off x="461586" y="2498055"/>
              <a:ext cx="6318831" cy="3996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6"/>
            <p:cNvSpPr txBox="1"/>
            <p:nvPr/>
          </p:nvSpPr>
          <p:spPr>
            <a:xfrm>
              <a:off x="461586" y="2498055"/>
              <a:ext cx="6318831" cy="399642"/>
            </a:xfrm>
            <a:prstGeom prst="rect">
              <a:avLst/>
            </a:prstGeom>
            <a:noFill/>
            <a:ln>
              <a:noFill/>
            </a:ln>
          </p:spPr>
          <p:txBody>
            <a:bodyPr spcFirstLastPara="1" wrap="square" lIns="42275" tIns="42275" rIns="42275" bIns="42275" anchor="ctr" anchorCtr="0">
              <a:noAutofit/>
            </a:bodyPr>
            <a:lstStyle/>
            <a:p>
              <a:pPr marL="0" marR="0" lvl="0" indent="0" algn="l" rtl="0">
                <a:lnSpc>
                  <a:spcPct val="100000"/>
                </a:lnSpc>
                <a:spcBef>
                  <a:spcPts val="0"/>
                </a:spcBef>
                <a:spcAft>
                  <a:spcPts val="0"/>
                </a:spcAft>
                <a:buClr>
                  <a:schemeClr val="lt1"/>
                </a:buClr>
                <a:buSzPts val="1400"/>
                <a:buFont typeface="Arial"/>
                <a:buNone/>
              </a:pPr>
              <a:r>
                <a:rPr lang="en-US" sz="1400" b="1">
                  <a:solidFill>
                    <a:schemeClr val="lt1"/>
                  </a:solidFill>
                  <a:latin typeface="Arial"/>
                  <a:ea typeface="Arial"/>
                  <a:cs typeface="Arial"/>
                  <a:sym typeface="Arial"/>
                </a:rPr>
                <a:t>Support</a:t>
              </a:r>
              <a:r>
                <a:rPr lang="en-US" sz="1400">
                  <a:solidFill>
                    <a:schemeClr val="lt1"/>
                  </a:solidFill>
                  <a:latin typeface="Arial"/>
                  <a:ea typeface="Arial"/>
                  <a:cs typeface="Arial"/>
                  <a:sym typeface="Arial"/>
                </a:rPr>
                <a:t> scale up and mainstreaming</a:t>
              </a:r>
              <a:endParaRPr sz="1400">
                <a:solidFill>
                  <a:schemeClr val="lt1"/>
                </a:solidFill>
                <a:latin typeface="Arial"/>
                <a:ea typeface="Arial"/>
                <a:cs typeface="Arial"/>
                <a:sym typeface="Arial"/>
              </a:endParaRPr>
            </a:p>
          </p:txBody>
        </p:sp>
        <p:sp>
          <p:nvSpPr>
            <p:cNvPr id="600" name="Google Shape;600;p6"/>
            <p:cNvSpPr/>
            <p:nvPr/>
          </p:nvSpPr>
          <p:spPr>
            <a:xfrm>
              <a:off x="0" y="2994894"/>
              <a:ext cx="6780418" cy="399642"/>
            </a:xfrm>
            <a:prstGeom prst="roundRect">
              <a:avLst>
                <a:gd name="adj" fmla="val 10000"/>
              </a:avLst>
            </a:prstGeom>
            <a:solidFill>
              <a:srgbClr val="004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6"/>
            <p:cNvSpPr/>
            <p:nvPr/>
          </p:nvSpPr>
          <p:spPr>
            <a:xfrm>
              <a:off x="120891" y="3087527"/>
              <a:ext cx="219803" cy="219803"/>
            </a:xfrm>
            <a:prstGeom prst="rect">
              <a:avLst/>
            </a:prstGeom>
            <a:blipFill rotWithShape="1">
              <a:blip r:embed="rId9">
                <a:alphaModFix/>
              </a:blip>
              <a:stretch>
                <a:fillRect t="-797744" b="-797744"/>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6"/>
            <p:cNvSpPr/>
            <p:nvPr/>
          </p:nvSpPr>
          <p:spPr>
            <a:xfrm>
              <a:off x="461586" y="2997608"/>
              <a:ext cx="6318831" cy="3996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6"/>
            <p:cNvSpPr txBox="1"/>
            <p:nvPr/>
          </p:nvSpPr>
          <p:spPr>
            <a:xfrm>
              <a:off x="461586" y="2997608"/>
              <a:ext cx="6318831" cy="399642"/>
            </a:xfrm>
            <a:prstGeom prst="rect">
              <a:avLst/>
            </a:prstGeom>
            <a:noFill/>
            <a:ln>
              <a:noFill/>
            </a:ln>
          </p:spPr>
          <p:txBody>
            <a:bodyPr spcFirstLastPara="1" wrap="square" lIns="42275" tIns="42275" rIns="42275" bIns="42275" anchor="ctr" anchorCtr="0">
              <a:noAutofit/>
            </a:bodyPr>
            <a:lstStyle/>
            <a:p>
              <a:pPr marL="0" marR="0" lvl="0" indent="0" algn="l" rtl="0">
                <a:lnSpc>
                  <a:spcPct val="100000"/>
                </a:lnSpc>
                <a:spcBef>
                  <a:spcPts val="0"/>
                </a:spcBef>
                <a:spcAft>
                  <a:spcPts val="0"/>
                </a:spcAft>
                <a:buClr>
                  <a:schemeClr val="lt1"/>
                </a:buClr>
                <a:buSzPts val="1400"/>
                <a:buFont typeface="Arial"/>
                <a:buNone/>
              </a:pPr>
              <a:r>
                <a:rPr lang="en-US" sz="1400" b="1">
                  <a:solidFill>
                    <a:schemeClr val="lt1"/>
                  </a:solidFill>
                  <a:latin typeface="Arial"/>
                  <a:ea typeface="Arial"/>
                  <a:cs typeface="Arial"/>
                  <a:sym typeface="Arial"/>
                </a:rPr>
                <a:t>Engage required expertise </a:t>
              </a:r>
              <a:r>
                <a:rPr lang="en-US" sz="1400">
                  <a:solidFill>
                    <a:schemeClr val="lt1"/>
                  </a:solidFill>
                  <a:latin typeface="Arial"/>
                  <a:ea typeface="Arial"/>
                  <a:cs typeface="Arial"/>
                  <a:sym typeface="Arial"/>
                </a:rPr>
                <a:t>such as regulation and funding</a:t>
              </a:r>
              <a:endParaRPr sz="1400">
                <a:solidFill>
                  <a:schemeClr val="lt1"/>
                </a:solidFill>
                <a:latin typeface="Arial"/>
                <a:ea typeface="Arial"/>
                <a:cs typeface="Arial"/>
                <a:sym typeface="Arial"/>
              </a:endParaRPr>
            </a:p>
          </p:txBody>
        </p:sp>
      </p:grpSp>
      <p:sp>
        <p:nvSpPr>
          <p:cNvPr id="604" name="Google Shape;604;p6"/>
          <p:cNvSpPr/>
          <p:nvPr/>
        </p:nvSpPr>
        <p:spPr>
          <a:xfrm>
            <a:off x="5543350" y="1280050"/>
            <a:ext cx="6780419" cy="5113454"/>
          </a:xfrm>
          <a:custGeom>
            <a:avLst/>
            <a:gdLst/>
            <a:ahLst/>
            <a:cxnLst/>
            <a:rect l="l" t="t" r="r" b="b"/>
            <a:pathLst>
              <a:path w="6044536" h="4637502" extrusionOk="0">
                <a:moveTo>
                  <a:pt x="0" y="0"/>
                </a:moveTo>
                <a:lnTo>
                  <a:pt x="6044537" y="0"/>
                </a:lnTo>
                <a:lnTo>
                  <a:pt x="6044537" y="4637501"/>
                </a:lnTo>
                <a:lnTo>
                  <a:pt x="0" y="4637501"/>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7"/>
          <p:cNvSpPr txBox="1"/>
          <p:nvPr/>
        </p:nvSpPr>
        <p:spPr>
          <a:xfrm>
            <a:off x="108897" y="296101"/>
            <a:ext cx="10158509" cy="554447"/>
          </a:xfrm>
          <a:prstGeom prst="rect">
            <a:avLst/>
          </a:prstGeom>
          <a:noFill/>
          <a:ln>
            <a:noFill/>
          </a:ln>
        </p:spPr>
        <p:txBody>
          <a:bodyPr spcFirstLastPara="1" wrap="square" lIns="0" tIns="0" rIns="0" bIns="0" anchor="t" anchorCtr="0">
            <a:spAutoFit/>
          </a:bodyPr>
          <a:lstStyle/>
          <a:p>
            <a:pPr marL="0" marR="0" lvl="0" indent="0" algn="l" rtl="0">
              <a:lnSpc>
                <a:spcPct val="126055"/>
              </a:lnSpc>
              <a:spcBef>
                <a:spcPts val="0"/>
              </a:spcBef>
              <a:spcAft>
                <a:spcPts val="0"/>
              </a:spcAft>
              <a:buClr>
                <a:srgbClr val="BB0371"/>
              </a:buClr>
              <a:buSzPts val="3600"/>
              <a:buFont typeface="Arial Black"/>
              <a:buNone/>
            </a:pPr>
            <a:r>
              <a:rPr lang="en-US" sz="3600" b="1" i="0" u="none" strike="noStrike" cap="none">
                <a:solidFill>
                  <a:srgbClr val="BB0371"/>
                </a:solidFill>
                <a:latin typeface="Arial Black"/>
                <a:ea typeface="Arial Black"/>
                <a:cs typeface="Arial Black"/>
                <a:sym typeface="Arial Black"/>
              </a:rPr>
              <a:t>National innovation Competitions </a:t>
            </a:r>
            <a:endParaRPr/>
          </a:p>
        </p:txBody>
      </p:sp>
      <p:pic>
        <p:nvPicPr>
          <p:cNvPr id="614" name="Google Shape;614;p7"/>
          <p:cNvPicPr preferRelativeResize="0"/>
          <p:nvPr/>
        </p:nvPicPr>
        <p:blipFill rotWithShape="1">
          <a:blip r:embed="rId3">
            <a:alphaModFix/>
          </a:blip>
          <a:srcRect/>
          <a:stretch/>
        </p:blipFill>
        <p:spPr>
          <a:xfrm>
            <a:off x="0" y="1076300"/>
            <a:ext cx="12241938" cy="57582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618"/>
        <p:cNvGrpSpPr/>
        <p:nvPr/>
      </p:nvGrpSpPr>
      <p:grpSpPr>
        <a:xfrm>
          <a:off x="0" y="0"/>
          <a:ext cx="0" cy="0"/>
          <a:chOff x="0" y="0"/>
          <a:chExt cx="0" cy="0"/>
        </a:xfrm>
      </p:grpSpPr>
      <p:pic>
        <p:nvPicPr>
          <p:cNvPr id="619" name="Google Shape;619;p8"/>
          <p:cNvPicPr preferRelativeResize="0"/>
          <p:nvPr/>
        </p:nvPicPr>
        <p:blipFill rotWithShape="1">
          <a:blip r:embed="rId3">
            <a:alphaModFix/>
          </a:blip>
          <a:srcRect/>
          <a:stretch/>
        </p:blipFill>
        <p:spPr>
          <a:xfrm>
            <a:off x="7283342" y="1690623"/>
            <a:ext cx="4716780" cy="4625340"/>
          </a:xfrm>
          <a:prstGeom prst="rect">
            <a:avLst/>
          </a:prstGeom>
          <a:noFill/>
          <a:ln>
            <a:noFill/>
          </a:ln>
        </p:spPr>
      </p:pic>
      <p:sp>
        <p:nvSpPr>
          <p:cNvPr id="620" name="Google Shape;620;p8"/>
          <p:cNvSpPr txBox="1"/>
          <p:nvPr/>
        </p:nvSpPr>
        <p:spPr>
          <a:xfrm>
            <a:off x="333250" y="1317375"/>
            <a:ext cx="6950100" cy="5392800"/>
          </a:xfrm>
          <a:prstGeom prst="rect">
            <a:avLst/>
          </a:prstGeom>
          <a:noFill/>
          <a:ln>
            <a:noFill/>
          </a:ln>
        </p:spPr>
        <p:txBody>
          <a:bodyPr spcFirstLastPara="1" wrap="square" lIns="0" tIns="58400" rIns="0" bIns="0" anchor="t" anchorCtr="0">
            <a:spAutoFit/>
          </a:bodyPr>
          <a:lstStyle/>
          <a:p>
            <a:pPr marL="317500" marR="633095" lvl="0" indent="-298450" algn="l" rtl="0">
              <a:lnSpc>
                <a:spcPct val="120000"/>
              </a:lnSpc>
              <a:spcBef>
                <a:spcPts val="0"/>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Collaboration between the CfSD, SHTG,  NHS Grampian and Annalise.ai</a:t>
            </a:r>
            <a:endParaRPr sz="1300"/>
          </a:p>
          <a:p>
            <a:pPr marL="317500" marR="621665" lvl="0" indent="-298450" algn="l" rtl="0">
              <a:lnSpc>
                <a:spcPct val="120000"/>
              </a:lnSpc>
              <a:spcBef>
                <a:spcPts val="1310"/>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12-month trial: can we reduce the time  from CXR to lung cancer treatment</a:t>
            </a:r>
            <a:endParaRPr sz="2300" b="0" i="0" u="none" strike="noStrike" cap="none">
              <a:solidFill>
                <a:srgbClr val="000000"/>
              </a:solidFill>
              <a:latin typeface="Arial"/>
              <a:ea typeface="Arial"/>
              <a:cs typeface="Arial"/>
              <a:sym typeface="Arial"/>
            </a:endParaRPr>
          </a:p>
          <a:p>
            <a:pPr marL="317500" marR="147955" lvl="0" indent="-298450" algn="l" rtl="0">
              <a:lnSpc>
                <a:spcPct val="120000"/>
              </a:lnSpc>
              <a:spcBef>
                <a:spcPts val="1295"/>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Highest risk chest x-rays urgently reported,  expedited CT and CT reporting</a:t>
            </a:r>
            <a:endParaRPr sz="2300" b="0" i="0" u="none" strike="noStrike" cap="none">
              <a:solidFill>
                <a:srgbClr val="000000"/>
              </a:solidFill>
              <a:latin typeface="Arial"/>
              <a:ea typeface="Arial"/>
              <a:cs typeface="Arial"/>
              <a:sym typeface="Arial"/>
            </a:endParaRPr>
          </a:p>
          <a:p>
            <a:pPr marL="317500" marR="0" lvl="0" indent="-298450" algn="l" rtl="0">
              <a:lnSpc>
                <a:spcPct val="100000"/>
              </a:lnSpc>
              <a:spcBef>
                <a:spcPts val="965"/>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31,000 images processed since May</a:t>
            </a:r>
            <a:endParaRPr sz="2300" b="0" i="0" u="none" strike="noStrike" cap="none">
              <a:solidFill>
                <a:srgbClr val="000000"/>
              </a:solidFill>
              <a:latin typeface="Arial"/>
              <a:ea typeface="Arial"/>
              <a:cs typeface="Arial"/>
              <a:sym typeface="Arial"/>
            </a:endParaRPr>
          </a:p>
          <a:p>
            <a:pPr marL="317500" marR="0" lvl="0" indent="-298450" algn="l" rtl="0">
              <a:lnSpc>
                <a:spcPct val="126250"/>
              </a:lnSpc>
              <a:spcBef>
                <a:spcPts val="994"/>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Chest x-ray to CT report has dropped from</a:t>
            </a:r>
            <a:endParaRPr sz="2300" b="0" i="0" u="none" strike="noStrike" cap="none">
              <a:solidFill>
                <a:srgbClr val="000000"/>
              </a:solidFill>
              <a:latin typeface="Arial"/>
              <a:ea typeface="Arial"/>
              <a:cs typeface="Arial"/>
              <a:sym typeface="Arial"/>
            </a:endParaRPr>
          </a:p>
          <a:p>
            <a:pPr marL="317500" marR="0" lvl="0" indent="0" algn="l" rtl="0">
              <a:lnSpc>
                <a:spcPct val="126250"/>
              </a:lnSpc>
              <a:spcBef>
                <a:spcPts val="0"/>
              </a:spcBef>
              <a:spcAft>
                <a:spcPts val="0"/>
              </a:spcAft>
              <a:buClr>
                <a:srgbClr val="000000"/>
              </a:buClr>
              <a:buSzPts val="2400"/>
              <a:buFont typeface="Arial"/>
              <a:buNone/>
            </a:pPr>
            <a:r>
              <a:rPr lang="en-US" sz="2300" b="1" i="0" u="none" strike="noStrike" cap="none">
                <a:solidFill>
                  <a:srgbClr val="000000"/>
                </a:solidFill>
                <a:latin typeface="Arial"/>
                <a:ea typeface="Arial"/>
                <a:cs typeface="Arial"/>
                <a:sym typeface="Arial"/>
              </a:rPr>
              <a:t>22 to 10.1 days</a:t>
            </a:r>
            <a:endParaRPr sz="2300" b="0" i="0" u="none" strike="noStrike" cap="none">
              <a:solidFill>
                <a:srgbClr val="000000"/>
              </a:solidFill>
              <a:latin typeface="Arial"/>
              <a:ea typeface="Arial"/>
              <a:cs typeface="Arial"/>
              <a:sym typeface="Arial"/>
            </a:endParaRPr>
          </a:p>
          <a:p>
            <a:pPr marL="317500" marR="5080" lvl="0" indent="-298450" algn="l" rtl="0">
              <a:lnSpc>
                <a:spcPct val="120000"/>
              </a:lnSpc>
              <a:spcBef>
                <a:spcPts val="1345"/>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Proportion meeting 62-day target increased  from </a:t>
            </a:r>
            <a:r>
              <a:rPr lang="en-US" sz="2300" b="1" i="0" u="none" strike="noStrike" cap="none">
                <a:solidFill>
                  <a:srgbClr val="000000"/>
                </a:solidFill>
                <a:latin typeface="Arial"/>
                <a:ea typeface="Arial"/>
                <a:cs typeface="Arial"/>
                <a:sym typeface="Arial"/>
              </a:rPr>
              <a:t>56% to 100%</a:t>
            </a:r>
            <a:endParaRPr sz="2300" b="0" i="0" u="none" strike="noStrike" cap="none">
              <a:solidFill>
                <a:srgbClr val="000000"/>
              </a:solidFill>
              <a:latin typeface="Arial"/>
              <a:ea typeface="Arial"/>
              <a:cs typeface="Arial"/>
              <a:sym typeface="Arial"/>
            </a:endParaRPr>
          </a:p>
        </p:txBody>
      </p:sp>
      <p:sp>
        <p:nvSpPr>
          <p:cNvPr id="621" name="Google Shape;621;p8"/>
          <p:cNvSpPr txBox="1"/>
          <p:nvPr/>
        </p:nvSpPr>
        <p:spPr>
          <a:xfrm>
            <a:off x="333247" y="364153"/>
            <a:ext cx="1035902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BB0371"/>
                </a:solidFill>
                <a:latin typeface="Arial Black"/>
                <a:ea typeface="Arial Black"/>
                <a:cs typeface="Arial Black"/>
                <a:sym typeface="Arial Black"/>
              </a:rPr>
              <a:t>Grampian’s Radiology Assist Chest-X-ray  </a:t>
            </a:r>
            <a:endParaRPr/>
          </a:p>
          <a:p>
            <a:pPr marL="0" marR="0" lvl="0" indent="0" algn="l" rtl="0">
              <a:spcBef>
                <a:spcPts val="0"/>
              </a:spcBef>
              <a:spcAft>
                <a:spcPts val="0"/>
              </a:spcAft>
              <a:buNone/>
            </a:pPr>
            <a:r>
              <a:rPr lang="en-US" sz="2800">
                <a:solidFill>
                  <a:srgbClr val="BB0371"/>
                </a:solidFill>
                <a:latin typeface="Arial Black"/>
                <a:ea typeface="Arial Black"/>
                <a:cs typeface="Arial Black"/>
                <a:sym typeface="Arial Black"/>
              </a:rPr>
              <a:t>Evaluation (AI) GRACE</a:t>
            </a:r>
            <a:endParaRPr sz="2800">
              <a:solidFill>
                <a:srgbClr val="BB0371"/>
              </a:solidFill>
              <a:latin typeface="Arial Black"/>
              <a:ea typeface="Arial Black"/>
              <a:cs typeface="Arial Black"/>
              <a:sym typeface="Arial Black"/>
            </a:endParaRPr>
          </a:p>
        </p:txBody>
      </p:sp>
      <p:sp>
        <p:nvSpPr>
          <p:cNvPr id="622" name="Google Shape;622;p8"/>
          <p:cNvSpPr/>
          <p:nvPr/>
        </p:nvSpPr>
        <p:spPr>
          <a:xfrm>
            <a:off x="9921805" y="270133"/>
            <a:ext cx="2025545" cy="889264"/>
          </a:xfrm>
          <a:custGeom>
            <a:avLst/>
            <a:gdLst/>
            <a:ahLst/>
            <a:cxnLst/>
            <a:rect l="l" t="t" r="r" b="b"/>
            <a:pathLst>
              <a:path w="3038318" h="1333896" extrusionOk="0">
                <a:moveTo>
                  <a:pt x="0" y="0"/>
                </a:moveTo>
                <a:lnTo>
                  <a:pt x="3038319" y="0"/>
                </a:lnTo>
                <a:lnTo>
                  <a:pt x="3038319" y="1333896"/>
                </a:lnTo>
                <a:lnTo>
                  <a:pt x="0" y="133389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627"/>
        <p:cNvGrpSpPr/>
        <p:nvPr/>
      </p:nvGrpSpPr>
      <p:grpSpPr>
        <a:xfrm>
          <a:off x="0" y="0"/>
          <a:ext cx="0" cy="0"/>
          <a:chOff x="0" y="0"/>
          <a:chExt cx="0" cy="0"/>
        </a:xfrm>
      </p:grpSpPr>
      <p:sp>
        <p:nvSpPr>
          <p:cNvPr id="628" name="Google Shape;628;p9"/>
          <p:cNvSpPr txBox="1"/>
          <p:nvPr/>
        </p:nvSpPr>
        <p:spPr>
          <a:xfrm>
            <a:off x="333250" y="1416625"/>
            <a:ext cx="7173000" cy="5203500"/>
          </a:xfrm>
          <a:prstGeom prst="rect">
            <a:avLst/>
          </a:prstGeom>
          <a:noFill/>
          <a:ln>
            <a:noFill/>
          </a:ln>
        </p:spPr>
        <p:txBody>
          <a:bodyPr spcFirstLastPara="1" wrap="square" lIns="0" tIns="58400" rIns="0" bIns="0" anchor="t" anchorCtr="0">
            <a:spAutoFit/>
          </a:bodyPr>
          <a:lstStyle/>
          <a:p>
            <a:pPr marL="317500" marR="633095" lvl="0" indent="-292100" algn="l" rtl="0">
              <a:lnSpc>
                <a:spcPct val="12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Collaboration- NHS Greater Glasgow and Clyde, Qure.ai, Guys&amp; St Thomas’</a:t>
            </a:r>
            <a:endParaRPr sz="2200" b="0" i="0" u="none" strike="noStrike" cap="none">
              <a:solidFill>
                <a:srgbClr val="000000"/>
              </a:solidFill>
              <a:latin typeface="Arial"/>
              <a:ea typeface="Arial"/>
              <a:cs typeface="Arial"/>
              <a:sym typeface="Arial"/>
            </a:endParaRPr>
          </a:p>
          <a:p>
            <a:pPr marL="317500" marR="621665" lvl="0" indent="-292100" algn="l" rtl="0">
              <a:lnSpc>
                <a:spcPct val="120000"/>
              </a:lnSpc>
              <a:spcBef>
                <a:spcPts val="131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The AI technology quickly examines head CT scans and accurately pinpoints critical areas of concern, creating prioritised reporting for radiology staff</a:t>
            </a:r>
            <a:endParaRPr sz="1200"/>
          </a:p>
          <a:p>
            <a:pPr marL="317500" marR="621665" lvl="0" indent="-292100" algn="l" rtl="0">
              <a:lnSpc>
                <a:spcPct val="120000"/>
              </a:lnSpc>
              <a:spcBef>
                <a:spcPts val="1310"/>
              </a:spcBef>
              <a:spcAft>
                <a:spcPts val="0"/>
              </a:spcAft>
              <a:buClr>
                <a:schemeClr val="dk1"/>
              </a:buClr>
              <a:buSzPts val="2200"/>
              <a:buFont typeface="Arial"/>
              <a:buChar char="•"/>
            </a:pPr>
            <a:r>
              <a:rPr lang="en-US" sz="2200" b="0" i="0">
                <a:solidFill>
                  <a:schemeClr val="dk1"/>
                </a:solidFill>
                <a:latin typeface="Arial"/>
                <a:ea typeface="Arial"/>
                <a:cs typeface="Arial"/>
                <a:sym typeface="Arial"/>
              </a:rPr>
              <a:t>In the first few weeks of the head CT AI implementation over the 2023/24 winter period, AI technology analysed 651 non-contrast head CTs, detecting 128 head injuries including cranial fractures, intracranial haemorrhage (ICH), mass effect and mid-line shift within the brain</a:t>
            </a:r>
            <a:endParaRPr sz="2200" b="0" i="0" u="none" strike="noStrike" cap="none">
              <a:solidFill>
                <a:schemeClr val="dk1"/>
              </a:solidFill>
              <a:highlight>
                <a:srgbClr val="FFFF00"/>
              </a:highlight>
              <a:latin typeface="Arial"/>
              <a:ea typeface="Arial"/>
              <a:cs typeface="Arial"/>
              <a:sym typeface="Arial"/>
            </a:endParaRPr>
          </a:p>
        </p:txBody>
      </p:sp>
      <p:sp>
        <p:nvSpPr>
          <p:cNvPr id="629" name="Google Shape;629;p9"/>
          <p:cNvSpPr txBox="1"/>
          <p:nvPr/>
        </p:nvSpPr>
        <p:spPr>
          <a:xfrm>
            <a:off x="333247" y="364153"/>
            <a:ext cx="1035902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a:solidFill>
                  <a:srgbClr val="BB0371"/>
                </a:solidFill>
                <a:latin typeface="Arial Black"/>
                <a:ea typeface="Arial Black"/>
                <a:cs typeface="Arial Black"/>
                <a:sym typeface="Arial Black"/>
              </a:rPr>
              <a:t>ACcEPT (Assess the Clinical Effectiveness in Prioritising CT Heads)</a:t>
            </a:r>
            <a:endParaRPr sz="2800">
              <a:solidFill>
                <a:srgbClr val="BB0371"/>
              </a:solidFill>
              <a:latin typeface="Arial Black"/>
              <a:ea typeface="Arial Black"/>
              <a:cs typeface="Arial Black"/>
              <a:sym typeface="Arial Black"/>
            </a:endParaRPr>
          </a:p>
        </p:txBody>
      </p:sp>
      <p:pic>
        <p:nvPicPr>
          <p:cNvPr id="630" name="Google Shape;630;p9" descr="A computer screen with a computer screen showing an x-ray image&#10;&#10;Description automatically generated"/>
          <p:cNvPicPr preferRelativeResize="0"/>
          <p:nvPr/>
        </p:nvPicPr>
        <p:blipFill rotWithShape="1">
          <a:blip r:embed="rId3">
            <a:alphaModFix/>
          </a:blip>
          <a:srcRect/>
          <a:stretch/>
        </p:blipFill>
        <p:spPr>
          <a:xfrm>
            <a:off x="7145425" y="2121025"/>
            <a:ext cx="5417600" cy="4372825"/>
          </a:xfrm>
          <a:prstGeom prst="rect">
            <a:avLst/>
          </a:prstGeom>
          <a:noFill/>
          <a:ln>
            <a:noFill/>
          </a:ln>
        </p:spPr>
      </p:pic>
      <p:pic>
        <p:nvPicPr>
          <p:cNvPr id="631" name="Google Shape;631;p9"/>
          <p:cNvPicPr preferRelativeResize="0"/>
          <p:nvPr/>
        </p:nvPicPr>
        <p:blipFill rotWithShape="1">
          <a:blip r:embed="rId4">
            <a:alphaModFix/>
          </a:blip>
          <a:srcRect/>
          <a:stretch/>
        </p:blipFill>
        <p:spPr>
          <a:xfrm>
            <a:off x="10656907" y="1201295"/>
            <a:ext cx="1201846" cy="751493"/>
          </a:xfrm>
          <a:prstGeom prst="rect">
            <a:avLst/>
          </a:prstGeom>
          <a:noFill/>
          <a:ln>
            <a:noFill/>
          </a:ln>
        </p:spPr>
      </p:pic>
      <p:pic>
        <p:nvPicPr>
          <p:cNvPr id="632" name="Google Shape;632;p9"/>
          <p:cNvPicPr preferRelativeResize="0"/>
          <p:nvPr/>
        </p:nvPicPr>
        <p:blipFill rotWithShape="1">
          <a:blip r:embed="rId5">
            <a:alphaModFix/>
          </a:blip>
          <a:srcRect/>
          <a:stretch/>
        </p:blipFill>
        <p:spPr>
          <a:xfrm>
            <a:off x="6759399" y="1173564"/>
            <a:ext cx="3450899" cy="68095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e2">
  <a:themeElements>
    <a:clrScheme name="Gallery">
      <a:dk1>
        <a:srgbClr val="000000"/>
      </a:dk1>
      <a:lt1>
        <a:srgbClr val="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FEB02513B65D4BBC8FFD029EAE06D6" ma:contentTypeVersion="10" ma:contentTypeDescription="Create a new document." ma:contentTypeScope="" ma:versionID="0df6d6c0825376269ce402eaff6a683c">
  <xsd:schema xmlns:xsd="http://www.w3.org/2001/XMLSchema" xmlns:xs="http://www.w3.org/2001/XMLSchema" xmlns:p="http://schemas.microsoft.com/office/2006/metadata/properties" xmlns:ns2="96d4c66f-4ed4-4da6-8a80-143945a38e51" xmlns:ns3="50dfd736-0c3e-4b5f-b578-dbf295d5c052" targetNamespace="http://schemas.microsoft.com/office/2006/metadata/properties" ma:root="true" ma:fieldsID="03ab8aed8c36a07f1645f87770a46ff9" ns2:_="" ns3:_="">
    <xsd:import namespace="96d4c66f-4ed4-4da6-8a80-143945a38e51"/>
    <xsd:import namespace="50dfd736-0c3e-4b5f-b578-dbf295d5c05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d4c66f-4ed4-4da6-8a80-143945a38e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dfd736-0c3e-4b5f-b578-dbf295d5c05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89902B-72B9-47A8-8A71-279DB34150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d4c66f-4ed4-4da6-8a80-143945a38e51"/>
    <ds:schemaRef ds:uri="50dfd736-0c3e-4b5f-b578-dbf295d5c0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396AF1-C3AC-41A4-B8DF-008158C06404}">
  <ds:schemaRefs>
    <ds:schemaRef ds:uri="http://schemas.microsoft.com/sharepoint/v3/contenttype/forms"/>
  </ds:schemaRefs>
</ds:datastoreItem>
</file>

<file path=customXml/itemProps3.xml><?xml version="1.0" encoding="utf-8"?>
<ds:datastoreItem xmlns:ds="http://schemas.openxmlformats.org/officeDocument/2006/customXml" ds:itemID="{83FC09F7-BDA4-47FB-B1B4-AAC3DB70A52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TotalTime>
  <Words>2257</Words>
  <Application>Microsoft Office PowerPoint</Application>
  <PresentationFormat>Widescreen</PresentationFormat>
  <Paragraphs>181</Paragraphs>
  <Slides>15</Slides>
  <Notes>15</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15</vt:i4>
      </vt:variant>
    </vt:vector>
  </HeadingPairs>
  <TitlesOfParts>
    <vt:vector size="31" baseType="lpstr">
      <vt:lpstr>Roboto</vt:lpstr>
      <vt:lpstr>Century Gothic</vt:lpstr>
      <vt:lpstr>Helvetica Neue</vt:lpstr>
      <vt:lpstr>Helvetica Neue Light</vt:lpstr>
      <vt:lpstr>Arial</vt:lpstr>
      <vt:lpstr>Arial Black</vt:lpstr>
      <vt:lpstr>Inter</vt:lpstr>
      <vt:lpstr>Times New Roman</vt:lpstr>
      <vt:lpstr>Calibri</vt:lpstr>
      <vt:lpstr>EB Garamond</vt:lpstr>
      <vt:lpstr>Play</vt:lpstr>
      <vt:lpstr>Office Theme</vt:lpstr>
      <vt:lpstr>1_Office Theme</vt:lpstr>
      <vt:lpstr>3_Office Theme</vt:lpstr>
      <vt:lpstr>Theme2</vt:lpstr>
      <vt:lpstr>2_Office Theme</vt:lpstr>
      <vt:lpstr>Advancing research and innovation to create an NHS fit for the future</vt:lpstr>
      <vt:lpstr>   Opportunities, Challenges &amp;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Remote-management of patients with Chronic Obstructive airways Disease (COPD) Evaluating Implementation of Digital Innovations to Enable Routine Care   </vt:lpstr>
      <vt:lpstr>PowerPoint Presentation</vt:lpstr>
      <vt:lpstr>PowerPoint Presentation</vt:lpstr>
      <vt:lpstr>PowerPoint Presentation</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research and innovation to create an NHS fit for the future</dc:title>
  <dc:creator>Linda White</dc:creator>
  <cp:lastModifiedBy>Rose Reynolds</cp:lastModifiedBy>
  <cp:revision>3</cp:revision>
  <dcterms:created xsi:type="dcterms:W3CDTF">2013-05-09T10:58:45Z</dcterms:created>
  <dcterms:modified xsi:type="dcterms:W3CDTF">2024-06-18T08:23:00Z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A38812861</vt:lpwstr>
  </property>
  <property fmtid="{D5CDD505-2E9C-101B-9397-08002B2CF9AE}" pid="4" name="Objective-Title">
    <vt:lpwstr>2022 - NHS Scotland Event - Title Slide</vt:lpwstr>
  </property>
  <property fmtid="{D5CDD505-2E9C-101B-9397-08002B2CF9AE}" pid="5" name="Objective-Comment">
    <vt:lpwstr/>
  </property>
  <property fmtid="{D5CDD505-2E9C-101B-9397-08002B2CF9AE}" pid="6" name="Objective-CreationStamp">
    <vt:filetime>2022-06-24T09:16:52Z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2022-06-24T09:18:53Z</vt:filetime>
  </property>
  <property fmtid="{D5CDD505-2E9C-101B-9397-08002B2CF9AE}" pid="10" name="Objective-ModificationStamp">
    <vt:filetime>2022-06-24T09:18:54Z</vt:filetime>
  </property>
  <property fmtid="{D5CDD505-2E9C-101B-9397-08002B2CF9AE}" pid="11" name="Objective-Owner">
    <vt:lpwstr>Jaworska, Klaudia K (U453333)</vt:lpwstr>
  </property>
  <property fmtid="{D5CDD505-2E9C-101B-9397-08002B2CF9AE}" pid="12" name="Objective-Path">
    <vt:lpwstr>Objective Global Folder:Classified Object:Classified Object:Jaworska, Klaudia K (U453333):Special Folder - Jaworska, Klaudia K (U453333):Handy - Jaworska, Klaudia K (U453333):NHS Scotland Event:Signage</vt:lpwstr>
  </property>
  <property fmtid="{D5CDD505-2E9C-101B-9397-08002B2CF9AE}" pid="13" name="Objective-Parent">
    <vt:lpwstr>Signage</vt:lpwstr>
  </property>
  <property fmtid="{D5CDD505-2E9C-101B-9397-08002B2CF9AE}" pid="14" name="Objective-State">
    <vt:lpwstr>Published</vt:lpwstr>
  </property>
  <property fmtid="{D5CDD505-2E9C-101B-9397-08002B2CF9AE}" pid="15" name="Objective-Version">
    <vt:lpwstr>1.0</vt:lpwstr>
  </property>
  <property fmtid="{D5CDD505-2E9C-101B-9397-08002B2CF9AE}" pid="16" name="Objective-VersionNumber">
    <vt:r8>1</vt:r8>
  </property>
  <property fmtid="{D5CDD505-2E9C-101B-9397-08002B2CF9AE}" pid="17" name="Objective-VersionComment">
    <vt:lpwstr/>
  </property>
  <property fmtid="{D5CDD505-2E9C-101B-9397-08002B2CF9AE}" pid="18" name="Objective-FileNumber">
    <vt:lpwstr/>
  </property>
  <property fmtid="{D5CDD505-2E9C-101B-9397-08002B2CF9AE}" pid="19" name="Objective-Classification">
    <vt:lpwstr>OFFICIAL</vt:lpwstr>
  </property>
  <property fmtid="{D5CDD505-2E9C-101B-9397-08002B2CF9AE}" pid="20" name="Objective-Caveats">
    <vt:lpwstr/>
  </property>
  <property fmtid="{D5CDD505-2E9C-101B-9397-08002B2CF9AE}" pid="21" name="Objective-Date of Original [system]">
    <vt:lpwstr/>
  </property>
  <property fmtid="{D5CDD505-2E9C-101B-9397-08002B2CF9AE}" pid="22" name="Objective-Date Received [system]">
    <vt:lpwstr/>
  </property>
  <property fmtid="{D5CDD505-2E9C-101B-9397-08002B2CF9AE}" pid="23" name="Objective-SG Web Publication - Category [system]">
    <vt:lpwstr/>
  </property>
  <property fmtid="{D5CDD505-2E9C-101B-9397-08002B2CF9AE}" pid="24" name="Objective-SG Web Publication - Category 2 Classification [system]">
    <vt:lpwstr/>
  </property>
  <property fmtid="{D5CDD505-2E9C-101B-9397-08002B2CF9AE}" pid="25" name="Objective-Description">
    <vt:lpwstr/>
  </property>
  <property fmtid="{D5CDD505-2E9C-101B-9397-08002B2CF9AE}" pid="26" name="Objective-VersionId">
    <vt:lpwstr>vA57450809</vt:lpwstr>
  </property>
  <property fmtid="{D5CDD505-2E9C-101B-9397-08002B2CF9AE}" pid="27" name="Objective-Date of Original">
    <vt:lpwstr/>
  </property>
  <property fmtid="{D5CDD505-2E9C-101B-9397-08002B2CF9AE}" pid="28" name="Objective-Date Received">
    <vt:lpwstr/>
  </property>
  <property fmtid="{D5CDD505-2E9C-101B-9397-08002B2CF9AE}" pid="29" name="Objective-SG Web Publication - Category">
    <vt:lpwstr/>
  </property>
  <property fmtid="{D5CDD505-2E9C-101B-9397-08002B2CF9AE}" pid="30" name="Objective-SG Web Publication - Category 2 Classification">
    <vt:lpwstr/>
  </property>
  <property fmtid="{D5CDD505-2E9C-101B-9397-08002B2CF9AE}" pid="31" name="Objective-Connect Creator">
    <vt:lpwstr/>
  </property>
  <property fmtid="{D5CDD505-2E9C-101B-9397-08002B2CF9AE}" pid="32" name="Objective-Required Redaction">
    <vt:lpwstr/>
  </property>
  <property fmtid="{D5CDD505-2E9C-101B-9397-08002B2CF9AE}" pid="33" name="ContentTypeId">
    <vt:lpwstr>0x01010029FEB02513B65D4BBC8FFD029EAE06D6</vt:lpwstr>
  </property>
</Properties>
</file>