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8" r:id="rId3"/>
    <p:sldId id="257" r:id="rId4"/>
    <p:sldId id="259" r:id="rId5"/>
    <p:sldId id="260" r:id="rId6"/>
    <p:sldId id="261" r:id="rId7"/>
    <p:sldId id="262" r:id="rId8"/>
    <p:sldId id="263" r:id="rId9"/>
    <p:sldId id="272" r:id="rId10"/>
    <p:sldId id="273" r:id="rId11"/>
    <p:sldId id="274" r:id="rId12"/>
    <p:sldId id="275" r:id="rId13"/>
    <p:sldId id="276" r:id="rId14"/>
    <p:sldId id="277" r:id="rId15"/>
    <p:sldId id="279" r:id="rId16"/>
    <p:sldId id="28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Outcomes</a:t>
            </a:r>
            <a:r>
              <a:rPr lang="en-US" sz="2000" b="1" baseline="0" dirty="0"/>
              <a:t> of SAS/FNC Decision Support Calls PDSA Cycle 5  </a:t>
            </a:r>
            <a:endParaRPr lang="en-US" sz="2000" b="1" dirty="0"/>
          </a:p>
        </c:rich>
      </c:tx>
      <c:layout>
        <c:manualLayout>
          <c:xMode val="edge"/>
          <c:yMode val="edge"/>
          <c:x val="0.1638488021637689"/>
          <c:y val="2.033859218506945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Sheet1!$G$9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Sheet1!$F$10:$F$16</c:f>
              <c:strCache>
                <c:ptCount val="7"/>
                <c:pt idx="0">
                  <c:v>ED </c:v>
                </c:pt>
                <c:pt idx="1">
                  <c:v>AMIA </c:v>
                </c:pt>
                <c:pt idx="2">
                  <c:v>Primary Care</c:v>
                </c:pt>
                <c:pt idx="3">
                  <c:v>Surgery</c:v>
                </c:pt>
                <c:pt idx="4">
                  <c:v>GAU</c:v>
                </c:pt>
                <c:pt idx="5">
                  <c:v>Self Care </c:v>
                </c:pt>
                <c:pt idx="6">
                  <c:v>Unknown </c:v>
                </c:pt>
              </c:strCache>
            </c:strRef>
          </c:cat>
          <c:val>
            <c:numRef>
              <c:f>Sheet1!$G$10:$G$16</c:f>
              <c:numCache>
                <c:formatCode>General</c:formatCode>
                <c:ptCount val="7"/>
                <c:pt idx="0">
                  <c:v>8</c:v>
                </c:pt>
                <c:pt idx="1">
                  <c:v>7</c:v>
                </c:pt>
                <c:pt idx="2">
                  <c:v>6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C7-4EA0-B203-44C8CD2E22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685120"/>
        <c:axId val="37686656"/>
      </c:barChart>
      <c:catAx>
        <c:axId val="37685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686656"/>
        <c:crosses val="autoZero"/>
        <c:auto val="1"/>
        <c:lblAlgn val="ctr"/>
        <c:lblOffset val="100"/>
        <c:noMultiLvlLbl val="0"/>
      </c:catAx>
      <c:valAx>
        <c:axId val="37686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685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b="1" dirty="0"/>
              <a:t>Breakdown SAS Non-Conveyed Outcomes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FF99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rgbClr val="9966FF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976-41F8-9A98-6ACA94E84221}"/>
              </c:ext>
            </c:extLst>
          </c:dPt>
          <c:dPt>
            <c:idx val="2"/>
            <c:invertIfNegative val="0"/>
            <c:bubble3D val="0"/>
            <c:spPr>
              <a:solidFill>
                <a:srgbClr val="FFCC99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976-41F8-9A98-6ACA94E84221}"/>
              </c:ext>
            </c:extLst>
          </c:dPt>
          <c:dPt>
            <c:idx val="3"/>
            <c:invertIfNegative val="0"/>
            <c:bubble3D val="0"/>
            <c:spPr>
              <a:solidFill>
                <a:srgbClr val="CCFFCC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976-41F8-9A98-6ACA94E84221}"/>
              </c:ext>
            </c:extLst>
          </c:dPt>
          <c:dPt>
            <c:idx val="4"/>
            <c:invertIfNegative val="0"/>
            <c:bubble3D val="0"/>
            <c:spPr>
              <a:solidFill>
                <a:srgbClr val="00CCFF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9976-41F8-9A98-6ACA94E84221}"/>
              </c:ext>
            </c:extLst>
          </c:dPt>
          <c:dPt>
            <c:idx val="5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9976-41F8-9A98-6ACA94E84221}"/>
              </c:ext>
            </c:extLst>
          </c:dPt>
          <c:dPt>
            <c:idx val="6"/>
            <c:invertIfNegative val="0"/>
            <c:bubble3D val="0"/>
            <c:spPr>
              <a:solidFill>
                <a:srgbClr val="99FF33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9976-41F8-9A98-6ACA94E84221}"/>
              </c:ext>
            </c:extLst>
          </c:dPt>
          <c:dPt>
            <c:idx val="7"/>
            <c:invertIfNegative val="0"/>
            <c:bubble3D val="0"/>
            <c:spPr>
              <a:solidFill>
                <a:srgbClr val="CCFFFF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9976-41F8-9A98-6ACA94E84221}"/>
              </c:ext>
            </c:extLst>
          </c:dPt>
          <c:dPt>
            <c:idx val="8"/>
            <c:invertIfNegative val="0"/>
            <c:bubble3D val="0"/>
            <c:spPr>
              <a:solidFill>
                <a:srgbClr val="CCCCFF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9976-41F8-9A98-6ACA94E8422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Sheet1!$B$152:$J$152</c:f>
              <c:strCache>
                <c:ptCount val="9"/>
                <c:pt idx="0">
                  <c:v>Primary Care</c:v>
                </c:pt>
                <c:pt idx="1">
                  <c:v>Self Care Advice</c:v>
                </c:pt>
                <c:pt idx="2">
                  <c:v>Direct Ward Admission</c:v>
                </c:pt>
                <c:pt idx="3">
                  <c:v>Minors Appointment</c:v>
                </c:pt>
                <c:pt idx="4">
                  <c:v>FNC Consultant Unavailable</c:v>
                </c:pt>
                <c:pt idx="5">
                  <c:v>Referred to GMED</c:v>
                </c:pt>
                <c:pt idx="6">
                  <c:v>Reviewed by ANP</c:v>
                </c:pt>
                <c:pt idx="7">
                  <c:v>Medication Change</c:v>
                </c:pt>
                <c:pt idx="8">
                  <c:v>Crew already at ED</c:v>
                </c:pt>
              </c:strCache>
            </c:strRef>
          </c:cat>
          <c:val>
            <c:numRef>
              <c:f>Sheet1!$B$153:$J$153</c:f>
              <c:numCache>
                <c:formatCode>General</c:formatCode>
                <c:ptCount val="9"/>
                <c:pt idx="0">
                  <c:v>12</c:v>
                </c:pt>
                <c:pt idx="1">
                  <c:v>13</c:v>
                </c:pt>
                <c:pt idx="2">
                  <c:v>7</c:v>
                </c:pt>
                <c:pt idx="3">
                  <c:v>5</c:v>
                </c:pt>
                <c:pt idx="4">
                  <c:v>2</c:v>
                </c:pt>
                <c:pt idx="5">
                  <c:v>6</c:v>
                </c:pt>
                <c:pt idx="6">
                  <c:v>1</c:v>
                </c:pt>
                <c:pt idx="7">
                  <c:v>2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9976-41F8-9A98-6ACA94E8422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58222848"/>
        <c:axId val="60104704"/>
      </c:barChart>
      <c:catAx>
        <c:axId val="58222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104704"/>
        <c:crosses val="autoZero"/>
        <c:auto val="1"/>
        <c:lblAlgn val="ctr"/>
        <c:lblOffset val="100"/>
        <c:noMultiLvlLbl val="0"/>
      </c:catAx>
      <c:valAx>
        <c:axId val="601047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58222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0.36345</cdr:x>
      <cdr:y>0.29985</cdr:y>
    </cdr:from>
    <cdr:to>
      <cdr:x>1</cdr:x>
      <cdr:y>0.5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99225427-72EF-412D-8421-9CF3BD595334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509700" y="1123413"/>
          <a:ext cx="4395597" cy="749873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hs_ppt_widescreen_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" y="0"/>
            <a:ext cx="12185904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36411" y="2346781"/>
            <a:ext cx="105156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4" name="Picture 3" descr="nhs_ppt_widescreen_v2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56" t="57139" b="21431"/>
          <a:stretch/>
        </p:blipFill>
        <p:spPr>
          <a:xfrm>
            <a:off x="8956110" y="5248403"/>
            <a:ext cx="3112718" cy="14697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385" y="5789896"/>
            <a:ext cx="1739902" cy="65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500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hs_ppt_widescreen2_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here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EAE3-FD97-44DC-8D39-0996EB8D0EE8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564F2-4FC3-4444-8AA3-1C09FF35812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9619989" y="5323562"/>
            <a:ext cx="2455101" cy="13402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Content Placeholder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258" y="5782098"/>
            <a:ext cx="1819659" cy="66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156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CEAE3-FD97-44DC-8D39-0996EB8D0EE8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564F2-4FC3-4444-8AA3-1C09FF3581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81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9257" y="3172914"/>
            <a:ext cx="8429897" cy="1504950"/>
          </a:xfrm>
        </p:spPr>
        <p:txBody>
          <a:bodyPr>
            <a:normAutofit/>
          </a:bodyPr>
          <a:lstStyle/>
          <a:p>
            <a:r>
              <a:rPr lang="en-GB" sz="4000" b="1" dirty="0"/>
              <a:t>The role of the Scottish Ambulance Service in the Redesign of Urgent Care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55482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910D1964-A89D-4D08-ACBF-0CA11504E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499" y="365126"/>
            <a:ext cx="5057775" cy="958849"/>
          </a:xfrm>
          <a:prstGeom prst="roundRect">
            <a:avLst/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Patient Experience</a:t>
            </a:r>
          </a:p>
        </p:txBody>
      </p:sp>
      <p:sp>
        <p:nvSpPr>
          <p:cNvPr id="6" name="Rounded Rectangle 1">
            <a:extLst>
              <a:ext uri="{FF2B5EF4-FFF2-40B4-BE49-F238E27FC236}">
                <a16:creationId xmlns:a16="http://schemas.microsoft.com/office/drawing/2014/main" id="{F756B3EB-ECE8-4E9B-A1EB-D3F5104D9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7350" y="1447798"/>
            <a:ext cx="4083842" cy="3114675"/>
          </a:xfrm>
          <a:prstGeom prst="roundRect">
            <a:avLst>
              <a:gd name="adj" fmla="val 1597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84 year old who lived alone and had fallen at home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Called 999 and deemed suitable for ‘Hear and Treat’ 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SAS Clinician contacted AP in FNC with Comprehensive SBAR.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AP discussed with Consultant Geriatrician and Hospital at Home Assessment arranged 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SAS Clinician stood down and hospital admission avoided  </a:t>
            </a: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487E13EE-3E90-4179-90EF-91532EA24DE5}"/>
              </a:ext>
            </a:extLst>
          </p:cNvPr>
          <p:cNvSpPr/>
          <p:nvPr/>
        </p:nvSpPr>
        <p:spPr>
          <a:xfrm>
            <a:off x="6096000" y="1447799"/>
            <a:ext cx="4322999" cy="311467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70 year old living alone with haematuria &amp; abdominal pain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Called 999 - SAS AP carries out virtual consultation. Access to TRAK - detailed history and virtual examination.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Discussion with FNC Clinician and scheduled admission to Acute Medical 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Discharged home after 3 days, community care &amp; follow up</a:t>
            </a:r>
          </a:p>
        </p:txBody>
      </p:sp>
      <p:sp>
        <p:nvSpPr>
          <p:cNvPr id="8" name="Rounded Rectangle 3">
            <a:extLst>
              <a:ext uri="{FF2B5EF4-FFF2-40B4-BE49-F238E27FC236}">
                <a16:creationId xmlns:a16="http://schemas.microsoft.com/office/drawing/2014/main" id="{5FC93977-D28E-44E2-BF1C-2627AD9F5BDC}"/>
              </a:ext>
            </a:extLst>
          </p:cNvPr>
          <p:cNvSpPr/>
          <p:nvPr/>
        </p:nvSpPr>
        <p:spPr>
          <a:xfrm>
            <a:off x="2628900" y="4686296"/>
            <a:ext cx="6804291" cy="1943104"/>
          </a:xfrm>
          <a:prstGeom prst="roundRect">
            <a:avLst>
              <a:gd name="adj" fmla="val 1174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49 year old woman with facial weakness calls 999.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SAS Clinician reviewed patient with comprehensive neurological assessment with suspected resolved TIA.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Discussion with FNC, comprehensive SBAR. Agreed patient not requiring conveyance.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FNC arranged next day Scheduled Stroke Review/MRI and Aspirin prescription sent to patients pharmacy via Community  Outpatient Prescription ( CoPPr )  </a:t>
            </a:r>
          </a:p>
        </p:txBody>
      </p:sp>
    </p:spTree>
    <p:extLst>
      <p:ext uri="{BB962C8B-B14F-4D97-AF65-F5344CB8AC3E}">
        <p14:creationId xmlns:p14="http://schemas.microsoft.com/office/powerpoint/2010/main" val="4216426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ECB94C1-7FF7-40EC-8E66-E488D2889E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175" y="695325"/>
            <a:ext cx="8410575" cy="548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054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2264D-2285-43F8-AF29-539F4446A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100" b="1" dirty="0">
                <a:latin typeface="+mn-lt"/>
              </a:rPr>
              <a:t>SAS/FNC OUTCOMES</a:t>
            </a:r>
            <a:br>
              <a:rPr lang="en-GB" sz="3100" b="1" dirty="0">
                <a:latin typeface="+mn-lt"/>
              </a:rPr>
            </a:br>
            <a:r>
              <a:rPr lang="en-GB" sz="3100" b="1" dirty="0">
                <a:latin typeface="+mn-lt"/>
              </a:rPr>
              <a:t>11 APRIL – 1 MAY 2022 </a:t>
            </a:r>
            <a:r>
              <a:rPr lang="en-GB" sz="4400" b="1" dirty="0"/>
              <a:t/>
            </a:r>
            <a:br>
              <a:rPr lang="en-GB" sz="4400" b="1" dirty="0"/>
            </a:b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DF1528-BEE7-4B40-A085-CE5695CDD1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200" y="1219200"/>
            <a:ext cx="10388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/>
              <a:t>68 calls received at the FNC from SAS</a:t>
            </a:r>
            <a:br>
              <a:rPr lang="en-GB" sz="2000" b="1" dirty="0"/>
            </a:br>
            <a:r>
              <a:rPr lang="en-GB" sz="2000" b="1" dirty="0"/>
              <a:t>49 non-conveyed = </a:t>
            </a:r>
            <a:r>
              <a:rPr lang="en-GB" sz="2000" b="1" dirty="0">
                <a:solidFill>
                  <a:srgbClr val="FF0000"/>
                </a:solidFill>
              </a:rPr>
              <a:t>72%</a:t>
            </a:r>
            <a:r>
              <a:rPr lang="en-GB" sz="2000" b="1" dirty="0"/>
              <a:t/>
            </a:r>
            <a:br>
              <a:rPr lang="en-GB" sz="2000" b="1" dirty="0"/>
            </a:br>
            <a:r>
              <a:rPr lang="en-GB" sz="2000" b="1" dirty="0"/>
              <a:t>19 conveyed to ED = </a:t>
            </a:r>
            <a:r>
              <a:rPr lang="en-GB" sz="2000" b="1" dirty="0">
                <a:solidFill>
                  <a:srgbClr val="FF0000"/>
                </a:solidFill>
              </a:rPr>
              <a:t>28%</a:t>
            </a:r>
            <a:endParaRPr lang="en-GB" sz="2000" dirty="0"/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703D36A3-0A3E-478C-997A-09457132F9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0029797"/>
              </p:ext>
            </p:extLst>
          </p:nvPr>
        </p:nvGraphicFramePr>
        <p:xfrm>
          <a:off x="1046480" y="2235201"/>
          <a:ext cx="8554720" cy="3755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37508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6">
            <a:hlinkClick r:id="" action="ppaction://noaction"/>
            <a:extLst>
              <a:ext uri="{FF2B5EF4-FFF2-40B4-BE49-F238E27FC236}">
                <a16:creationId xmlns:a16="http://schemas.microsoft.com/office/drawing/2014/main" id="{46C97A1C-D3CD-4106-B997-23870B7BA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850" y="365126"/>
            <a:ext cx="7972425" cy="892175"/>
          </a:xfrm>
          <a:prstGeom prst="roundRect">
            <a:avLst/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2800" b="1" dirty="0"/>
              <a:t>Redesign Urgent Care – SAS Work Stream Update </a:t>
            </a:r>
          </a:p>
        </p:txBody>
      </p:sp>
      <p:sp>
        <p:nvSpPr>
          <p:cNvPr id="8" name="Rounded Rectangle 3">
            <a:extLst>
              <a:ext uri="{FF2B5EF4-FFF2-40B4-BE49-F238E27FC236}">
                <a16:creationId xmlns:a16="http://schemas.microsoft.com/office/drawing/2014/main" id="{7566EC16-3333-481C-86DB-9A0C15AB1642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685800" y="2869092"/>
            <a:ext cx="2487958" cy="1893408"/>
          </a:xfrm>
          <a:prstGeom prst="roundRect">
            <a:avLst>
              <a:gd name="adj" fmla="val 2288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lvl="0" indent="0" algn="ctr">
              <a:buNone/>
            </a:pPr>
            <a:r>
              <a:rPr lang="en-GB" sz="1400" b="1" dirty="0">
                <a:solidFill>
                  <a:prstClr val="black"/>
                </a:solidFill>
                <a:cs typeface="Arial" pitchFamily="34" charset="0"/>
              </a:rPr>
              <a:t>Delivering Care closer to home for people requiring Urgent Care with equity of access to urgent , primary and community services </a:t>
            </a:r>
            <a:endParaRPr lang="en-GB" sz="14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97525C-2E6E-430C-BC5B-44F2C2C1EE8C}"/>
              </a:ext>
            </a:extLst>
          </p:cNvPr>
          <p:cNvSpPr/>
          <p:nvPr/>
        </p:nvSpPr>
        <p:spPr>
          <a:xfrm>
            <a:off x="609600" y="1247777"/>
            <a:ext cx="28765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1400" b="1" dirty="0"/>
          </a:p>
          <a:p>
            <a:pPr algn="ctr"/>
            <a:endParaRPr lang="en-GB" sz="1400" b="1" dirty="0"/>
          </a:p>
          <a:p>
            <a:pPr algn="ctr"/>
            <a:r>
              <a:rPr lang="en-GB" sz="1400" dirty="0"/>
              <a:t>                       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CAD32E-7B2C-4B06-8DDD-AFC8F1A076DA}"/>
              </a:ext>
            </a:extLst>
          </p:cNvPr>
          <p:cNvSpPr/>
          <p:nvPr/>
        </p:nvSpPr>
        <p:spPr>
          <a:xfrm>
            <a:off x="-114299" y="1457325"/>
            <a:ext cx="380732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1400" b="1" dirty="0"/>
          </a:p>
          <a:p>
            <a:pPr algn="ctr"/>
            <a:endParaRPr lang="en-GB" sz="1400" b="1" dirty="0"/>
          </a:p>
          <a:p>
            <a:pPr algn="ctr"/>
            <a:endParaRPr lang="en-GB" sz="1400" b="1" dirty="0"/>
          </a:p>
          <a:p>
            <a:pPr algn="ctr"/>
            <a:r>
              <a:rPr lang="en-GB" sz="1400" b="1" dirty="0"/>
              <a:t>      </a:t>
            </a:r>
          </a:p>
          <a:p>
            <a:pPr algn="ctr"/>
            <a:r>
              <a:rPr lang="en-GB" sz="1400" b="1" dirty="0"/>
              <a:t>WHOLE SYSTEM FLOW                                                                                                                                   </a:t>
            </a:r>
            <a:endParaRPr lang="en-GB" sz="1400" dirty="0"/>
          </a:p>
        </p:txBody>
      </p:sp>
      <p:sp>
        <p:nvSpPr>
          <p:cNvPr id="11" name="Rounded Rectangle 9">
            <a:hlinkClick r:id="" action="ppaction://noaction"/>
            <a:extLst>
              <a:ext uri="{FF2B5EF4-FFF2-40B4-BE49-F238E27FC236}">
                <a16:creationId xmlns:a16="http://schemas.microsoft.com/office/drawing/2014/main" id="{1E0FC841-84F1-4469-ABC0-9B84B9BE6E97}"/>
              </a:ext>
            </a:extLst>
          </p:cNvPr>
          <p:cNvSpPr/>
          <p:nvPr/>
        </p:nvSpPr>
        <p:spPr>
          <a:xfrm>
            <a:off x="4486275" y="1547133"/>
            <a:ext cx="2684824" cy="892176"/>
          </a:xfrm>
          <a:prstGeom prst="roundRect">
            <a:avLst/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Provide direct access for SAS clinicians to Flow Navigation Centre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9008B55-39D5-4121-B326-88C233038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0708" y="1257301"/>
            <a:ext cx="3789140" cy="383975"/>
          </a:xfrm>
          <a:prstGeom prst="rect">
            <a:avLst/>
          </a:prstGeom>
        </p:spPr>
      </p:pic>
      <p:sp>
        <p:nvSpPr>
          <p:cNvPr id="13" name="Rounded Rectangle 8">
            <a:extLst>
              <a:ext uri="{FF2B5EF4-FFF2-40B4-BE49-F238E27FC236}">
                <a16:creationId xmlns:a16="http://schemas.microsoft.com/office/drawing/2014/main" id="{4D1A5ED8-2A01-4350-A694-9800136F38F4}"/>
              </a:ext>
            </a:extLst>
          </p:cNvPr>
          <p:cNvSpPr/>
          <p:nvPr/>
        </p:nvSpPr>
        <p:spPr>
          <a:xfrm>
            <a:off x="4508547" y="2561919"/>
            <a:ext cx="2662552" cy="92928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 Enhance ability for Clinician to refer to Primary Care</a:t>
            </a:r>
          </a:p>
        </p:txBody>
      </p:sp>
      <p:sp>
        <p:nvSpPr>
          <p:cNvPr id="14" name="Rounded Rectangle 4">
            <a:hlinkClick r:id="rId3" action="ppaction://hlinksldjump"/>
            <a:extLst>
              <a:ext uri="{FF2B5EF4-FFF2-40B4-BE49-F238E27FC236}">
                <a16:creationId xmlns:a16="http://schemas.microsoft.com/office/drawing/2014/main" id="{C10CAEF7-D908-4E90-94FA-E322BCD5F4BF}"/>
              </a:ext>
            </a:extLst>
          </p:cNvPr>
          <p:cNvSpPr/>
          <p:nvPr/>
        </p:nvSpPr>
        <p:spPr>
          <a:xfrm>
            <a:off x="4508547" y="3624136"/>
            <a:ext cx="2662552" cy="9292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 Enhance ability for Clinicians to refer to Community Pathways </a:t>
            </a:r>
          </a:p>
        </p:txBody>
      </p:sp>
      <p:sp>
        <p:nvSpPr>
          <p:cNvPr id="15" name="Rounded Rectangle 6">
            <a:extLst>
              <a:ext uri="{FF2B5EF4-FFF2-40B4-BE49-F238E27FC236}">
                <a16:creationId xmlns:a16="http://schemas.microsoft.com/office/drawing/2014/main" id="{0255DF2A-30FC-43A9-847C-B907082942D8}"/>
              </a:ext>
            </a:extLst>
          </p:cNvPr>
          <p:cNvSpPr/>
          <p:nvPr/>
        </p:nvSpPr>
        <p:spPr>
          <a:xfrm>
            <a:off x="4508547" y="4686354"/>
            <a:ext cx="2662551" cy="92928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  Improve SAS Clinicians  access to professional to professional advice </a:t>
            </a:r>
          </a:p>
        </p:txBody>
      </p:sp>
      <p:sp>
        <p:nvSpPr>
          <p:cNvPr id="16" name="Rounded Rectangle 7">
            <a:hlinkClick r:id="" action="ppaction://noaction"/>
            <a:extLst>
              <a:ext uri="{FF2B5EF4-FFF2-40B4-BE49-F238E27FC236}">
                <a16:creationId xmlns:a16="http://schemas.microsoft.com/office/drawing/2014/main" id="{C3C76FCD-73E0-4C46-AFA9-7320DE6A8C22}"/>
              </a:ext>
            </a:extLst>
          </p:cNvPr>
          <p:cNvSpPr/>
          <p:nvPr/>
        </p:nvSpPr>
        <p:spPr>
          <a:xfrm>
            <a:off x="4508547" y="5748572"/>
            <a:ext cx="2662551" cy="776005"/>
          </a:xfrm>
          <a:prstGeom prst="roundRect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Allow access and sharing information across health and care organisations 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8ABBC94-CFB6-4F52-88A3-8455731D15BA}"/>
              </a:ext>
            </a:extLst>
          </p:cNvPr>
          <p:cNvCxnSpPr>
            <a:cxnSpLocks/>
            <a:stCxn id="8" idx="1"/>
            <a:endCxn id="8" idx="1"/>
          </p:cNvCxnSpPr>
          <p:nvPr/>
        </p:nvCxnSpPr>
        <p:spPr>
          <a:xfrm>
            <a:off x="3173758" y="3815796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494F0F1-7906-4F54-9451-605919587113}"/>
              </a:ext>
            </a:extLst>
          </p:cNvPr>
          <p:cNvCxnSpPr>
            <a:cxnSpLocks/>
            <a:stCxn id="8" idx="1"/>
          </p:cNvCxnSpPr>
          <p:nvPr/>
        </p:nvCxnSpPr>
        <p:spPr>
          <a:xfrm flipV="1">
            <a:off x="3173758" y="2066926"/>
            <a:ext cx="1217267" cy="17488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123B97D-B847-49A2-9D00-4EACE3043A8D}"/>
              </a:ext>
            </a:extLst>
          </p:cNvPr>
          <p:cNvCxnSpPr>
            <a:cxnSpLocks/>
            <a:stCxn id="8" idx="1"/>
          </p:cNvCxnSpPr>
          <p:nvPr/>
        </p:nvCxnSpPr>
        <p:spPr>
          <a:xfrm flipV="1">
            <a:off x="3173758" y="3143250"/>
            <a:ext cx="1217267" cy="6725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DE8CAA8-272D-484A-A9AB-4CBE822ED909}"/>
              </a:ext>
            </a:extLst>
          </p:cNvPr>
          <p:cNvCxnSpPr>
            <a:cxnSpLocks/>
            <a:stCxn id="8" idx="1"/>
          </p:cNvCxnSpPr>
          <p:nvPr/>
        </p:nvCxnSpPr>
        <p:spPr>
          <a:xfrm>
            <a:off x="3173758" y="3815796"/>
            <a:ext cx="121726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E500266-04F5-4696-8E5E-58E2742F1737}"/>
              </a:ext>
            </a:extLst>
          </p:cNvPr>
          <p:cNvCxnSpPr>
            <a:cxnSpLocks/>
            <a:stCxn id="8" idx="1"/>
          </p:cNvCxnSpPr>
          <p:nvPr/>
        </p:nvCxnSpPr>
        <p:spPr>
          <a:xfrm>
            <a:off x="3173758" y="3815796"/>
            <a:ext cx="1264892" cy="1220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92CE739-AC0A-435B-97D6-73571E97399B}"/>
              </a:ext>
            </a:extLst>
          </p:cNvPr>
          <p:cNvCxnSpPr>
            <a:cxnSpLocks/>
            <a:stCxn id="8" idx="1"/>
          </p:cNvCxnSpPr>
          <p:nvPr/>
        </p:nvCxnSpPr>
        <p:spPr>
          <a:xfrm>
            <a:off x="3173758" y="3815796"/>
            <a:ext cx="1264892" cy="22802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60AAFB0A-ED47-4744-B02C-0E82BB7F5A61}"/>
              </a:ext>
            </a:extLst>
          </p:cNvPr>
          <p:cNvSpPr/>
          <p:nvPr/>
        </p:nvSpPr>
        <p:spPr>
          <a:xfrm>
            <a:off x="8086725" y="1057533"/>
            <a:ext cx="21860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400" b="1" dirty="0"/>
          </a:p>
          <a:p>
            <a:r>
              <a:rPr lang="en-GB" sz="1400" b="1" dirty="0"/>
              <a:t>ACTIONS / TESTS </a:t>
            </a:r>
            <a:endParaRPr lang="en-GB" sz="1400" dirty="0"/>
          </a:p>
        </p:txBody>
      </p:sp>
      <p:sp>
        <p:nvSpPr>
          <p:cNvPr id="42" name="Secondary 7">
            <a:extLst>
              <a:ext uri="{FF2B5EF4-FFF2-40B4-BE49-F238E27FC236}">
                <a16:creationId xmlns:a16="http://schemas.microsoft.com/office/drawing/2014/main" id="{496203AD-FDC3-469D-8F92-C2B4A34F1589}"/>
              </a:ext>
            </a:extLst>
          </p:cNvPr>
          <p:cNvSpPr/>
          <p:nvPr/>
        </p:nvSpPr>
        <p:spPr>
          <a:xfrm>
            <a:off x="7753352" y="1580753"/>
            <a:ext cx="2060997" cy="692407"/>
          </a:xfrm>
          <a:prstGeom prst="round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>
                <a:solidFill>
                  <a:schemeClr val="tx1"/>
                </a:solidFill>
              </a:rPr>
              <a:t>Implemented 17/1 </a:t>
            </a:r>
          </a:p>
        </p:txBody>
      </p:sp>
      <p:sp>
        <p:nvSpPr>
          <p:cNvPr id="43" name="Secondary 7">
            <a:extLst>
              <a:ext uri="{FF2B5EF4-FFF2-40B4-BE49-F238E27FC236}">
                <a16:creationId xmlns:a16="http://schemas.microsoft.com/office/drawing/2014/main" id="{411D3048-83D5-4780-9936-0B2DBABC3A4C}"/>
              </a:ext>
            </a:extLst>
          </p:cNvPr>
          <p:cNvSpPr/>
          <p:nvPr/>
        </p:nvSpPr>
        <p:spPr>
          <a:xfrm>
            <a:off x="7746814" y="2455675"/>
            <a:ext cx="2067535" cy="984303"/>
          </a:xfrm>
          <a:prstGeom prst="round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>
                <a:solidFill>
                  <a:schemeClr val="tx1"/>
                </a:solidFill>
              </a:rPr>
              <a:t> Explore FNC provide necessary links with Primary Care </a:t>
            </a:r>
          </a:p>
        </p:txBody>
      </p:sp>
      <p:sp>
        <p:nvSpPr>
          <p:cNvPr id="44" name="Secondary 8">
            <a:hlinkClick r:id="" action="ppaction://noaction"/>
            <a:extLst>
              <a:ext uri="{FF2B5EF4-FFF2-40B4-BE49-F238E27FC236}">
                <a16:creationId xmlns:a16="http://schemas.microsoft.com/office/drawing/2014/main" id="{8EA6CB7F-8033-4FC5-96A5-4171F45ACB06}"/>
              </a:ext>
            </a:extLst>
          </p:cNvPr>
          <p:cNvSpPr/>
          <p:nvPr/>
        </p:nvSpPr>
        <p:spPr>
          <a:xfrm>
            <a:off x="7753352" y="3568425"/>
            <a:ext cx="2067535" cy="98430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>
                <a:solidFill>
                  <a:schemeClr val="tx1"/>
                </a:solidFill>
              </a:rPr>
              <a:t> Now have Access H@H </a:t>
            </a:r>
          </a:p>
        </p:txBody>
      </p:sp>
      <p:sp>
        <p:nvSpPr>
          <p:cNvPr id="45" name="Secondary 10">
            <a:hlinkClick r:id="" action="ppaction://noaction"/>
            <a:extLst>
              <a:ext uri="{FF2B5EF4-FFF2-40B4-BE49-F238E27FC236}">
                <a16:creationId xmlns:a16="http://schemas.microsoft.com/office/drawing/2014/main" id="{97B1BAF1-923D-42B9-BBE0-39AD38E3F214}"/>
              </a:ext>
            </a:extLst>
          </p:cNvPr>
          <p:cNvSpPr/>
          <p:nvPr/>
        </p:nvSpPr>
        <p:spPr>
          <a:xfrm>
            <a:off x="7753352" y="4676777"/>
            <a:ext cx="1882528" cy="929287"/>
          </a:xfrm>
          <a:prstGeom prst="round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>
                <a:solidFill>
                  <a:schemeClr val="tx1"/>
                </a:solidFill>
              </a:rPr>
              <a:t>SAS AP/FNC Joint Working </a:t>
            </a:r>
          </a:p>
        </p:txBody>
      </p:sp>
      <p:sp>
        <p:nvSpPr>
          <p:cNvPr id="46" name="Secondary 12">
            <a:hlinkClick r:id="" action="ppaction://noaction"/>
            <a:extLst>
              <a:ext uri="{FF2B5EF4-FFF2-40B4-BE49-F238E27FC236}">
                <a16:creationId xmlns:a16="http://schemas.microsoft.com/office/drawing/2014/main" id="{6CC80019-1A61-40E1-B678-10D7BBFB5152}"/>
              </a:ext>
            </a:extLst>
          </p:cNvPr>
          <p:cNvSpPr/>
          <p:nvPr/>
        </p:nvSpPr>
        <p:spPr>
          <a:xfrm>
            <a:off x="7780902" y="5822550"/>
            <a:ext cx="1868034" cy="70202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>
                <a:solidFill>
                  <a:schemeClr val="tx1"/>
                </a:solidFill>
              </a:rPr>
              <a:t>SAS Clinician Access to TRAK </a:t>
            </a:r>
          </a:p>
        </p:txBody>
      </p:sp>
      <p:pic>
        <p:nvPicPr>
          <p:cNvPr id="47" name="Picture 46" descr="Public Domain Clip Art Image | Green tick - simple | ID: 13937569818111 ...">
            <a:extLst>
              <a:ext uri="{FF2B5EF4-FFF2-40B4-BE49-F238E27FC236}">
                <a16:creationId xmlns:a16="http://schemas.microsoft.com/office/drawing/2014/main" id="{2113DA20-BB50-43E3-963A-4EEE391EAD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835" y="2191470"/>
            <a:ext cx="1077008" cy="1232151"/>
          </a:xfrm>
          <a:prstGeom prst="rect">
            <a:avLst/>
          </a:prstGeom>
        </p:spPr>
      </p:pic>
      <p:pic>
        <p:nvPicPr>
          <p:cNvPr id="48" name="Picture 47" descr="Public Domain Clip Art Image | Green tick - simple | ID: 13937569818111 ...">
            <a:extLst>
              <a:ext uri="{FF2B5EF4-FFF2-40B4-BE49-F238E27FC236}">
                <a16:creationId xmlns:a16="http://schemas.microsoft.com/office/drawing/2014/main" id="{D345C049-7434-4434-9C21-8BB539F493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791" y="3104090"/>
            <a:ext cx="1077008" cy="1232151"/>
          </a:xfrm>
          <a:prstGeom prst="rect">
            <a:avLst/>
          </a:prstGeom>
        </p:spPr>
      </p:pic>
      <p:pic>
        <p:nvPicPr>
          <p:cNvPr id="49" name="Picture 48" descr="Public Domain Clip Art Image | Green tick - simple | ID: 13937569818111 ...">
            <a:extLst>
              <a:ext uri="{FF2B5EF4-FFF2-40B4-BE49-F238E27FC236}">
                <a16:creationId xmlns:a16="http://schemas.microsoft.com/office/drawing/2014/main" id="{7FA2B122-BDF2-4D65-A569-BBB1843C75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584" y="1133570"/>
            <a:ext cx="1077008" cy="1232151"/>
          </a:xfrm>
          <a:prstGeom prst="rect">
            <a:avLst/>
          </a:prstGeom>
        </p:spPr>
      </p:pic>
      <p:pic>
        <p:nvPicPr>
          <p:cNvPr id="50" name="Picture 49" descr="Public Domain Clip Art Image | Green tick - simple | ID: 13937569818111 ...">
            <a:extLst>
              <a:ext uri="{FF2B5EF4-FFF2-40B4-BE49-F238E27FC236}">
                <a16:creationId xmlns:a16="http://schemas.microsoft.com/office/drawing/2014/main" id="{4B19C6D3-5604-4C5E-A698-4D2B1416A8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5747" y="4088779"/>
            <a:ext cx="1077008" cy="1232151"/>
          </a:xfrm>
          <a:prstGeom prst="rect">
            <a:avLst/>
          </a:prstGeom>
        </p:spPr>
      </p:pic>
      <p:pic>
        <p:nvPicPr>
          <p:cNvPr id="51" name="Picture 50" descr="Public Domain Clip Art Image | Green tick - simple | ID: 13937569818111 ...">
            <a:extLst>
              <a:ext uri="{FF2B5EF4-FFF2-40B4-BE49-F238E27FC236}">
                <a16:creationId xmlns:a16="http://schemas.microsoft.com/office/drawing/2014/main" id="{8416F7C3-0103-4B02-AFCA-FB489FAA6E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226" y="5211163"/>
            <a:ext cx="1077008" cy="1232151"/>
          </a:xfrm>
          <a:prstGeom prst="rect">
            <a:avLst/>
          </a:prstGeom>
        </p:spPr>
      </p:pic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B98AE628-199E-4289-A798-9977EDEBB93F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7171099" y="3026562"/>
            <a:ext cx="50798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C3E1C73E-37E8-4065-9921-4600E9805ADD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7171099" y="1993221"/>
            <a:ext cx="50798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0DC64888-FB8E-43EE-BE0F-17F0B298BF54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7171099" y="4088780"/>
            <a:ext cx="50798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F8A47EEE-8824-40B6-A7CB-797D05DBDBD0}"/>
              </a:ext>
            </a:extLst>
          </p:cNvPr>
          <p:cNvCxnSpPr>
            <a:cxnSpLocks/>
            <a:stCxn id="15" idx="3"/>
          </p:cNvCxnSpPr>
          <p:nvPr/>
        </p:nvCxnSpPr>
        <p:spPr>
          <a:xfrm flipV="1">
            <a:off x="7171098" y="5150997"/>
            <a:ext cx="507983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1C96020F-B517-44BE-BB57-3FA1A355C2C8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7171098" y="6136575"/>
            <a:ext cx="507983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6014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age previ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673" y="2630043"/>
            <a:ext cx="2393685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821" y="4597923"/>
            <a:ext cx="2736304" cy="2160240"/>
          </a:xfrm>
          <a:prstGeom prst="rect">
            <a:avLst/>
          </a:prstGeom>
        </p:spPr>
      </p:pic>
      <p:pic>
        <p:nvPicPr>
          <p:cNvPr id="5" name="Picture 2" descr="https://attachments.office.net/owa/steven.close%40nhs.scot/service.svc/s/GetAttachmentThumbnail?id=AAMkAGEzYzViYjc5LWI3ODEtNDNmZC1iODRkLWE5ZGI0NTVmZTNhMwBGAAAAAAAtIz9zZ3BnQoh%2F%2F1rPeKTWBwB0WeDr9jf2SqYK3AfTy67lAAAAAAEMAAB0WeDr9jf2SqYK3AfTy67lAAFQqbFtAAABEgAQALFueSrhZMVNgiCx%2BG6PCW0%3D&amp;thumbnailType=2&amp;token=eyJhbGciOiJSUzI1NiIsImtpZCI6IjMwODE3OUNFNUY0QjUyRTc4QjJEQjg5NjZCQUY0RUNDMzcyN0FFRUUiLCJ0eXAiOiJKV1QiLCJ4NXQiOiJNSUY1emw5TFV1ZUxMYmlXYTY5T3pEY25ydTQifQ.eyJvcmlnaW4iOiJodHRwczovL291dGxvb2sub2ZmaWNlLmNvbSIsInVjIjoiYWIzYzc5YzE3NTdlNGU2ZmI4ZmI5NTc1OTU3YmU1YmMiLCJzaWduaW5fc3RhdGUiOiJbXCJpbmtub3dubnR3a1wiLFwia21zaVwiXSIsInZlciI6IkV4Y2hhbmdlLkNhbGxiYWNrLlYxIiwiYXBwY3R4c2VuZGVyIjoiT3dhRG93bmxvYWRAMTBlZmUwYmQtYTAzMC00YmNhLTgwOWMtYjVlNjc0NWU0OTlhIiwiaXNzcmluZyI6IldXIiwiYXBwY3R4Ijoie1wibXNleGNocHJvdFwiOlwib3dhXCIsXCJwdWlkXCI6XCIxMTUzODAxMTE2NzA5MjM1MTIyXCIsXCJzY29wZVwiOlwiT3dhRG93bmxvYWRcIixcIm9pZFwiOlwiMmIyZjIyMDctZmZjZS00ZjM3LWEwZjYtYWM0YjFjMDk2ZjMyXCIsXCJwcmltYXJ5c2lkXCI6XCJTLTEtNS0yMS0yMDE1NzgzMzczLTMzNjkyOTg3NzUtMjM2MTkwMDg3MS05MDM1OTU4XCJ9IiwibmJmIjoxNjMwODU0ODY1LCJleHAiOjE2MzA4NTU0NjUsImlzcyI6IjAwMDAwMDAyLTAwMDAtMGZmMS1jZTAwLTAwMDAwMDAwMDAwMEAxMGVmZTBiZC1hMDMwLTRiY2EtODA5Yy1iNWU2NzQ1ZTQ5OWEiLCJhdWQiOiIwMDAwMDAwMi0wMDAwLTBmZjEtY2UwMC0wMDAwMDAwMDAwMDAvYXR0YWNobWVudHMub2ZmaWNlLm5ldEAxMGVmZTBiZC1hMDMwLTRiY2EtODA5Yy1iNWU2NzQ1ZTQ5OWEiLCJoYXBwIjoib3dhIn0.LDFm0Y6l4-m_5toXBml_yTkHlbJ6m_BUFt3PPht_5oz4yRtZD8wZJ4rO7i7olmWaNrLp_8VYNBRWBNtnj85E5UQsTTagQJ5SCBZvsfumFidamg_ra-zPlkYF-fsG1Wt8I7LvUtpMaRYzk_CkppJ6GLzWsQZ69UT6YNQKg2CaHXccYZiieiu48a7qLsPtmt4oWqReFFfICsiYDM9-tqnbhtOMTIE8Ig17omkVYjCmnuosrSLqRzxcJpBX_eRZkH3k9vJLXBmUo_EMEQPZRPQqrwfYcixs8NrMS26tG8gkZg08i28EKLfJJdbChi4TycyRUyrYG-kdw4VvNqi3Fp69wQ&amp;X-OWA-CANARY=DW_HcT9v9EaSV0tIezr0RXDrKE2AcNkYhDMa6AYesHJE9WjwRSEg2N_GpYElFJ3pImhJ1BLsuMA.&amp;owa=outlook.office.com&amp;scriptVer=20210829002.04&amp;animation=tru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786" y="2708922"/>
            <a:ext cx="2665296" cy="2167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>
            <a:hlinkClick r:id="" action="ppaction://noaction"/>
          </p:cNvPr>
          <p:cNvSpPr/>
          <p:nvPr/>
        </p:nvSpPr>
        <p:spPr>
          <a:xfrm>
            <a:off x="2112520" y="83666"/>
            <a:ext cx="8208911" cy="916357"/>
          </a:xfrm>
          <a:prstGeom prst="roundRect">
            <a:avLst/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000" b="1" dirty="0"/>
              <a:t>Collaborative team supporting direct access for SAS clinicians to Flow Navigation Centre</a:t>
            </a:r>
          </a:p>
        </p:txBody>
      </p:sp>
      <p:sp>
        <p:nvSpPr>
          <p:cNvPr id="3" name="Rectangle 2"/>
          <p:cNvSpPr/>
          <p:nvPr/>
        </p:nvSpPr>
        <p:spPr>
          <a:xfrm>
            <a:off x="8832304" y="3514400"/>
            <a:ext cx="720080" cy="4320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Parallelogram 7"/>
          <p:cNvSpPr/>
          <p:nvPr/>
        </p:nvSpPr>
        <p:spPr>
          <a:xfrm rot="16519894">
            <a:off x="4041472" y="3367300"/>
            <a:ext cx="576064" cy="432048"/>
          </a:xfrm>
          <a:prstGeom prst="parallelogram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013" y="1106929"/>
            <a:ext cx="2736304" cy="17727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213" y="2969181"/>
            <a:ext cx="1482728" cy="152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639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C8B49-DDE4-4580-AC95-325D4F37E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dirty="0">
                <a:latin typeface="Arial MT" charset="0"/>
                <a:cs typeface="Arial MT" charset="0"/>
              </a:rPr>
              <a:t>Thank you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D5FC8-2193-4D28-B1A5-A4943466C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2400" b="1" i="1" dirty="0">
                <a:solidFill>
                  <a:srgbClr val="00B050"/>
                </a:solidFill>
                <a:latin typeface="Arial MT"/>
              </a:rPr>
              <a:t>A Collaborative Approach to ensuring </a:t>
            </a:r>
          </a:p>
          <a:p>
            <a:pPr marL="0" indent="0" algn="ctr">
              <a:buNone/>
            </a:pPr>
            <a:r>
              <a:rPr lang="en-GB" sz="2400" b="1" i="1" dirty="0">
                <a:solidFill>
                  <a:srgbClr val="00B050"/>
                </a:solidFill>
                <a:latin typeface="Arial MT"/>
              </a:rPr>
              <a:t>'Everyone in Grampian receives </a:t>
            </a:r>
          </a:p>
          <a:p>
            <a:pPr marL="0" indent="0" algn="ctr">
              <a:buNone/>
            </a:pPr>
            <a:r>
              <a:rPr lang="en-GB" sz="2400" b="1" i="1" dirty="0">
                <a:solidFill>
                  <a:srgbClr val="00B050"/>
                </a:solidFill>
                <a:latin typeface="Arial MT"/>
              </a:rPr>
              <a:t>the right care, at the right time, in the right place based on their individual circumstances and needs'</a:t>
            </a:r>
            <a:r>
              <a:rPr lang="en-GB" sz="2400" b="1" i="1" dirty="0">
                <a:latin typeface="Arial MT"/>
              </a:rPr>
              <a:t> 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2013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 day in the life of the Scottish Ambulance Service</a:t>
            </a:r>
            <a:endParaRPr lang="en-GB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8591" y="1538311"/>
            <a:ext cx="8396126" cy="509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503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0BC1D-5E58-4BEC-BCF9-13AFE949D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Whole System Collaboration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3CB67-8F2E-4C99-A800-13740213C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/>
              <a:t>The role of the Scottish Ambulance Service in the delivery of a sustainable </a:t>
            </a:r>
            <a:r>
              <a:rPr lang="en-GB" sz="3200" dirty="0" smtClean="0"/>
              <a:t>emergency, urgent </a:t>
            </a:r>
            <a:r>
              <a:rPr lang="en-GB" sz="3200" dirty="0"/>
              <a:t>and unscheduled care system</a:t>
            </a:r>
          </a:p>
          <a:p>
            <a:r>
              <a:rPr lang="en-GB" sz="3200" dirty="0"/>
              <a:t>Many providers, many interfaces  - many opportunities</a:t>
            </a:r>
          </a:p>
          <a:p>
            <a:r>
              <a:rPr lang="en-GB" sz="3200" b="1" dirty="0"/>
              <a:t>How does whole system collaboration help?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698124"/>
            <a:ext cx="9047965" cy="189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017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8BF71-3147-4EAF-B82C-A90E17DDC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Our response model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487F6A7-6B33-43D9-81C7-D12951F737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8259" y="1492469"/>
            <a:ext cx="9018913" cy="521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678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B6DB0-FA07-4149-808F-9CD777C1F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Continually enhancing our response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6BD8D036-17A1-49C0-94A1-2140BC67AB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0679" y="1587062"/>
            <a:ext cx="8967515" cy="505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055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A16F2-443D-42A9-AF07-06C912A11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altLang="en-US" sz="4400" dirty="0">
                <a:latin typeface="Arial MT" charset="0"/>
                <a:cs typeface="Arial MT" charset="0"/>
              </a:rPr>
              <a:t/>
            </a:r>
            <a:br>
              <a:rPr lang="en-GB" altLang="en-US" sz="4400" dirty="0">
                <a:latin typeface="Arial MT" charset="0"/>
                <a:cs typeface="Arial MT" charset="0"/>
              </a:rPr>
            </a:br>
            <a:r>
              <a:rPr lang="en-GB" altLang="en-US" sz="4400" dirty="0">
                <a:latin typeface="Arial MT" charset="0"/>
                <a:cs typeface="Arial MT" charset="0"/>
              </a:rPr>
              <a:t/>
            </a:r>
            <a:br>
              <a:rPr lang="en-GB" altLang="en-US" sz="4400" dirty="0">
                <a:latin typeface="Arial MT" charset="0"/>
                <a:cs typeface="Arial MT" charset="0"/>
              </a:rPr>
            </a:br>
            <a:r>
              <a:rPr lang="en-GB" altLang="en-US" sz="6000" dirty="0">
                <a:latin typeface="Arial MT" charset="0"/>
                <a:cs typeface="Arial MT" charset="0"/>
              </a:rPr>
              <a:t>Decision Support</a:t>
            </a:r>
            <a:br>
              <a:rPr lang="en-GB" altLang="en-US" sz="6000" dirty="0">
                <a:latin typeface="Arial MT" charset="0"/>
                <a:cs typeface="Arial MT" charset="0"/>
              </a:rPr>
            </a:br>
            <a:r>
              <a:rPr lang="en-GB" altLang="en-US" sz="6000" dirty="0">
                <a:latin typeface="Arial MT" charset="0"/>
                <a:cs typeface="Arial MT" charset="0"/>
              </a:rPr>
              <a:t>through NHS Grampian</a:t>
            </a:r>
            <a:br>
              <a:rPr lang="en-GB" altLang="en-US" sz="6000" dirty="0">
                <a:latin typeface="Arial MT" charset="0"/>
                <a:cs typeface="Arial MT" charset="0"/>
              </a:rPr>
            </a:br>
            <a:r>
              <a:rPr lang="en-GB" altLang="en-US" sz="6000" dirty="0">
                <a:latin typeface="Arial MT" charset="0"/>
                <a:cs typeface="Arial MT" charset="0"/>
              </a:rPr>
              <a:t>Flow Navigation Centre</a:t>
            </a:r>
            <a:endParaRPr lang="en-GB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3CBE3B-1A6D-4B40-8EA8-AEA567BD8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sz="2800" b="1" i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en-GB" b="1" i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en-GB" sz="2800" b="1" i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en-GB" b="1" i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en-GB" sz="2800" b="1" i="1" dirty="0">
                <a:solidFill>
                  <a:srgbClr val="00B050"/>
                </a:solidFill>
              </a:rPr>
              <a:t>'Everyone in Grampian receiving </a:t>
            </a:r>
          </a:p>
          <a:p>
            <a:pPr algn="ctr"/>
            <a:r>
              <a:rPr lang="en-GB" sz="2800" b="1" i="1" dirty="0">
                <a:solidFill>
                  <a:srgbClr val="00B050"/>
                </a:solidFill>
              </a:rPr>
              <a:t>the right care, at the right time, in the right place based on their individual circumstances and needs'</a:t>
            </a:r>
            <a:r>
              <a:rPr lang="en-GB" sz="2800" b="1" i="1" dirty="0"/>
              <a:t> 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7202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DA059-A533-4268-AB52-4A2C609EED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400" b="1" dirty="0"/>
              <a:t>                   WHOLE SYSTEM FLOW</a:t>
            </a:r>
          </a:p>
          <a:p>
            <a:pPr marL="0" indent="0">
              <a:buNone/>
            </a:pPr>
            <a:r>
              <a:rPr lang="en-GB" sz="1400" b="1" dirty="0"/>
              <a:t>							</a:t>
            </a:r>
          </a:p>
          <a:p>
            <a:pPr marL="0" indent="0">
              <a:buNone/>
            </a:pPr>
            <a:r>
              <a:rPr lang="en-GB" sz="1400" dirty="0"/>
              <a:t>																																																																			</a:t>
            </a:r>
          </a:p>
        </p:txBody>
      </p:sp>
      <p:sp>
        <p:nvSpPr>
          <p:cNvPr id="4" name="Rounded Rectangle 28">
            <a:hlinkClick r:id="" action="ppaction://noaction"/>
            <a:extLst>
              <a:ext uri="{FF2B5EF4-FFF2-40B4-BE49-F238E27FC236}">
                <a16:creationId xmlns:a16="http://schemas.microsoft.com/office/drawing/2014/main" id="{FD9D44D2-2A68-4DE7-9632-A3BF02CBD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57625" cy="1325563"/>
          </a:xfrm>
          <a:prstGeom prst="roundRect">
            <a:avLst/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400" b="1" dirty="0">
                <a:solidFill>
                  <a:schemeClr val="bg1"/>
                </a:solidFill>
              </a:rPr>
              <a:t>Redesign Urgent Care </a:t>
            </a:r>
            <a:br>
              <a:rPr lang="en-GB" sz="2400" b="1" dirty="0">
                <a:solidFill>
                  <a:schemeClr val="bg1"/>
                </a:solidFill>
              </a:rPr>
            </a:br>
            <a:r>
              <a:rPr lang="en-GB" sz="2400" b="1" dirty="0">
                <a:solidFill>
                  <a:schemeClr val="bg1"/>
                </a:solidFill>
              </a:rPr>
              <a:t>– SAS Work Stream </a:t>
            </a:r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63FE60AA-9F3B-44CF-9087-8A457A6EB230}"/>
              </a:ext>
            </a:extLst>
          </p:cNvPr>
          <p:cNvSpPr/>
          <p:nvPr/>
        </p:nvSpPr>
        <p:spPr>
          <a:xfrm>
            <a:off x="1276350" y="2571750"/>
            <a:ext cx="2181225" cy="200937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600" b="1" dirty="0">
                <a:solidFill>
                  <a:srgbClr val="FF0000"/>
                </a:solidFill>
                <a:cs typeface="Arial" pitchFamily="34" charset="0"/>
              </a:rPr>
              <a:t>AIM</a:t>
            </a:r>
            <a:r>
              <a:rPr lang="en-GB" sz="1600" b="1" dirty="0">
                <a:solidFill>
                  <a:srgbClr val="0070C0"/>
                </a:solidFill>
                <a:cs typeface="Arial" pitchFamily="34" charset="0"/>
              </a:rPr>
              <a:t> - Delivering Care closer to home for people requiring Urgent Care with equity of access to urgent , primary and community services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0CA190-4660-460D-A357-570B69630832}"/>
              </a:ext>
            </a:extLst>
          </p:cNvPr>
          <p:cNvSpPr/>
          <p:nvPr/>
        </p:nvSpPr>
        <p:spPr>
          <a:xfrm>
            <a:off x="6267450" y="1104901"/>
            <a:ext cx="2771775" cy="314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rgbClr val="002060"/>
                </a:solidFill>
              </a:rPr>
              <a:t>     FOCUSSED KEY OBJECTIVES</a:t>
            </a:r>
            <a:endParaRPr lang="en-GB" sz="1400" dirty="0">
              <a:solidFill>
                <a:srgbClr val="002060"/>
              </a:solidFill>
            </a:endParaRPr>
          </a:p>
        </p:txBody>
      </p:sp>
      <p:sp>
        <p:nvSpPr>
          <p:cNvPr id="7" name="Rounded Rectangle 9">
            <a:hlinkClick r:id="" action="ppaction://noaction"/>
            <a:extLst>
              <a:ext uri="{FF2B5EF4-FFF2-40B4-BE49-F238E27FC236}">
                <a16:creationId xmlns:a16="http://schemas.microsoft.com/office/drawing/2014/main" id="{48281F19-8F55-4B74-B648-8E7AA56CCDBC}"/>
              </a:ext>
            </a:extLst>
          </p:cNvPr>
          <p:cNvSpPr/>
          <p:nvPr/>
        </p:nvSpPr>
        <p:spPr>
          <a:xfrm>
            <a:off x="5867400" y="1497261"/>
            <a:ext cx="3419475" cy="916356"/>
          </a:xfrm>
          <a:prstGeom prst="roundRect">
            <a:avLst/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Provide direct access for SAS clinicians to Flow Navigation Centre</a:t>
            </a:r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C081F14A-FAD0-4B0F-B49F-7A060377D3A0}"/>
              </a:ext>
            </a:extLst>
          </p:cNvPr>
          <p:cNvSpPr/>
          <p:nvPr/>
        </p:nvSpPr>
        <p:spPr>
          <a:xfrm>
            <a:off x="5867401" y="2503162"/>
            <a:ext cx="3419476" cy="91635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 Enhance ability for Clinician to refer to Primary Care</a:t>
            </a:r>
          </a:p>
        </p:txBody>
      </p:sp>
      <p:sp>
        <p:nvSpPr>
          <p:cNvPr id="9" name="Rounded Rectangle 4">
            <a:hlinkClick r:id="rId2" action="ppaction://hlinksldjump"/>
            <a:extLst>
              <a:ext uri="{FF2B5EF4-FFF2-40B4-BE49-F238E27FC236}">
                <a16:creationId xmlns:a16="http://schemas.microsoft.com/office/drawing/2014/main" id="{D00FAB41-6546-4B2A-8AD4-7A56FE382751}"/>
              </a:ext>
            </a:extLst>
          </p:cNvPr>
          <p:cNvSpPr/>
          <p:nvPr/>
        </p:nvSpPr>
        <p:spPr>
          <a:xfrm>
            <a:off x="5867400" y="3497295"/>
            <a:ext cx="3419475" cy="94708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 Enhance ability for Clinicians to refer to Community Pathways </a:t>
            </a:r>
          </a:p>
        </p:txBody>
      </p:sp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3FC56857-DE87-4C19-A1A7-3768D44C9042}"/>
              </a:ext>
            </a:extLst>
          </p:cNvPr>
          <p:cNvSpPr/>
          <p:nvPr/>
        </p:nvSpPr>
        <p:spPr>
          <a:xfrm>
            <a:off x="5867400" y="4522161"/>
            <a:ext cx="3419475" cy="100590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  Improve SAS Clinicians  access to professional to professional advice </a:t>
            </a:r>
          </a:p>
        </p:txBody>
      </p:sp>
      <p:sp>
        <p:nvSpPr>
          <p:cNvPr id="11" name="Rounded Rectangle 7">
            <a:hlinkClick r:id="" action="ppaction://noaction"/>
            <a:extLst>
              <a:ext uri="{FF2B5EF4-FFF2-40B4-BE49-F238E27FC236}">
                <a16:creationId xmlns:a16="http://schemas.microsoft.com/office/drawing/2014/main" id="{0002F74B-FE83-4A76-87A1-3B2C962DAB79}"/>
              </a:ext>
            </a:extLst>
          </p:cNvPr>
          <p:cNvSpPr/>
          <p:nvPr/>
        </p:nvSpPr>
        <p:spPr>
          <a:xfrm>
            <a:off x="5867400" y="5605839"/>
            <a:ext cx="3419475" cy="984558"/>
          </a:xfrm>
          <a:prstGeom prst="roundRect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Allow access and sharing information across health and care organisations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AC522C0-5B5B-492F-82CF-BBDEC80963A9}"/>
              </a:ext>
            </a:extLst>
          </p:cNvPr>
          <p:cNvCxnSpPr>
            <a:cxnSpLocks/>
          </p:cNvCxnSpPr>
          <p:nvPr/>
        </p:nvCxnSpPr>
        <p:spPr>
          <a:xfrm flipV="1">
            <a:off x="3524250" y="1895475"/>
            <a:ext cx="2276475" cy="16627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4E10ABD-D041-433D-ACB7-A85B38A5EA41}"/>
              </a:ext>
            </a:extLst>
          </p:cNvPr>
          <p:cNvCxnSpPr>
            <a:cxnSpLocks/>
          </p:cNvCxnSpPr>
          <p:nvPr/>
        </p:nvCxnSpPr>
        <p:spPr>
          <a:xfrm flipV="1">
            <a:off x="3524250" y="3038475"/>
            <a:ext cx="2295525" cy="5197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E8B0C50-A9C5-4CC4-B6F7-2A433684A12D}"/>
              </a:ext>
            </a:extLst>
          </p:cNvPr>
          <p:cNvCxnSpPr>
            <a:cxnSpLocks/>
          </p:cNvCxnSpPr>
          <p:nvPr/>
        </p:nvCxnSpPr>
        <p:spPr>
          <a:xfrm>
            <a:off x="3524250" y="3558236"/>
            <a:ext cx="2276475" cy="3946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196F4E6-F99C-4B5F-BC0F-140554EEF4B6}"/>
              </a:ext>
            </a:extLst>
          </p:cNvPr>
          <p:cNvCxnSpPr>
            <a:cxnSpLocks/>
          </p:cNvCxnSpPr>
          <p:nvPr/>
        </p:nvCxnSpPr>
        <p:spPr>
          <a:xfrm>
            <a:off x="3590925" y="3576439"/>
            <a:ext cx="2209800" cy="14249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832519C-E5E7-40D8-994F-49D423B7DD39}"/>
              </a:ext>
            </a:extLst>
          </p:cNvPr>
          <p:cNvCxnSpPr>
            <a:cxnSpLocks/>
          </p:cNvCxnSpPr>
          <p:nvPr/>
        </p:nvCxnSpPr>
        <p:spPr>
          <a:xfrm>
            <a:off x="3524250" y="3558236"/>
            <a:ext cx="2252662" cy="26278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3221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519" y="1621824"/>
            <a:ext cx="7295850" cy="48654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28140" y="2509969"/>
            <a:ext cx="2798805" cy="3985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9" name="Rectangle 8"/>
          <p:cNvSpPr/>
          <p:nvPr/>
        </p:nvSpPr>
        <p:spPr>
          <a:xfrm>
            <a:off x="3571957" y="4934440"/>
            <a:ext cx="6287559" cy="5452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>
                <a:solidFill>
                  <a:schemeClr val="tx1"/>
                </a:solidFill>
              </a:rPr>
              <a:t>Cycle 1 </a:t>
            </a:r>
            <a:r>
              <a:rPr lang="en-GB" sz="1350" dirty="0">
                <a:solidFill>
                  <a:schemeClr val="tx1"/>
                </a:solidFill>
              </a:rPr>
              <a:t>–  Test one day with 4 crews. Is workload manageable, are calls appropriate</a:t>
            </a:r>
          </a:p>
          <a:p>
            <a:pPr algn="ctr"/>
            <a:r>
              <a:rPr lang="en-GB" sz="1350" dirty="0">
                <a:solidFill>
                  <a:schemeClr val="tx1"/>
                </a:solidFill>
              </a:rPr>
              <a:t>Learning –  2 calls . Need Robust method of recording </a:t>
            </a:r>
            <a:r>
              <a:rPr lang="en-GB" sz="1350" dirty="0"/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03869" y="4323008"/>
            <a:ext cx="5806793" cy="5452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>
                <a:solidFill>
                  <a:schemeClr val="tx1"/>
                </a:solidFill>
              </a:rPr>
              <a:t>Cycle 2 </a:t>
            </a:r>
            <a:r>
              <a:rPr lang="en-GB" sz="1350" dirty="0">
                <a:solidFill>
                  <a:schemeClr val="tx1"/>
                </a:solidFill>
              </a:rPr>
              <a:t>–  Test one day all crews. Is workload manageable, are calls appropriate. </a:t>
            </a:r>
          </a:p>
          <a:p>
            <a:pPr algn="ctr"/>
            <a:r>
              <a:rPr lang="en-GB" sz="1350" dirty="0">
                <a:solidFill>
                  <a:schemeClr val="tx1"/>
                </a:solidFill>
              </a:rPr>
              <a:t>Learning – importance of effective communication </a:t>
            </a:r>
            <a:endParaRPr lang="en-GB" sz="1350" dirty="0"/>
          </a:p>
        </p:txBody>
      </p:sp>
      <p:sp>
        <p:nvSpPr>
          <p:cNvPr id="11" name="Rectangle 10"/>
          <p:cNvSpPr/>
          <p:nvPr/>
        </p:nvSpPr>
        <p:spPr>
          <a:xfrm>
            <a:off x="5485842" y="3526396"/>
            <a:ext cx="5086172" cy="5452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>
                <a:solidFill>
                  <a:schemeClr val="tx1"/>
                </a:solidFill>
              </a:rPr>
              <a:t>Cycle 3 </a:t>
            </a:r>
            <a:r>
              <a:rPr lang="en-GB" sz="1350" dirty="0">
                <a:solidFill>
                  <a:schemeClr val="tx1"/>
                </a:solidFill>
              </a:rPr>
              <a:t>–  test at weekend  all crews. Is workload manageable, are calls appropriate, impact on other parts </a:t>
            </a:r>
          </a:p>
          <a:p>
            <a:pPr algn="ctr"/>
            <a:r>
              <a:rPr lang="en-GB" sz="1350" dirty="0">
                <a:solidFill>
                  <a:schemeClr val="tx1"/>
                </a:solidFill>
              </a:rPr>
              <a:t>Learning –  6 calls - 50 % calls to AMIA. Trak useful for documenting </a:t>
            </a:r>
            <a:endParaRPr lang="en-GB" sz="1350" dirty="0"/>
          </a:p>
        </p:txBody>
      </p:sp>
      <p:sp>
        <p:nvSpPr>
          <p:cNvPr id="13" name="Rounded Rectangle 12">
            <a:hlinkClick r:id="" action="ppaction://noaction"/>
          </p:cNvPr>
          <p:cNvSpPr/>
          <p:nvPr/>
        </p:nvSpPr>
        <p:spPr>
          <a:xfrm>
            <a:off x="3571955" y="387115"/>
            <a:ext cx="5836414" cy="916357"/>
          </a:xfrm>
          <a:prstGeom prst="roundRect">
            <a:avLst/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RAMP PDSA 1-4 LEARNING OUTCOMES</a:t>
            </a:r>
          </a:p>
          <a:p>
            <a:pPr algn="ctr"/>
            <a:endParaRPr lang="en-GB" sz="2000" b="1" dirty="0"/>
          </a:p>
        </p:txBody>
      </p:sp>
      <p:sp>
        <p:nvSpPr>
          <p:cNvPr id="14" name="Rectangle 13"/>
          <p:cNvSpPr/>
          <p:nvPr/>
        </p:nvSpPr>
        <p:spPr>
          <a:xfrm>
            <a:off x="6347269" y="2889688"/>
            <a:ext cx="4224747" cy="651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2" name="Rectangle 11"/>
          <p:cNvSpPr/>
          <p:nvPr/>
        </p:nvSpPr>
        <p:spPr>
          <a:xfrm>
            <a:off x="6528048" y="2749098"/>
            <a:ext cx="3960440" cy="651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>
                <a:solidFill>
                  <a:schemeClr val="tx1"/>
                </a:solidFill>
              </a:rPr>
              <a:t>Cycle 4 </a:t>
            </a:r>
            <a:r>
              <a:rPr lang="en-GB" sz="1350" dirty="0">
                <a:solidFill>
                  <a:schemeClr val="tx1"/>
                </a:solidFill>
              </a:rPr>
              <a:t>–  Test two weeks  9 – 5 pm</a:t>
            </a:r>
          </a:p>
          <a:p>
            <a:pPr algn="ctr"/>
            <a:r>
              <a:rPr lang="en-GB" sz="1350" dirty="0">
                <a:solidFill>
                  <a:schemeClr val="tx1"/>
                </a:solidFill>
              </a:rPr>
              <a:t>Learning –  variation in referral pattern and understanding of process</a:t>
            </a:r>
            <a:endParaRPr lang="en-GB" sz="1350" dirty="0"/>
          </a:p>
        </p:txBody>
      </p:sp>
    </p:spTree>
    <p:extLst>
      <p:ext uri="{BB962C8B-B14F-4D97-AF65-F5344CB8AC3E}">
        <p14:creationId xmlns:p14="http://schemas.microsoft.com/office/powerpoint/2010/main" val="2538784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FCF54-2073-4F4C-9D34-6344ED39B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1800225"/>
            <a:ext cx="10553700" cy="4376738"/>
          </a:xfrm>
        </p:spPr>
        <p:txBody>
          <a:bodyPr/>
          <a:lstStyle/>
          <a:p>
            <a:pPr marL="0" indent="0" algn="ctr">
              <a:buNone/>
            </a:pPr>
            <a:r>
              <a:rPr lang="en-GB" sz="2400" dirty="0"/>
              <a:t>Total 27 patients referred from SAS to FNC over 7  days 9am - midnight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Rounded Rectangle 7">
            <a:hlinkClick r:id="" action="ppaction://noaction"/>
            <a:extLst>
              <a:ext uri="{FF2B5EF4-FFF2-40B4-BE49-F238E27FC236}">
                <a16:creationId xmlns:a16="http://schemas.microsoft.com/office/drawing/2014/main" id="{3FDCD499-9C37-43E8-AF8A-2415539EE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7974" y="365125"/>
            <a:ext cx="6096001" cy="1325563"/>
          </a:xfrm>
          <a:prstGeom prst="roundRect">
            <a:avLst/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RAMP PDSA 5 LEARNING OUTCOMES</a:t>
            </a:r>
          </a:p>
          <a:p>
            <a:pPr algn="ctr"/>
            <a:endParaRPr lang="en-GB" sz="2000" b="1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FE0BBE3-92D0-4956-9B5D-556DF25E27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693173"/>
              </p:ext>
            </p:extLst>
          </p:nvPr>
        </p:nvGraphicFramePr>
        <p:xfrm>
          <a:off x="2246587" y="2852936"/>
          <a:ext cx="6905297" cy="3746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84877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metadata xmlns="http://www.objective.com/ecm/document/metadata/53D26341A57B383EE0540010E0463CCA" version="1.0.0">
  <systemFields>
    <field name="Objective-Id">
      <value order="0">A38425529</value>
    </field>
    <field name="Objective-Title">
      <value order="0">2022 - NHS Scotland Event - Governance - Presentation Title Slide - Final</value>
    </field>
    <field name="Objective-Description">
      <value order="0"/>
    </field>
    <field name="Objective-CreationStamp">
      <value order="0">2022-06-07T14:12:36Z</value>
    </field>
    <field name="Objective-IsApproved">
      <value order="0">false</value>
    </field>
    <field name="Objective-IsPublished">
      <value order="0">false</value>
    </field>
    <field name="Objective-DatePublished">
      <value order="0"/>
    </field>
    <field name="Objective-ModificationStamp">
      <value order="0">2022-06-07T14:13:13Z</value>
    </field>
    <field name="Objective-Owner">
      <value order="0">Ramage, Emily E (U445885)</value>
    </field>
    <field name="Objective-Path">
      <value order="0">Objective Global Folder:SG File Plan:Health, nutrition and care:National Health Service (NHS):General:Casework: National Health Service (NHS) - general:DG Health - Business Management and Support: Communications: NHS Scotland Event 2022: 2021-2026</value>
    </field>
    <field name="Objective-Parent">
      <value order="0">DG Health - Business Management and Support: Communications: NHS Scotland Event 2022: 2021-2026</value>
    </field>
    <field name="Objective-State">
      <value order="0">Being Drafted</value>
    </field>
    <field name="Objective-VersionId">
      <value order="0">vA56886902</value>
    </field>
    <field name="Objective-Version">
      <value order="0">0.1</value>
    </field>
    <field name="Objective-VersionNumber">
      <value order="0">1</value>
    </field>
    <field name="Objective-VersionComment">
      <value order="0">First version</value>
    </field>
    <field name="Objective-FileNumber">
      <value order="0">PROJ/46489</value>
    </field>
    <field name="Objective-Classification">
      <value order="0">OFFICIAL</value>
    </field>
    <field name="Objective-Caveats">
      <value order="0">Caveat for access to SG Fileplan</value>
    </field>
  </systemFields>
  <catalogues>
    <catalogue name="Document Type Catalogue" type="type" ori="id:cA35">
      <field name="Objective-Date of Original">
        <value order="0"/>
      </field>
      <field name="Objective-Date Received">
        <value order="0"/>
      </field>
      <field name="Objective-SG Web Publication - Category">
        <value order="0"/>
      </field>
      <field name="Objective-SG Web Publication - Category 2 Classification">
        <value order="0"/>
      </field>
      <field name="Objective-Connect Creator">
        <value order="0"/>
      </field>
      <field name="Objective-Required Redaction">
        <value order="0"/>
      </field>
    </catalogue>
  </catalogues>
</metadata>
</file>

<file path=customXml/itemProps1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53D26341A57B383EE0540010E0463CC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1153</TotalTime>
  <Words>766</Words>
  <Application>Microsoft Office PowerPoint</Application>
  <PresentationFormat>Widescreen</PresentationFormat>
  <Paragraphs>82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Arial MT</vt:lpstr>
      <vt:lpstr>Calibri</vt:lpstr>
      <vt:lpstr>Calibri Light</vt:lpstr>
      <vt:lpstr>Office Theme</vt:lpstr>
      <vt:lpstr>The role of the Scottish Ambulance Service in the Redesign of Urgent Care</vt:lpstr>
      <vt:lpstr>A day in the life of the Scottish Ambulance Service</vt:lpstr>
      <vt:lpstr>Whole System Collaboration</vt:lpstr>
      <vt:lpstr>Our response model</vt:lpstr>
      <vt:lpstr>Continually enhancing our response</vt:lpstr>
      <vt:lpstr>  Decision Support through NHS Grampian Flow Navigation Centre</vt:lpstr>
      <vt:lpstr>Redesign Urgent Care  – SAS Work Stream </vt:lpstr>
      <vt:lpstr>PowerPoint Presentation</vt:lpstr>
      <vt:lpstr>RAMP PDSA 5 LEARNING OUTCOMES </vt:lpstr>
      <vt:lpstr>Patient Experience</vt:lpstr>
      <vt:lpstr>PowerPoint Presentation</vt:lpstr>
      <vt:lpstr>SAS/FNC OUTCOMES 11 APRIL – 1 MAY 2022  </vt:lpstr>
      <vt:lpstr>Redesign Urgent Care – SAS Work Stream Update 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White</dc:creator>
  <cp:lastModifiedBy>Ramage E (Emily)</cp:lastModifiedBy>
  <cp:revision>29</cp:revision>
  <dcterms:created xsi:type="dcterms:W3CDTF">2013-05-09T10:58:45Z</dcterms:created>
  <dcterms:modified xsi:type="dcterms:W3CDTF">2022-06-17T09:50:28Z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A38425529</vt:lpwstr>
  </property>
  <property fmtid="{D5CDD505-2E9C-101B-9397-08002B2CF9AE}" pid="4" name="Objective-Title">
    <vt:lpwstr>2022 - NHS Scotland Event - Governance - Presentation Title Slide - Final</vt:lpwstr>
  </property>
  <property fmtid="{D5CDD505-2E9C-101B-9397-08002B2CF9AE}" pid="5" name="Objective-Comment">
    <vt:lpwstr/>
  </property>
  <property fmtid="{D5CDD505-2E9C-101B-9397-08002B2CF9AE}" pid="6" name="Objective-CreationStamp">
    <vt:filetime>2022-06-07T14:13:12Z</vt:filetime>
  </property>
  <property fmtid="{D5CDD505-2E9C-101B-9397-08002B2CF9AE}" pid="7" name="Objective-IsApproved">
    <vt:bool>false</vt:bool>
  </property>
  <property fmtid="{D5CDD505-2E9C-101B-9397-08002B2CF9AE}" pid="8" name="Objective-IsPublished">
    <vt:bool>false</vt:bool>
  </property>
  <property fmtid="{D5CDD505-2E9C-101B-9397-08002B2CF9AE}" pid="9" name="Objective-DatePublished">
    <vt:lpwstr/>
  </property>
  <property fmtid="{D5CDD505-2E9C-101B-9397-08002B2CF9AE}" pid="10" name="Objective-ModificationStamp">
    <vt:filetime>2022-06-07T14:13:13Z</vt:filetime>
  </property>
  <property fmtid="{D5CDD505-2E9C-101B-9397-08002B2CF9AE}" pid="11" name="Objective-Owner">
    <vt:lpwstr>Ramage, Emily E (U445885)</vt:lpwstr>
  </property>
  <property fmtid="{D5CDD505-2E9C-101B-9397-08002B2CF9AE}" pid="12" name="Objective-Path">
    <vt:lpwstr>Objective Global Folder:SG File Plan:Health, nutrition and care:National Health Service (NHS):General:Casework: National Health Service (NHS) - general:DG Health - Business Management and Support: Communications: NHS Scotland Event 2022: 2021-2026:</vt:lpwstr>
  </property>
  <property fmtid="{D5CDD505-2E9C-101B-9397-08002B2CF9AE}" pid="13" name="Objective-Parent">
    <vt:lpwstr>DG Health - Business Management and Support: Communications: NHS Scotland Event 2022: 2021-2026</vt:lpwstr>
  </property>
  <property fmtid="{D5CDD505-2E9C-101B-9397-08002B2CF9AE}" pid="14" name="Objective-State">
    <vt:lpwstr>Being Drafted</vt:lpwstr>
  </property>
  <property fmtid="{D5CDD505-2E9C-101B-9397-08002B2CF9AE}" pid="15" name="Objective-Version">
    <vt:lpwstr>0.1</vt:lpwstr>
  </property>
  <property fmtid="{D5CDD505-2E9C-101B-9397-08002B2CF9AE}" pid="16" name="Objective-VersionNumber">
    <vt:r8>1</vt:r8>
  </property>
  <property fmtid="{D5CDD505-2E9C-101B-9397-08002B2CF9AE}" pid="17" name="Objective-VersionComment">
    <vt:lpwstr>First version</vt:lpwstr>
  </property>
  <property fmtid="{D5CDD505-2E9C-101B-9397-08002B2CF9AE}" pid="18" name="Objective-FileNumber">
    <vt:lpwstr/>
  </property>
  <property fmtid="{D5CDD505-2E9C-101B-9397-08002B2CF9AE}" pid="19" name="Objective-Classification">
    <vt:lpwstr>[Inherited - OFFICIAL]</vt:lpwstr>
  </property>
  <property fmtid="{D5CDD505-2E9C-101B-9397-08002B2CF9AE}" pid="20" name="Objective-Caveats">
    <vt:lpwstr/>
  </property>
  <property fmtid="{D5CDD505-2E9C-101B-9397-08002B2CF9AE}" pid="21" name="Objective-Date of Original [system]">
    <vt:lpwstr/>
  </property>
  <property fmtid="{D5CDD505-2E9C-101B-9397-08002B2CF9AE}" pid="22" name="Objective-Date Received [system]">
    <vt:lpwstr/>
  </property>
  <property fmtid="{D5CDD505-2E9C-101B-9397-08002B2CF9AE}" pid="23" name="Objective-SG Web Publication - Category [system]">
    <vt:lpwstr/>
  </property>
  <property fmtid="{D5CDD505-2E9C-101B-9397-08002B2CF9AE}" pid="24" name="Objective-SG Web Publication - Category 2 Classification [system]">
    <vt:lpwstr/>
  </property>
  <property fmtid="{D5CDD505-2E9C-101B-9397-08002B2CF9AE}" pid="25" name="Objective-Description">
    <vt:lpwstr/>
  </property>
  <property fmtid="{D5CDD505-2E9C-101B-9397-08002B2CF9AE}" pid="26" name="Objective-VersionId">
    <vt:lpwstr>vA56886902</vt:lpwstr>
  </property>
  <property fmtid="{D5CDD505-2E9C-101B-9397-08002B2CF9AE}" pid="27" name="Objective-Date of Original">
    <vt:lpwstr/>
  </property>
  <property fmtid="{D5CDD505-2E9C-101B-9397-08002B2CF9AE}" pid="28" name="Objective-Date Received">
    <vt:lpwstr/>
  </property>
  <property fmtid="{D5CDD505-2E9C-101B-9397-08002B2CF9AE}" pid="29" name="Objective-SG Web Publication - Category">
    <vt:lpwstr/>
  </property>
  <property fmtid="{D5CDD505-2E9C-101B-9397-08002B2CF9AE}" pid="30" name="Objective-SG Web Publication - Category 2 Classification">
    <vt:lpwstr/>
  </property>
  <property fmtid="{D5CDD505-2E9C-101B-9397-08002B2CF9AE}" pid="31" name="Objective-Connect Creator">
    <vt:lpwstr/>
  </property>
  <property fmtid="{D5CDD505-2E9C-101B-9397-08002B2CF9AE}" pid="32" name="Objective-Required Redaction">
    <vt:lpwstr/>
  </property>
</Properties>
</file>